
<file path=[Content_Types].xml><?xml version="1.0" encoding="utf-8"?>
<Types xmlns="http://schemas.openxmlformats.org/package/2006/content-types">
  <Default Extension="xml" ContentType="application/xml"/>
  <Default Extension="wmf" ContentType="image/x-wmf"/>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5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oleObject3.bin" ContentType="application/vnd.openxmlformats-officedocument.oleObject"/>
  <Override PartName="/ppt/notesSlides/notesSlide58.xml" ContentType="application/vnd.openxmlformats-officedocument.presentationml.notesSlide+xml"/>
  <Override PartName="/ppt/embeddings/oleObject4.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embeddings/oleObject5.bin" ContentType="application/vnd.openxmlformats-officedocument.oleObject"/>
  <Override PartName="/ppt/notesSlides/notesSlide61.xml" ContentType="application/vnd.openxmlformats-officedocument.presentationml.notesSlide+xml"/>
  <Override PartName="/ppt/embeddings/oleObject6.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20.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57" r:id="rId1"/>
  </p:sldMasterIdLst>
  <p:notesMasterIdLst>
    <p:notesMasterId r:id="rId201"/>
  </p:notesMasterIdLst>
  <p:sldIdLst>
    <p:sldId id="256" r:id="rId2"/>
    <p:sldId id="265" r:id="rId3"/>
    <p:sldId id="259" r:id="rId4"/>
    <p:sldId id="260" r:id="rId5"/>
    <p:sldId id="668" r:id="rId6"/>
    <p:sldId id="638" r:id="rId7"/>
    <p:sldId id="446" r:id="rId8"/>
    <p:sldId id="588" r:id="rId9"/>
    <p:sldId id="589" r:id="rId10"/>
    <p:sldId id="590" r:id="rId11"/>
    <p:sldId id="635" r:id="rId12"/>
    <p:sldId id="636" r:id="rId13"/>
    <p:sldId id="447" r:id="rId14"/>
    <p:sldId id="302" r:id="rId15"/>
    <p:sldId id="301" r:id="rId16"/>
    <p:sldId id="344" r:id="rId17"/>
    <p:sldId id="315" r:id="rId18"/>
    <p:sldId id="491" r:id="rId19"/>
    <p:sldId id="492" r:id="rId20"/>
    <p:sldId id="648" r:id="rId21"/>
    <p:sldId id="494" r:id="rId22"/>
    <p:sldId id="496" r:id="rId23"/>
    <p:sldId id="593" r:id="rId24"/>
    <p:sldId id="595" r:id="rId25"/>
    <p:sldId id="596" r:id="rId26"/>
    <p:sldId id="597" r:id="rId27"/>
    <p:sldId id="490" r:id="rId28"/>
    <p:sldId id="345" r:id="rId29"/>
    <p:sldId id="652" r:id="rId30"/>
    <p:sldId id="651" r:id="rId31"/>
    <p:sldId id="488" r:id="rId32"/>
    <p:sldId id="468" r:id="rId33"/>
    <p:sldId id="308" r:id="rId34"/>
    <p:sldId id="312" r:id="rId35"/>
    <p:sldId id="570" r:id="rId36"/>
    <p:sldId id="577" r:id="rId37"/>
    <p:sldId id="602" r:id="rId38"/>
    <p:sldId id="605" r:id="rId39"/>
    <p:sldId id="603" r:id="rId40"/>
    <p:sldId id="604" r:id="rId41"/>
    <p:sldId id="374" r:id="rId42"/>
    <p:sldId id="356" r:id="rId43"/>
    <p:sldId id="653" r:id="rId44"/>
    <p:sldId id="654" r:id="rId45"/>
    <p:sldId id="366" r:id="rId46"/>
    <p:sldId id="368" r:id="rId47"/>
    <p:sldId id="370" r:id="rId48"/>
    <p:sldId id="637" r:id="rId49"/>
    <p:sldId id="372" r:id="rId50"/>
    <p:sldId id="392" r:id="rId51"/>
    <p:sldId id="599" r:id="rId52"/>
    <p:sldId id="389" r:id="rId53"/>
    <p:sldId id="649" r:id="rId54"/>
    <p:sldId id="663" r:id="rId55"/>
    <p:sldId id="650" r:id="rId56"/>
    <p:sldId id="395" r:id="rId57"/>
    <p:sldId id="600" r:id="rId58"/>
    <p:sldId id="601" r:id="rId59"/>
    <p:sldId id="390" r:id="rId60"/>
    <p:sldId id="664" r:id="rId61"/>
    <p:sldId id="665" r:id="rId62"/>
    <p:sldId id="666" r:id="rId63"/>
    <p:sldId id="476" r:id="rId64"/>
    <p:sldId id="470" r:id="rId65"/>
    <p:sldId id="382" r:id="rId66"/>
    <p:sldId id="474" r:id="rId67"/>
    <p:sldId id="475" r:id="rId68"/>
    <p:sldId id="397" r:id="rId69"/>
    <p:sldId id="398" r:id="rId70"/>
    <p:sldId id="400" r:id="rId71"/>
    <p:sldId id="578" r:id="rId72"/>
    <p:sldId id="655" r:id="rId73"/>
    <p:sldId id="408" r:id="rId74"/>
    <p:sldId id="501" r:id="rId75"/>
    <p:sldId id="504" r:id="rId76"/>
    <p:sldId id="412" r:id="rId77"/>
    <p:sldId id="606" r:id="rId78"/>
    <p:sldId id="448" r:id="rId79"/>
    <p:sldId id="449" r:id="rId80"/>
    <p:sldId id="521" r:id="rId81"/>
    <p:sldId id="634" r:id="rId82"/>
    <p:sldId id="336" r:id="rId83"/>
    <p:sldId id="432" r:id="rId84"/>
    <p:sldId id="526" r:id="rId85"/>
    <p:sldId id="433" r:id="rId86"/>
    <p:sldId id="527" r:id="rId87"/>
    <p:sldId id="523" r:id="rId88"/>
    <p:sldId id="434" r:id="rId89"/>
    <p:sldId id="435" r:id="rId90"/>
    <p:sldId id="437" r:id="rId91"/>
    <p:sldId id="530" r:id="rId92"/>
    <p:sldId id="681" r:id="rId93"/>
    <p:sldId id="682" r:id="rId94"/>
    <p:sldId id="531" r:id="rId95"/>
    <p:sldId id="683" r:id="rId96"/>
    <p:sldId id="533" r:id="rId97"/>
    <p:sldId id="684" r:id="rId98"/>
    <p:sldId id="438" r:id="rId99"/>
    <p:sldId id="535" r:id="rId100"/>
    <p:sldId id="536" r:id="rId101"/>
    <p:sldId id="537" r:id="rId102"/>
    <p:sldId id="538" r:id="rId103"/>
    <p:sldId id="539" r:id="rId104"/>
    <p:sldId id="540" r:id="rId105"/>
    <p:sldId id="541" r:id="rId106"/>
    <p:sldId id="543" r:id="rId107"/>
    <p:sldId id="544" r:id="rId108"/>
    <p:sldId id="545" r:id="rId109"/>
    <p:sldId id="548" r:id="rId110"/>
    <p:sldId id="546" r:id="rId111"/>
    <p:sldId id="547" r:id="rId112"/>
    <p:sldId id="549" r:id="rId113"/>
    <p:sldId id="558" r:id="rId114"/>
    <p:sldId id="550" r:id="rId115"/>
    <p:sldId id="553" r:id="rId116"/>
    <p:sldId id="556" r:id="rId117"/>
    <p:sldId id="669" r:id="rId118"/>
    <p:sldId id="554" r:id="rId119"/>
    <p:sldId id="555" r:id="rId120"/>
    <p:sldId id="560" r:id="rId121"/>
    <p:sldId id="667" r:id="rId122"/>
    <p:sldId id="561" r:id="rId123"/>
    <p:sldId id="559" r:id="rId124"/>
    <p:sldId id="557" r:id="rId125"/>
    <p:sldId id="562" r:id="rId126"/>
    <p:sldId id="563" r:id="rId127"/>
    <p:sldId id="461" r:id="rId128"/>
    <p:sldId id="564" r:id="rId129"/>
    <p:sldId id="656" r:id="rId130"/>
    <p:sldId id="479" r:id="rId131"/>
    <p:sldId id="670" r:id="rId132"/>
    <p:sldId id="565" r:id="rId133"/>
    <p:sldId id="566" r:id="rId134"/>
    <p:sldId id="685" r:id="rId135"/>
    <p:sldId id="568" r:id="rId136"/>
    <p:sldId id="586" r:id="rId137"/>
    <p:sldId id="672" r:id="rId138"/>
    <p:sldId id="671" r:id="rId139"/>
    <p:sldId id="569" r:id="rId140"/>
    <p:sldId id="686" r:id="rId141"/>
    <p:sldId id="673" r:id="rId142"/>
    <p:sldId id="608" r:id="rId143"/>
    <p:sldId id="609" r:id="rId144"/>
    <p:sldId id="661" r:id="rId145"/>
    <p:sldId id="657" r:id="rId146"/>
    <p:sldId id="658" r:id="rId147"/>
    <p:sldId id="659" r:id="rId148"/>
    <p:sldId id="660" r:id="rId149"/>
    <p:sldId id="662" r:id="rId150"/>
    <p:sldId id="610" r:id="rId151"/>
    <p:sldId id="611" r:id="rId152"/>
    <p:sldId id="612" r:id="rId153"/>
    <p:sldId id="613" r:id="rId154"/>
    <p:sldId id="614" r:id="rId155"/>
    <p:sldId id="615" r:id="rId156"/>
    <p:sldId id="616" r:id="rId157"/>
    <p:sldId id="617" r:id="rId158"/>
    <p:sldId id="619" r:id="rId159"/>
    <p:sldId id="620" r:id="rId160"/>
    <p:sldId id="621" r:id="rId161"/>
    <p:sldId id="622" r:id="rId162"/>
    <p:sldId id="623" r:id="rId163"/>
    <p:sldId id="624" r:id="rId164"/>
    <p:sldId id="625" r:id="rId165"/>
    <p:sldId id="626" r:id="rId166"/>
    <p:sldId id="627" r:id="rId167"/>
    <p:sldId id="628" r:id="rId168"/>
    <p:sldId id="629" r:id="rId169"/>
    <p:sldId id="630" r:id="rId170"/>
    <p:sldId id="631" r:id="rId171"/>
    <p:sldId id="632" r:id="rId172"/>
    <p:sldId id="443" r:id="rId173"/>
    <p:sldId id="463" r:id="rId174"/>
    <p:sldId id="275" r:id="rId175"/>
    <p:sldId id="478" r:id="rId176"/>
    <p:sldId id="271" r:id="rId177"/>
    <p:sldId id="292" r:id="rId178"/>
    <p:sldId id="640" r:id="rId179"/>
    <p:sldId id="687" r:id="rId180"/>
    <p:sldId id="293" r:id="rId181"/>
    <p:sldId id="274" r:id="rId182"/>
    <p:sldId id="273" r:id="rId183"/>
    <p:sldId id="277" r:id="rId184"/>
    <p:sldId id="278" r:id="rId185"/>
    <p:sldId id="279" r:id="rId186"/>
    <p:sldId id="280" r:id="rId187"/>
    <p:sldId id="281" r:id="rId188"/>
    <p:sldId id="282" r:id="rId189"/>
    <p:sldId id="283" r:id="rId190"/>
    <p:sldId id="284" r:id="rId191"/>
    <p:sldId id="481" r:id="rId192"/>
    <p:sldId id="285" r:id="rId193"/>
    <p:sldId id="286" r:id="rId194"/>
    <p:sldId id="675" r:id="rId195"/>
    <p:sldId id="422" r:id="rId196"/>
    <p:sldId id="677" r:id="rId197"/>
    <p:sldId id="678" r:id="rId198"/>
    <p:sldId id="680" r:id="rId199"/>
    <p:sldId id="262"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744"/>
    <a:srgbClr val="D29C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9932" autoAdjust="0"/>
  </p:normalViewPr>
  <p:slideViewPr>
    <p:cSldViewPr snapToGrid="0" snapToObjects="1">
      <p:cViewPr>
        <p:scale>
          <a:sx n="94" d="100"/>
          <a:sy n="94" d="100"/>
        </p:scale>
        <p:origin x="-122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notesMaster" Target="notesMasters/notesMaster1.xml"/><Relationship Id="rId202" Type="http://schemas.openxmlformats.org/officeDocument/2006/relationships/printerSettings" Target="printerSettings/printerSettings1.bin"/><Relationship Id="rId203"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viewProps" Target="viewProps.xml"/><Relationship Id="rId205" Type="http://schemas.openxmlformats.org/officeDocument/2006/relationships/theme" Target="theme/theme1.xml"/><Relationship Id="rId206"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4"/>
    </mc:Choice>
    <mc:Fallback>
      <c:style val="14"/>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FFFF00"/>
              </a:solidFill>
            </c:spPr>
          </c:dPt>
          <c:dLbls>
            <c:dLbl>
              <c:idx val="0"/>
              <c:layout>
                <c:manualLayout>
                  <c:x val="0.171716768131238"/>
                  <c:y val="-0.102213346530697"/>
                </c:manualLayout>
              </c:layout>
              <c:tx>
                <c:rich>
                  <a:bodyPr/>
                  <a:lstStyle/>
                  <a:p>
                    <a:r>
                      <a:rPr lang="en-US" dirty="0" smtClean="0"/>
                      <a:t>SS milking practice, </a:t>
                    </a:r>
                    <a:r>
                      <a:rPr lang="en-US" dirty="0"/>
                      <a:t>17.1</a:t>
                    </a:r>
                  </a:p>
                </c:rich>
              </c:tx>
              <c:showLegendKey val="0"/>
              <c:showVal val="1"/>
              <c:showCatName val="1"/>
              <c:showSerName val="0"/>
              <c:showPercent val="0"/>
              <c:showBubbleSize val="0"/>
            </c:dLbl>
            <c:dLbl>
              <c:idx val="1"/>
              <c:delete val="1"/>
            </c:dLbl>
            <c:txPr>
              <a:bodyPr/>
              <a:lstStyle/>
              <a:p>
                <a:pPr>
                  <a:defRPr>
                    <a:solidFill>
                      <a:srgbClr val="FFFFFF"/>
                    </a:solidFill>
                  </a:defRPr>
                </a:pPr>
                <a:endParaRPr lang="en-US"/>
              </a:p>
            </c:txPr>
            <c:showLegendKey val="0"/>
            <c:showVal val="1"/>
            <c:showCatName val="1"/>
            <c:showSerName val="0"/>
            <c:showPercent val="0"/>
            <c:showBubbleSize val="0"/>
            <c:showLeaderLines val="1"/>
            <c:leaderLines>
              <c:spPr>
                <a:ln>
                  <a:solidFill>
                    <a:schemeClr val="bg1"/>
                  </a:solidFill>
                </a:ln>
              </c:spPr>
            </c:leaderLines>
          </c:dLbls>
          <c:cat>
            <c:strRef>
              <c:f>Sheet1!$A$2:$A$3</c:f>
              <c:strCache>
                <c:ptCount val="2"/>
                <c:pt idx="0">
                  <c:v>SS milking practice </c:v>
                </c:pt>
                <c:pt idx="1">
                  <c:v>SS error</c:v>
                </c:pt>
              </c:strCache>
            </c:strRef>
          </c:cat>
          <c:val>
            <c:numRef>
              <c:f>Sheet1!$B$2:$B$3</c:f>
              <c:numCache>
                <c:formatCode>General</c:formatCode>
                <c:ptCount val="2"/>
                <c:pt idx="0">
                  <c:v>17.1</c:v>
                </c:pt>
                <c:pt idx="1">
                  <c:v>1.0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4"/>
    </mc:Choice>
    <mc:Fallback>
      <c:style val="14"/>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D29C67"/>
              </a:solidFill>
            </c:spPr>
          </c:dPt>
          <c:dPt>
            <c:idx val="1"/>
            <c:bubble3D val="0"/>
            <c:spPr>
              <a:solidFill>
                <a:srgbClr val="FFFF00"/>
              </a:solidFill>
            </c:spPr>
          </c:dPt>
          <c:dLbls>
            <c:dLbl>
              <c:idx val="0"/>
              <c:layout>
                <c:manualLayout>
                  <c:x val="0.171716768131238"/>
                  <c:y val="-0.102213346530697"/>
                </c:manualLayout>
              </c:layout>
              <c:tx>
                <c:rich>
                  <a:bodyPr/>
                  <a:lstStyle/>
                  <a:p>
                    <a:r>
                      <a:rPr lang="en-US" dirty="0" smtClean="0"/>
                      <a:t>SS milking practice, </a:t>
                    </a:r>
                    <a:r>
                      <a:rPr lang="en-US" dirty="0"/>
                      <a:t>17.1</a:t>
                    </a:r>
                  </a:p>
                </c:rich>
              </c:tx>
              <c:showLegendKey val="0"/>
              <c:showVal val="1"/>
              <c:showCatName val="1"/>
              <c:showSerName val="0"/>
              <c:showPercent val="0"/>
              <c:showBubbleSize val="0"/>
            </c:dLbl>
            <c:txPr>
              <a:bodyPr/>
              <a:lstStyle/>
              <a:p>
                <a:pPr>
                  <a:defRPr>
                    <a:solidFill>
                      <a:srgbClr val="FFFFFF"/>
                    </a:solidFill>
                  </a:defRPr>
                </a:pPr>
                <a:endParaRPr lang="en-US"/>
              </a:p>
            </c:txPr>
            <c:showLegendKey val="0"/>
            <c:showVal val="1"/>
            <c:showCatName val="1"/>
            <c:showSerName val="0"/>
            <c:showPercent val="0"/>
            <c:showBubbleSize val="0"/>
            <c:showLeaderLines val="1"/>
            <c:leaderLines>
              <c:spPr>
                <a:ln>
                  <a:solidFill>
                    <a:schemeClr val="bg1"/>
                  </a:solidFill>
                </a:ln>
              </c:spPr>
            </c:leaderLines>
          </c:dLbls>
          <c:cat>
            <c:strRef>
              <c:f>Sheet1!$A$2:$A$3</c:f>
              <c:strCache>
                <c:ptCount val="2"/>
                <c:pt idx="0">
                  <c:v>SS milking practice </c:v>
                </c:pt>
                <c:pt idx="1">
                  <c:v>SS error</c:v>
                </c:pt>
              </c:strCache>
            </c:strRef>
          </c:cat>
          <c:val>
            <c:numRef>
              <c:f>Sheet1!$B$2:$B$3</c:f>
              <c:numCache>
                <c:formatCode>General</c:formatCode>
                <c:ptCount val="2"/>
                <c:pt idx="0">
                  <c:v>17.1</c:v>
                </c:pt>
                <c:pt idx="1">
                  <c:v>1.0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1"/>
    <c:plotArea>
      <c:layout/>
      <c:pieChart>
        <c:varyColors val="1"/>
        <c:ser>
          <c:idx val="0"/>
          <c:order val="0"/>
          <c:dPt>
            <c:idx val="0"/>
            <c:bubble3D val="0"/>
          </c:dPt>
          <c:dPt>
            <c:idx val="1"/>
            <c:bubble3D val="0"/>
          </c:dPt>
          <c:dLbls>
            <c:delete val="1"/>
          </c:dLbls>
          <c:val>
            <c:numRef>
              <c:f>Sheet1!$B$12:$B$13</c:f>
              <c:numCache>
                <c:formatCode>General</c:formatCode>
                <c:ptCount val="2"/>
                <c:pt idx="0">
                  <c:v>70.0</c:v>
                </c:pt>
                <c:pt idx="1">
                  <c:v>30.0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1"/>
    <c:plotArea>
      <c:layout/>
      <c:pieChart>
        <c:varyColors val="1"/>
        <c:ser>
          <c:idx val="0"/>
          <c:order val="0"/>
          <c:dPt>
            <c:idx val="0"/>
            <c:bubble3D val="0"/>
          </c:dPt>
          <c:dPt>
            <c:idx val="1"/>
            <c:bubble3D val="0"/>
          </c:dPt>
          <c:dLbls>
            <c:delete val="1"/>
          </c:dLbls>
          <c:val>
            <c:numRef>
              <c:f>Sheet1!$B$16:$B$18</c:f>
              <c:numCache>
                <c:formatCode>General</c:formatCode>
                <c:ptCount val="3"/>
                <c:pt idx="0">
                  <c:v>70.0</c:v>
                </c:pt>
                <c:pt idx="1">
                  <c:v>15.0</c:v>
                </c:pt>
                <c:pt idx="2">
                  <c:v>15.0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dPt>
          <c:dPt>
            <c:idx val="1"/>
            <c:bubble3D val="0"/>
          </c:dPt>
          <c:dLbls>
            <c:delete val="1"/>
          </c:dLbls>
          <c:val>
            <c:numRef>
              <c:f>Sheet1!$B$12:$B$13</c:f>
              <c:numCache>
                <c:formatCode>General</c:formatCode>
                <c:ptCount val="2"/>
                <c:pt idx="0">
                  <c:v>70.0</c:v>
                </c:pt>
                <c:pt idx="1">
                  <c:v>30.0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dPt>
          <c:dPt>
            <c:idx val="1"/>
            <c:bubble3D val="0"/>
          </c:dPt>
          <c:dLbls>
            <c:delete val="1"/>
          </c:dLbls>
          <c:val>
            <c:numRef>
              <c:f>Sheet1!$B$16:$B$18</c:f>
              <c:numCache>
                <c:formatCode>General</c:formatCode>
                <c:ptCount val="3"/>
                <c:pt idx="0">
                  <c:v>70.0</c:v>
                </c:pt>
                <c:pt idx="1">
                  <c:v>15.0</c:v>
                </c:pt>
                <c:pt idx="2">
                  <c:v>15.0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drawing1.xml><?xml version="1.0" encoding="utf-8"?>
<c:userShapes xmlns:c="http://schemas.openxmlformats.org/drawingml/2006/chart">
  <cdr:relSizeAnchor xmlns:cdr="http://schemas.openxmlformats.org/drawingml/2006/chartDrawing">
    <cdr:from>
      <cdr:x>0.66173</cdr:x>
      <cdr:y>0.7452</cdr:y>
    </cdr:from>
    <cdr:to>
      <cdr:x>0.85279</cdr:x>
      <cdr:y>0.92313</cdr:y>
    </cdr:to>
    <cdr:sp macro="" textlink="">
      <cdr:nvSpPr>
        <cdr:cNvPr id="2" name="Rectangle 1"/>
        <cdr:cNvSpPr/>
      </cdr:nvSpPr>
      <cdr:spPr>
        <a:xfrm xmlns:a="http://schemas.openxmlformats.org/drawingml/2006/main">
          <a:off x="5331842" y="2954880"/>
          <a:ext cx="1539502" cy="705523"/>
        </a:xfrm>
        <a:prstGeom xmlns:a="http://schemas.openxmlformats.org/drawingml/2006/main" prst="rect">
          <a:avLst/>
        </a:prstGeom>
        <a:noFill xmlns:a="http://schemas.openxmlformats.org/drawingml/2006/main"/>
        <a:ln xmlns:a="http://schemas.openxmlformats.org/drawingml/2006/main" w="57150" cmpd="sng">
          <a:solidFill>
            <a:srgbClr val="FFFF00"/>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no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B53633-2983-4344-8C13-B35F3BA63DF8}" type="datetimeFigureOut">
              <a:rPr lang="en-US" smtClean="0"/>
              <a:t>6/26/16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1C9BAD-F572-404B-8C82-701BCF3342FA}" type="slidenum">
              <a:rPr lang="en-US" smtClean="0"/>
              <a:t>‹#›</a:t>
            </a:fld>
            <a:endParaRPr lang="en-US"/>
          </a:p>
        </p:txBody>
      </p:sp>
    </p:spTree>
    <p:extLst>
      <p:ext uri="{BB962C8B-B14F-4D97-AF65-F5344CB8AC3E}">
        <p14:creationId xmlns:p14="http://schemas.microsoft.com/office/powerpoint/2010/main" val="4237817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course for agronomists and animal scientists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a:t>
            </a:fld>
            <a:endParaRPr lang="en-US"/>
          </a:p>
        </p:txBody>
      </p:sp>
    </p:spTree>
    <p:extLst>
      <p:ext uri="{BB962C8B-B14F-4D97-AF65-F5344CB8AC3E}">
        <p14:creationId xmlns:p14="http://schemas.microsoft.com/office/powerpoint/2010/main" val="280538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mention that</a:t>
            </a:r>
            <a:r>
              <a:rPr lang="en-US" baseline="0" dirty="0" smtClean="0"/>
              <a:t> milking practice can also be analyzed as 2 factors (milking type &amp;  frequency) with factorial treatment structure because ALL treatment levels are combined (2 x 2 = 4).</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128</a:t>
            </a:fld>
            <a:endParaRPr lang="en-US"/>
          </a:p>
        </p:txBody>
      </p:sp>
    </p:spTree>
    <p:extLst>
      <p:ext uri="{BB962C8B-B14F-4D97-AF65-F5344CB8AC3E}">
        <p14:creationId xmlns:p14="http://schemas.microsoft.com/office/powerpoint/2010/main" val="11271761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129</a:t>
            </a:fld>
            <a:endParaRPr lang="en-US"/>
          </a:p>
        </p:txBody>
      </p:sp>
    </p:spTree>
    <p:extLst>
      <p:ext uri="{BB962C8B-B14F-4D97-AF65-F5344CB8AC3E}">
        <p14:creationId xmlns:p14="http://schemas.microsoft.com/office/powerpoint/2010/main" val="11271761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with Mean Comparison Test when App is updated.</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132</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133</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134</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135</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machine-milk</a:t>
            </a:r>
            <a:r>
              <a:rPr lang="en-US" baseline="0" dirty="0" smtClean="0"/>
              <a:t> and hand-milk 3x had higher milk production than 2x per day. However, milk production did not differ by frequency regardless of method.</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139</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140</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143</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144</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13</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replication number because that is</a:t>
            </a:r>
            <a:r>
              <a:rPr lang="en-US" baseline="0" dirty="0" smtClean="0"/>
              <a:t> NOT part of the analysis. Replications only included in split-plot CRD. Blocks always </a:t>
            </a:r>
            <a:r>
              <a:rPr lang="en-US" baseline="0" smtClean="0"/>
              <a:t>included.</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145</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replication number because that is</a:t>
            </a:r>
            <a:r>
              <a:rPr lang="en-US" baseline="0" dirty="0" smtClean="0"/>
              <a:t> NOT part of the analysis. Replications only included in split-plot CRD. Blocks always </a:t>
            </a:r>
            <a:r>
              <a:rPr lang="en-US" baseline="0" smtClean="0"/>
              <a:t>included.</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146</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replication number because that is</a:t>
            </a:r>
            <a:r>
              <a:rPr lang="en-US" baseline="0" dirty="0" smtClean="0"/>
              <a:t> NOT part of the analysis. Replications only included in split-plot CRD. Blocks always </a:t>
            </a:r>
            <a:r>
              <a:rPr lang="en-US" baseline="0" smtClean="0"/>
              <a:t>included.</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148</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replication number because that is</a:t>
            </a:r>
            <a:r>
              <a:rPr lang="en-US" baseline="0" dirty="0" smtClean="0"/>
              <a:t> NOT part of the analysis. Replications only included in split-plot CRD. Blocks always included.</a:t>
            </a:r>
          </a:p>
          <a:p>
            <a:endParaRPr lang="en-US" baseline="0" dirty="0" smtClean="0"/>
          </a:p>
        </p:txBody>
      </p:sp>
      <p:sp>
        <p:nvSpPr>
          <p:cNvPr id="4" name="Slide Number Placeholder 3"/>
          <p:cNvSpPr>
            <a:spLocks noGrp="1"/>
          </p:cNvSpPr>
          <p:nvPr>
            <p:ph type="sldNum" sz="quarter" idx="10"/>
          </p:nvPr>
        </p:nvSpPr>
        <p:spPr/>
        <p:txBody>
          <a:bodyPr/>
          <a:lstStyle/>
          <a:p>
            <a:fld id="{0F1C9BAD-F572-404B-8C82-701BCF3342FA}" type="slidenum">
              <a:rPr lang="en-US" smtClean="0"/>
              <a:t>149</a:t>
            </a:fld>
            <a:endParaRPr lang="en-US"/>
          </a:p>
        </p:txBody>
      </p:sp>
    </p:spTree>
    <p:extLst>
      <p:ext uri="{BB962C8B-B14F-4D97-AF65-F5344CB8AC3E}">
        <p14:creationId xmlns:p14="http://schemas.microsoft.com/office/powerpoint/2010/main" val="2469666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156</a:t>
            </a:fld>
            <a:endParaRPr lang="en-US"/>
          </a:p>
        </p:txBody>
      </p:sp>
    </p:spTree>
    <p:extLst>
      <p:ext uri="{BB962C8B-B14F-4D97-AF65-F5344CB8AC3E}">
        <p14:creationId xmlns:p14="http://schemas.microsoft.com/office/powerpoint/2010/main" val="36603692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174</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175</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176</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participants discuss in pairs,</a:t>
            </a:r>
            <a:r>
              <a:rPr lang="en-US" baseline="0" dirty="0" smtClean="0"/>
              <a:t> or groups.  </a:t>
            </a:r>
          </a:p>
          <a:p>
            <a:pPr marL="171450" indent="-171450">
              <a:buFont typeface="Arial"/>
              <a:buChar char="•"/>
            </a:pPr>
            <a:r>
              <a:rPr lang="en-US" baseline="0" dirty="0" smtClean="0"/>
              <a:t>First point, is that blocking is important in most field trials due to spatial variability of soil properties. Blocking attempts to group treatments into a location with the most spatially homogenous soil properties so that the primary differences among treatments in a single block is the treatment and not any other environmental condition (spatial autocorrelation is a relationship between locations that depends on their distance apart, i.e. closer points have more in common). We want to reduce variation among our samples due to unknown causes in order to have a greater chance of detecting differences between our treatments. Thus, we can reduce some of the “unknown” or “environmental” variability by grouping/blocking treatments. </a:t>
            </a:r>
          </a:p>
          <a:p>
            <a:pPr marL="171450" indent="-171450">
              <a:buFont typeface="Arial"/>
              <a:buChar char="•"/>
            </a:pPr>
            <a:r>
              <a:rPr lang="en-US" baseline="0" dirty="0" smtClean="0"/>
              <a:t>Second point, if we know something about the environmental conditions within a field, we can orient blocks accordingly. Another example is a field trial on a hill slope; the blocks would be oriented at the top, middle, and bottom. So that between blocks has the maximum variability.</a:t>
            </a:r>
          </a:p>
          <a:p>
            <a:pPr marL="171450" indent="-171450">
              <a:buFont typeface="Arial"/>
              <a:buChar char="•"/>
            </a:pPr>
            <a:r>
              <a:rPr lang="en-US" baseline="0" dirty="0" smtClean="0"/>
              <a:t>Third point, treatments are randomized within each block.</a:t>
            </a:r>
          </a:p>
          <a:p>
            <a:pPr marL="171450" indent="-171450">
              <a:buFont typeface="Arial"/>
              <a:buChar char="•"/>
            </a:pPr>
            <a:r>
              <a:rPr lang="en-US" baseline="0" dirty="0" smtClean="0"/>
              <a:t>Forth point, avoid edge effects.</a:t>
            </a:r>
            <a:endParaRPr lang="en-US" dirty="0" smtClean="0"/>
          </a:p>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177</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Spatial</a:t>
            </a:r>
            <a:r>
              <a:rPr lang="en-US" baseline="0" dirty="0" smtClean="0"/>
              <a:t> autocorrelation is generally applicable in any field, where points that are closer together have similar environmental properties than points further apart.</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178</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14</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Spatial</a:t>
            </a:r>
            <a:r>
              <a:rPr lang="en-US" baseline="0" dirty="0" smtClean="0"/>
              <a:t> autocorrelation is generally applicable in any field, where points that are closer together have similar environmental properties than points further apart.</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179</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participants discuss in pairs,</a:t>
            </a:r>
            <a:r>
              <a:rPr lang="en-US" baseline="0" dirty="0" smtClean="0"/>
              <a:t> or groups.  </a:t>
            </a:r>
          </a:p>
          <a:p>
            <a:pPr marL="171450" indent="-171450">
              <a:buFont typeface="Arial"/>
              <a:buChar char="•"/>
            </a:pPr>
            <a:r>
              <a:rPr lang="en-US" baseline="0" dirty="0" smtClean="0"/>
              <a:t>First point, is that blocking is important in most field trials due to spatial variability of soil properties. Blocking attempts to group treatments into a location with the most spatially homogenous soil properties so that the primary differences among treatments in a single block is the treatment and not any other environmental condition (spatial autocorrelation = locations in a field that are closer together are more alike than far apart). We want to reduce variation among our samples due to unknown causes in order to have a greater chance of detecting differences between our treatments. Thus, we can reduce some of the “unknown” or “environmental” variability by grouping/blocking treatments. </a:t>
            </a:r>
          </a:p>
          <a:p>
            <a:pPr marL="171450" indent="-171450">
              <a:buFont typeface="Arial"/>
              <a:buChar char="•"/>
            </a:pPr>
            <a:r>
              <a:rPr lang="en-US" baseline="0" dirty="0" smtClean="0"/>
              <a:t>Second point, if we know something about the environmental conditions within a field, we can orient blocks accordingly. Another example is a field trial on a hill slope; the blocks would be oriented at the top, middle, and bottom. So that between blocks has the maximum variability.</a:t>
            </a:r>
          </a:p>
          <a:p>
            <a:pPr marL="171450" indent="-171450">
              <a:buFont typeface="Arial"/>
              <a:buChar char="•"/>
            </a:pPr>
            <a:r>
              <a:rPr lang="en-US" baseline="0" dirty="0" smtClean="0"/>
              <a:t>Third point, treatments are randomized within </a:t>
            </a:r>
            <a:r>
              <a:rPr lang="en-US" baseline="0" smtClean="0"/>
              <a:t>each block.</a:t>
            </a:r>
          </a:p>
          <a:p>
            <a:pPr marL="171450" indent="-171450">
              <a:buFont typeface="Arial"/>
              <a:buChar char="•"/>
            </a:pPr>
            <a:r>
              <a:rPr lang="en-US" baseline="0" dirty="0" smtClean="0"/>
              <a:t>Forth point, avoid edge effects.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180</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181</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182</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183</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184</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185</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186</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188</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189</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15</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190</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participants discuss in pairs,</a:t>
            </a:r>
            <a:r>
              <a:rPr lang="en-US" baseline="0" dirty="0" smtClean="0"/>
              <a:t> or groups.  </a:t>
            </a:r>
          </a:p>
          <a:p>
            <a:pPr marL="171450" indent="-171450">
              <a:buFont typeface="Arial"/>
              <a:buChar char="•"/>
            </a:pPr>
            <a:r>
              <a:rPr lang="en-US" baseline="0" dirty="0" smtClean="0"/>
              <a:t>First point, is that blocking is important in most field trials due to spatial variability of soil properties. Blocking attempts to group treatments into a location with the most spatially homogenous soil properties so that the primary differences among treatments in a single block is the treatment and not any other environmental condition (spatial autocorrelation = locations in a field that are closer together are more alike than far apart). We want to reduce variation among our samples due to unknown causes in order to have a greater chance of detecting differences between our treatments. Thus, we can reduce some of the “unknown” or “environmental” variability by grouping/blocking treatments. </a:t>
            </a:r>
          </a:p>
          <a:p>
            <a:pPr marL="171450" indent="-171450">
              <a:buFont typeface="Arial"/>
              <a:buChar char="•"/>
            </a:pPr>
            <a:r>
              <a:rPr lang="en-US" baseline="0" dirty="0" smtClean="0"/>
              <a:t>Second point, if we know something about the environmental conditions within a field, we can orient blocks accordingly. Thus, treatments within each block have similar soil N levels</a:t>
            </a:r>
          </a:p>
          <a:p>
            <a:pPr marL="171450" indent="-171450">
              <a:buFont typeface="Arial"/>
              <a:buChar char="•"/>
            </a:pPr>
            <a:r>
              <a:rPr lang="en-US" baseline="0" dirty="0" smtClean="0"/>
              <a:t>Third point, treatments are randomized within each block.</a:t>
            </a:r>
          </a:p>
          <a:p>
            <a:pPr marL="171450" indent="-171450">
              <a:buFont typeface="Arial"/>
              <a:buChar char="•"/>
            </a:pPr>
            <a:r>
              <a:rPr lang="en-US" baseline="0" dirty="0" smtClean="0"/>
              <a:t>Forth point, avoid edge effects.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191</a:t>
            </a:fld>
            <a:endParaRPr lang="en-US"/>
          </a:p>
        </p:txBody>
      </p:sp>
    </p:spTree>
    <p:extLst>
      <p:ext uri="{BB962C8B-B14F-4D97-AF65-F5344CB8AC3E}">
        <p14:creationId xmlns:p14="http://schemas.microsoft.com/office/powerpoint/2010/main" val="38379291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CRD assumes that all experimental units are</a:t>
            </a:r>
            <a:r>
              <a:rPr lang="en-US" baseline="0" dirty="0" smtClean="0"/>
              <a:t> uniform/equal.. if this is not the case, such as in agricultural fields where nearby plants (and soil) are more alike than plants further away, blocking attempts to group experimental units into a space with similar attributes.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193</a:t>
            </a:fld>
            <a:endParaRPr lang="en-US"/>
          </a:p>
        </p:txBody>
      </p:sp>
    </p:spTree>
    <p:extLst>
      <p:ext uri="{BB962C8B-B14F-4D97-AF65-F5344CB8AC3E}">
        <p14:creationId xmlns:p14="http://schemas.microsoft.com/office/powerpoint/2010/main" val="120785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once</a:t>
            </a:r>
            <a:r>
              <a:rPr lang="en-US" baseline="0" dirty="0" smtClean="0"/>
              <a:t> the cows receive the treatment the assigned treatments to each cow will not change.</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16</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19</a:t>
            </a:fld>
            <a:endParaRPr lang="en-US"/>
          </a:p>
        </p:txBody>
      </p:sp>
    </p:spTree>
    <p:extLst>
      <p:ext uri="{BB962C8B-B14F-4D97-AF65-F5344CB8AC3E}">
        <p14:creationId xmlns:p14="http://schemas.microsoft.com/office/powerpoint/2010/main" val="4005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20</a:t>
            </a:fld>
            <a:endParaRPr lang="en-US"/>
          </a:p>
        </p:txBody>
      </p:sp>
    </p:spTree>
    <p:extLst>
      <p:ext uri="{BB962C8B-B14F-4D97-AF65-F5344CB8AC3E}">
        <p14:creationId xmlns:p14="http://schemas.microsoft.com/office/powerpoint/2010/main" val="4005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must (1) add the weights of the buckets together and analyze the total milk produced, or (2) average the 2 sampling times. Either way will result in the SAME ANOVA result.</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21</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weights for milk production from each cow</a:t>
            </a:r>
            <a:r>
              <a:rPr lang="en-US" baseline="0" dirty="0" smtClean="0"/>
              <a:t> for the 4 different treatments. </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28</a:t>
            </a:fld>
            <a:endParaRPr lang="en-US"/>
          </a:p>
        </p:txBody>
      </p:sp>
    </p:spTree>
    <p:extLst>
      <p:ext uri="{BB962C8B-B14F-4D97-AF65-F5344CB8AC3E}">
        <p14:creationId xmlns:p14="http://schemas.microsoft.com/office/powerpoint/2010/main" val="4182776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29</a:t>
            </a:fld>
            <a:endParaRPr lang="en-US"/>
          </a:p>
        </p:txBody>
      </p:sp>
    </p:spTree>
    <p:extLst>
      <p:ext uri="{BB962C8B-B14F-4D97-AF65-F5344CB8AC3E}">
        <p14:creationId xmlns:p14="http://schemas.microsoft.com/office/powerpoint/2010/main" val="4182776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2</a:t>
            </a:fld>
            <a:endParaRPr lang="en-US"/>
          </a:p>
        </p:txBody>
      </p:sp>
    </p:spTree>
    <p:extLst>
      <p:ext uri="{BB962C8B-B14F-4D97-AF65-F5344CB8AC3E}">
        <p14:creationId xmlns:p14="http://schemas.microsoft.com/office/powerpoint/2010/main" val="4151320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a:t>
            </a:r>
            <a:r>
              <a:rPr lang="en-US" baseline="0" dirty="0" smtClean="0"/>
              <a:t> how many treatments there are and what they are. Ask them to calculate means </a:t>
            </a:r>
            <a:r>
              <a:rPr lang="en-US" baseline="0" smtClean="0"/>
              <a:t>of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30</a:t>
            </a:fld>
            <a:endParaRPr lang="en-US"/>
          </a:p>
        </p:txBody>
      </p:sp>
    </p:spTree>
    <p:extLst>
      <p:ext uri="{BB962C8B-B14F-4D97-AF65-F5344CB8AC3E}">
        <p14:creationId xmlns:p14="http://schemas.microsoft.com/office/powerpoint/2010/main" val="4182776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them of the questions to ask: (1) what is the experimental unit? Cow. </a:t>
            </a:r>
          </a:p>
          <a:p>
            <a:r>
              <a:rPr lang="en-US" baseline="0" dirty="0" smtClean="0"/>
              <a:t>(2) How many observations are there per cow? 1 (we know because it says 12 cows).  </a:t>
            </a:r>
          </a:p>
          <a:p>
            <a:r>
              <a:rPr lang="en-US" baseline="0" dirty="0" smtClean="0"/>
              <a:t>Thus, these are replications.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31</a:t>
            </a:fld>
            <a:endParaRPr lang="en-US"/>
          </a:p>
        </p:txBody>
      </p:sp>
    </p:spTree>
    <p:extLst>
      <p:ext uri="{BB962C8B-B14F-4D97-AF65-F5344CB8AC3E}">
        <p14:creationId xmlns:p14="http://schemas.microsoft.com/office/powerpoint/2010/main" val="373894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 question! We</a:t>
            </a:r>
            <a:r>
              <a:rPr lang="en-US" baseline="0" dirty="0" smtClean="0"/>
              <a:t> don’t know yet – there may be NO statistical significance of the milking practice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33</a:t>
            </a:fld>
            <a:endParaRPr lang="en-US"/>
          </a:p>
        </p:txBody>
      </p:sp>
    </p:spTree>
    <p:extLst>
      <p:ext uri="{BB962C8B-B14F-4D97-AF65-F5344CB8AC3E}">
        <p14:creationId xmlns:p14="http://schemas.microsoft.com/office/powerpoint/2010/main" val="658105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35</a:t>
            </a:fld>
            <a:endParaRPr lang="en-US"/>
          </a:p>
        </p:txBody>
      </p:sp>
    </p:spTree>
    <p:extLst>
      <p:ext uri="{BB962C8B-B14F-4D97-AF65-F5344CB8AC3E}">
        <p14:creationId xmlns:p14="http://schemas.microsoft.com/office/powerpoint/2010/main" val="2053956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36</a:t>
            </a:fld>
            <a:endParaRPr lang="en-US"/>
          </a:p>
        </p:txBody>
      </p:sp>
    </p:spTree>
    <p:extLst>
      <p:ext uri="{BB962C8B-B14F-4D97-AF65-F5344CB8AC3E}">
        <p14:creationId xmlns:p14="http://schemas.microsoft.com/office/powerpoint/2010/main" val="215197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ANOVA </a:t>
            </a:r>
            <a:r>
              <a:rPr lang="en-US" baseline="0" dirty="0" smtClean="0"/>
              <a:t>examines total differences among all cows, between treatment means, and within treatments, which is the error due to natural variation.</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37</a:t>
            </a:fld>
            <a:endParaRPr lang="en-US"/>
          </a:p>
        </p:txBody>
      </p:sp>
    </p:spTree>
    <p:extLst>
      <p:ext uri="{BB962C8B-B14F-4D97-AF65-F5344CB8AC3E}">
        <p14:creationId xmlns:p14="http://schemas.microsoft.com/office/powerpoint/2010/main" val="138881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38</a:t>
            </a:fld>
            <a:endParaRPr lang="en-US"/>
          </a:p>
        </p:txBody>
      </p:sp>
    </p:spTree>
    <p:extLst>
      <p:ext uri="{BB962C8B-B14F-4D97-AF65-F5344CB8AC3E}">
        <p14:creationId xmlns:p14="http://schemas.microsoft.com/office/powerpoint/2010/main" val="138881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pause</a:t>
            </a:r>
            <a:r>
              <a:rPr lang="en-US" baseline="0" dirty="0" smtClean="0"/>
              <a:t> to get answers from audience before clicking to answer.]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39</a:t>
            </a:fld>
            <a:endParaRPr lang="en-US"/>
          </a:p>
        </p:txBody>
      </p:sp>
    </p:spTree>
    <p:extLst>
      <p:ext uri="{BB962C8B-B14F-4D97-AF65-F5344CB8AC3E}">
        <p14:creationId xmlns:p14="http://schemas.microsoft.com/office/powerpoint/2010/main" val="1388814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pause</a:t>
            </a:r>
            <a:r>
              <a:rPr lang="en-US" baseline="0" dirty="0" smtClean="0"/>
              <a:t> to get answers from audience before clicking to answer.]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40</a:t>
            </a:fld>
            <a:endParaRPr lang="en-US"/>
          </a:p>
        </p:txBody>
      </p:sp>
    </p:spTree>
    <p:extLst>
      <p:ext uri="{BB962C8B-B14F-4D97-AF65-F5344CB8AC3E}">
        <p14:creationId xmlns:p14="http://schemas.microsoft.com/office/powerpoint/2010/main" val="1388814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41</a:t>
            </a:fld>
            <a:endParaRPr lang="en-US"/>
          </a:p>
        </p:txBody>
      </p:sp>
    </p:spTree>
    <p:extLst>
      <p:ext uri="{BB962C8B-B14F-4D97-AF65-F5344CB8AC3E}">
        <p14:creationId xmlns:p14="http://schemas.microsoft.com/office/powerpoint/2010/main" val="26190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can record top</a:t>
            </a:r>
            <a:r>
              <a:rPr lang="en-US" baseline="0" dirty="0" smtClean="0"/>
              <a:t> goal</a:t>
            </a:r>
            <a:r>
              <a:rPr lang="en-US" dirty="0" smtClean="0"/>
              <a:t> for</a:t>
            </a:r>
            <a:r>
              <a:rPr lang="en-US" baseline="0" dirty="0" smtClean="0"/>
              <a:t> each person </a:t>
            </a:r>
            <a:r>
              <a:rPr lang="en-US" dirty="0" smtClean="0"/>
              <a:t>on a board and ask others for any other</a:t>
            </a:r>
            <a:r>
              <a:rPr lang="en-US" baseline="0" dirty="0" smtClean="0"/>
              <a:t> goals </a:t>
            </a:r>
            <a:r>
              <a:rPr lang="en-US" dirty="0" smtClean="0"/>
              <a:t>not mentioned.</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3</a:t>
            </a:fld>
            <a:endParaRPr lang="en-US"/>
          </a:p>
        </p:txBody>
      </p:sp>
    </p:spTree>
    <p:extLst>
      <p:ext uri="{BB962C8B-B14F-4D97-AF65-F5344CB8AC3E}">
        <p14:creationId xmlns:p14="http://schemas.microsoft.com/office/powerpoint/2010/main" val="4151320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42</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to pause</a:t>
            </a:r>
            <a:r>
              <a:rPr lang="en-US" baseline="0" dirty="0" smtClean="0"/>
              <a:t> to get answers from audience before clicking to answer.]</a:t>
            </a:r>
            <a:endParaRPr lang="en-US" dirty="0" smtClean="0"/>
          </a:p>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43</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44</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45</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46</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47</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48</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49</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50</a:t>
            </a:fld>
            <a:endParaRPr lang="en-US"/>
          </a:p>
        </p:txBody>
      </p:sp>
    </p:spTree>
    <p:extLst>
      <p:ext uri="{BB962C8B-B14F-4D97-AF65-F5344CB8AC3E}">
        <p14:creationId xmlns:p14="http://schemas.microsoft.com/office/powerpoint/2010/main" val="103440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51</a:t>
            </a:fld>
            <a:endParaRPr lang="en-US"/>
          </a:p>
        </p:txBody>
      </p:sp>
    </p:spTree>
    <p:extLst>
      <p:ext uri="{BB962C8B-B14F-4D97-AF65-F5344CB8AC3E}">
        <p14:creationId xmlns:p14="http://schemas.microsoft.com/office/powerpoint/2010/main" val="10344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a:t>
            </a:fld>
            <a:endParaRPr lang="en-US"/>
          </a:p>
        </p:txBody>
      </p:sp>
    </p:spTree>
    <p:extLst>
      <p:ext uri="{BB962C8B-B14F-4D97-AF65-F5344CB8AC3E}">
        <p14:creationId xmlns:p14="http://schemas.microsoft.com/office/powerpoint/2010/main" val="1009851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formula</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52</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 among all cows</a:t>
            </a:r>
            <a:r>
              <a:rPr lang="en-US" baseline="0" dirty="0" smtClean="0"/>
              <a:t> is partly due to differences between treatments (SS milking practice) and what is left over is the differences within treatments (called error).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53</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 among all cows</a:t>
            </a:r>
            <a:r>
              <a:rPr lang="en-US" baseline="0" dirty="0" smtClean="0"/>
              <a:t> is partly due to differences between treatments (SS milking practice) and what is left over is the differences within treatments (called error).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54</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55</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56</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57</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58</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more replications we have the greater</a:t>
            </a:r>
            <a:r>
              <a:rPr lang="en-US" baseline="0" dirty="0" smtClean="0"/>
              <a:t> the error </a:t>
            </a:r>
            <a:r>
              <a:rPr lang="en-US" baseline="0" dirty="0" err="1" smtClean="0"/>
              <a:t>df</a:t>
            </a:r>
            <a:r>
              <a:rPr lang="en-US" baseline="0" dirty="0" smtClean="0"/>
              <a:t>, which we will later see will give us more power to detect differences among our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59</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more replications we have the greater</a:t>
            </a:r>
            <a:r>
              <a:rPr lang="en-US" baseline="0" dirty="0" smtClean="0"/>
              <a:t> the error </a:t>
            </a:r>
            <a:r>
              <a:rPr lang="en-US" baseline="0" dirty="0" err="1" smtClean="0"/>
              <a:t>df</a:t>
            </a:r>
            <a:r>
              <a:rPr lang="en-US" baseline="0" dirty="0" smtClean="0"/>
              <a:t>, which we will later see will give us more power to detect differences among our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60</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more replications we have the greater</a:t>
            </a:r>
            <a:r>
              <a:rPr lang="en-US" baseline="0" dirty="0" smtClean="0"/>
              <a:t> the error </a:t>
            </a:r>
            <a:r>
              <a:rPr lang="en-US" baseline="0" dirty="0" err="1" smtClean="0"/>
              <a:t>df</a:t>
            </a:r>
            <a:r>
              <a:rPr lang="en-US" baseline="0" dirty="0" smtClean="0"/>
              <a:t>, which we will later see will give us more power to detect differences among our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61</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difference in each experiment</a:t>
            </a:r>
            <a:r>
              <a:rPr lang="en-US" baseline="0" dirty="0" smtClean="0"/>
              <a:t>al design is about how you randomize treatment assignments.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a:t>
            </a:fld>
            <a:endParaRPr lang="en-US"/>
          </a:p>
        </p:txBody>
      </p:sp>
    </p:spTree>
    <p:extLst>
      <p:ext uri="{BB962C8B-B14F-4D97-AF65-F5344CB8AC3E}">
        <p14:creationId xmlns:p14="http://schemas.microsoft.com/office/powerpoint/2010/main" val="3518045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more replications we have the greater</a:t>
            </a:r>
            <a:r>
              <a:rPr lang="en-US" baseline="0" dirty="0" smtClean="0"/>
              <a:t> the error </a:t>
            </a:r>
            <a:r>
              <a:rPr lang="en-US" baseline="0" dirty="0" err="1" smtClean="0"/>
              <a:t>df</a:t>
            </a:r>
            <a:r>
              <a:rPr lang="en-US" baseline="0" dirty="0" smtClean="0"/>
              <a:t>, which we will later see will give us more power to detect differences among our treatments.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62</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Milking practice!</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63</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64</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total differences among all cows is a whole</a:t>
            </a:r>
            <a:r>
              <a:rPr lang="en-US" baseline="0" dirty="0" smtClean="0"/>
              <a:t> pie, then a portion is made up of differences between treatments and whatever is left over is the error! Want the biggest piece of pie for the between treatment differences!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65</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total differences among all cows is a whole</a:t>
            </a:r>
            <a:r>
              <a:rPr lang="en-US" baseline="0" dirty="0" smtClean="0"/>
              <a:t> pie, then a portion is made up of differences between treatments and whatever is left over is the error! Want the biggest piece of pie for the treatment differences!</a:t>
            </a:r>
            <a:endParaRPr lang="en-US" dirty="0" smtClean="0"/>
          </a:p>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66</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total differences among all cows is a whole</a:t>
            </a:r>
            <a:r>
              <a:rPr lang="en-US" baseline="0" dirty="0" smtClean="0"/>
              <a:t> pie, then a portion is made up of differences between treatments and whatever is left over is the error! Want the biggest piece of pie for the treatment differences!</a:t>
            </a:r>
            <a:endParaRPr lang="en-US" dirty="0" smtClean="0"/>
          </a:p>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67</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68</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69</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70</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71</a:t>
            </a:fld>
            <a:endParaRPr lang="en-US"/>
          </a:p>
        </p:txBody>
      </p:sp>
    </p:spTree>
    <p:extLst>
      <p:ext uri="{BB962C8B-B14F-4D97-AF65-F5344CB8AC3E}">
        <p14:creationId xmlns:p14="http://schemas.microsoft.com/office/powerpoint/2010/main" val="138881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CRD may be appropriate because experimental units are similar.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8</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72</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73</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74</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75</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76</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Reject the null</a:t>
            </a:r>
            <a:r>
              <a:rPr lang="en-US" baseline="0" dirty="0" smtClean="0"/>
              <a:t> because such a low probability that the treatment effect is false (p&lt;0.05 is our significance level). This means that there is at least one difference between the treatments (i.e. there is an effect of milking practice on milk production at p&lt;0.05.)</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77</a:t>
            </a:fld>
            <a:endParaRPr lang="en-US"/>
          </a:p>
        </p:txBody>
      </p:sp>
    </p:spTree>
    <p:extLst>
      <p:ext uri="{BB962C8B-B14F-4D97-AF65-F5344CB8AC3E}">
        <p14:creationId xmlns:p14="http://schemas.microsoft.com/office/powerpoint/2010/main" val="16118326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78</a:t>
            </a:fld>
            <a:endParaRPr lang="en-US"/>
          </a:p>
        </p:txBody>
      </p:sp>
    </p:spTree>
    <p:extLst>
      <p:ext uri="{BB962C8B-B14F-4D97-AF65-F5344CB8AC3E}">
        <p14:creationId xmlns:p14="http://schemas.microsoft.com/office/powerpoint/2010/main" val="2078891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85</a:t>
            </a:fld>
            <a:endParaRPr lang="en-US"/>
          </a:p>
        </p:txBody>
      </p:sp>
    </p:spTree>
    <p:extLst>
      <p:ext uri="{BB962C8B-B14F-4D97-AF65-F5344CB8AC3E}">
        <p14:creationId xmlns:p14="http://schemas.microsoft.com/office/powerpoint/2010/main" val="1025163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Asked </a:t>
            </a:r>
            <a:r>
              <a:rPr lang="en-US" baseline="0" dirty="0" smtClean="0"/>
              <a:t>Ian to change title to “Experimental Setup and Assumption Tests”..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88</a:t>
            </a:fld>
            <a:endParaRPr lang="en-US"/>
          </a:p>
        </p:txBody>
      </p:sp>
    </p:spTree>
    <p:extLst>
      <p:ext uri="{BB962C8B-B14F-4D97-AF65-F5344CB8AC3E}">
        <p14:creationId xmlns:p14="http://schemas.microsoft.com/office/powerpoint/2010/main" val="28256668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91</a:t>
            </a:fld>
            <a:endParaRPr lang="en-US"/>
          </a:p>
        </p:txBody>
      </p:sp>
    </p:spTree>
    <p:extLst>
      <p:ext uri="{BB962C8B-B14F-4D97-AF65-F5344CB8AC3E}">
        <p14:creationId xmlns:p14="http://schemas.microsoft.com/office/powerpoint/2010/main" val="3558544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CRD may be appropriate because experimental units are similar.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92</a:t>
            </a:fld>
            <a:endParaRPr lang="en-US"/>
          </a:p>
        </p:txBody>
      </p:sp>
    </p:spTree>
    <p:extLst>
      <p:ext uri="{BB962C8B-B14F-4D97-AF65-F5344CB8AC3E}">
        <p14:creationId xmlns:p14="http://schemas.microsoft.com/office/powerpoint/2010/main" val="3558544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93</a:t>
            </a:fld>
            <a:endParaRPr lang="en-US"/>
          </a:p>
        </p:txBody>
      </p:sp>
    </p:spTree>
    <p:extLst>
      <p:ext uri="{BB962C8B-B14F-4D97-AF65-F5344CB8AC3E}">
        <p14:creationId xmlns:p14="http://schemas.microsoft.com/office/powerpoint/2010/main" val="35585442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Requested Ian to replace “treatments” with “factors”.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96</a:t>
            </a:fld>
            <a:endParaRPr lang="en-US"/>
          </a:p>
        </p:txBody>
      </p:sp>
    </p:spTree>
    <p:extLst>
      <p:ext uri="{BB962C8B-B14F-4D97-AF65-F5344CB8AC3E}">
        <p14:creationId xmlns:p14="http://schemas.microsoft.com/office/powerpoint/2010/main" val="552911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Requested Ian to replace “treatments” with “factors”.</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97</a:t>
            </a:fld>
            <a:endParaRPr lang="en-US"/>
          </a:p>
        </p:txBody>
      </p:sp>
    </p:spTree>
    <p:extLst>
      <p:ext uri="{BB962C8B-B14F-4D97-AF65-F5344CB8AC3E}">
        <p14:creationId xmlns:p14="http://schemas.microsoft.com/office/powerpoint/2010/main" val="552911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101</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102</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103</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104</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105</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106</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CRD may be appropriate because experimental units are similar.</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107</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108</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109</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110</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111</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112</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 Assumption Tests is a mandatory step in the App for you to see if your data can go straight into ANOVA or if they need to be changed first. we won’t learn about that yet.</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113</a:t>
            </a:fld>
            <a:endParaRPr lang="en-US"/>
          </a:p>
        </p:txBody>
      </p:sp>
    </p:spTree>
    <p:extLst>
      <p:ext uri="{BB962C8B-B14F-4D97-AF65-F5344CB8AC3E}">
        <p14:creationId xmlns:p14="http://schemas.microsoft.com/office/powerpoint/2010/main" val="37157735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jump to Results</a:t>
            </a:r>
            <a:r>
              <a:rPr lang="en-US" baseline="0" dirty="0" smtClean="0"/>
              <a:t> tab before checking results, the app won’t work.</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114</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115</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116</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Could also say there are two factors: milking method and milking frequency. But we are combining them here.</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a:t>
            </a:fld>
            <a:endParaRPr lang="en-US"/>
          </a:p>
        </p:txBody>
      </p:sp>
    </p:spTree>
    <p:extLst>
      <p:ext uri="{BB962C8B-B14F-4D97-AF65-F5344CB8AC3E}">
        <p14:creationId xmlns:p14="http://schemas.microsoft.com/office/powerpoint/2010/main" val="965773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117</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118</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119</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we skip this for now??</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120</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we skip this for now??</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121</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we skip this for now??</a:t>
            </a:r>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122</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124</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125</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126</a:t>
            </a:fld>
            <a:endParaRPr lang="en-US"/>
          </a:p>
        </p:txBody>
      </p:sp>
    </p:spTree>
    <p:extLst>
      <p:ext uri="{BB962C8B-B14F-4D97-AF65-F5344CB8AC3E}">
        <p14:creationId xmlns:p14="http://schemas.microsoft.com/office/powerpoint/2010/main" val="3820760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1C9BAD-F572-404B-8C82-701BCF3342FA}" type="slidenum">
              <a:rPr lang="en-US" smtClean="0"/>
              <a:t>127</a:t>
            </a:fld>
            <a:endParaRPr lang="en-US"/>
          </a:p>
        </p:txBody>
      </p:sp>
    </p:spTree>
    <p:extLst>
      <p:ext uri="{BB962C8B-B14F-4D97-AF65-F5344CB8AC3E}">
        <p14:creationId xmlns:p14="http://schemas.microsoft.com/office/powerpoint/2010/main" val="112717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233D26B-DFC2-4248-8ED0-AD3E108CBDD7}" type="datetime1">
              <a:rPr lang="en-US" smtClean="0"/>
              <a:pPr/>
              <a:t>6/26/16</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2F35E438-4D0D-4834-B658-A90420491D98}" type="datetime1">
              <a:rPr lang="en-US" smtClean="0"/>
              <a:pPr/>
              <a:t>6/26/16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F8ADFA-7142-4015-85E6-1712F15FA709}" type="datetime1">
              <a:rPr lang="en-US" smtClean="0"/>
              <a:pPr/>
              <a:t>6/26/16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34A581E0-D653-4D78-A48F-41D80498BC7E}" type="datetime1">
              <a:rPr lang="en-US" smtClean="0"/>
              <a:pPr/>
              <a:t>6/26/16</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8B3AFFF1-9C47-49F0-AE12-AF188F3F4E82}" type="datetime1">
              <a:rPr lang="en-US" smtClean="0"/>
              <a:pPr/>
              <a:t>6/26/16</a:t>
            </a:fld>
            <a:endParaRPr lang="en-US" dirty="0"/>
          </a:p>
        </p:txBody>
      </p:sp>
      <p:sp>
        <p:nvSpPr>
          <p:cNvPr id="6" name="Footer Placeholder 5"/>
          <p:cNvSpPr>
            <a:spLocks noGrp="1"/>
          </p:cNvSpPr>
          <p:nvPr>
            <p:ph type="ftr" sz="quarter" idx="11"/>
          </p:nvPr>
        </p:nvSpPr>
        <p:spPr>
          <a:xfrm>
            <a:off x="3325813" y="6288741"/>
            <a:ext cx="5217551" cy="365125"/>
          </a:xfrm>
        </p:spPr>
        <p:txBody>
          <a:bodyPr/>
          <a:lstStyle/>
          <a:p>
            <a:endParaRPr lang="en-US" dirty="0"/>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8B3AFFF1-9C47-49F0-AE12-AF188F3F4E82}" type="datetime1">
              <a:rPr lang="en-US" smtClean="0"/>
              <a:pPr/>
              <a:t>6/26/16</a:t>
            </a:fld>
            <a:endParaRPr lang="en-US" dirty="0"/>
          </a:p>
        </p:txBody>
      </p:sp>
      <p:sp>
        <p:nvSpPr>
          <p:cNvPr id="6" name="Footer Placeholder 5"/>
          <p:cNvSpPr>
            <a:spLocks noGrp="1"/>
          </p:cNvSpPr>
          <p:nvPr>
            <p:ph type="ftr" sz="quarter" idx="11"/>
          </p:nvPr>
        </p:nvSpPr>
        <p:spPr>
          <a:xfrm>
            <a:off x="3325813" y="6288741"/>
            <a:ext cx="5217551" cy="365125"/>
          </a:xfrm>
        </p:spPr>
        <p:txBody>
          <a:bodyPr/>
          <a:lstStyle/>
          <a:p>
            <a:endParaRPr lang="en-US" dirty="0"/>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694C003-38E8-486A-9BFD-47E55D87241C}" type="datetime1">
              <a:rPr lang="en-US" smtClean="0"/>
              <a:pPr/>
              <a:t>6/26/16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059EAA3-934B-41DB-B3B1-806F4BE5CC37}" type="datetime1">
              <a:rPr lang="en-US" smtClean="0"/>
              <a:pPr/>
              <a:t>6/26/16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F97F932-D99A-4087-BFB1-EA42FAFC8D2C}" type="datetime1">
              <a:rPr lang="en-US" smtClean="0"/>
              <a:pPr/>
              <a:t>6/26/16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C96367-2F2B-4F6E-ACF4-15FA13738E10}" type="datetime1">
              <a:rPr lang="en-US" smtClean="0"/>
              <a:pPr/>
              <a:t>6/26/16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FB3498D-21C7-408B-8EF5-5B55DEF0BFD5}" type="datetime1">
              <a:rPr lang="en-US" smtClean="0"/>
              <a:pPr/>
              <a:t>6/26/16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4DB246E-8FD1-42FF-94A4-E4133095C37A}" type="datetime1">
              <a:rPr lang="en-US" smtClean="0"/>
              <a:pPr/>
              <a:t>6/26/16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3AFFF1-9C47-49F0-AE12-AF188F3F4E82}" type="datetime1">
              <a:rPr lang="en-US" smtClean="0"/>
              <a:pPr/>
              <a:t>6/26/16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3AFFF1-9C47-49F0-AE12-AF188F3F4E82}" type="datetime1">
              <a:rPr lang="en-US" smtClean="0"/>
              <a:pPr/>
              <a:t>6/26/16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8B3AFFF1-9C47-49F0-AE12-AF188F3F4E82}" type="datetime1">
              <a:rPr lang="en-US" smtClean="0"/>
              <a:pPr/>
              <a:t>6/26/16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dirty="0"/>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93939D4-B818-4372-B1EE-7CB6D5BBC74A}" type="datetime1">
              <a:rPr lang="en-US" smtClean="0"/>
              <a:pPr/>
              <a:t>6/26/16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8B3AFFF1-9C47-49F0-AE12-AF188F3F4E82}" type="datetime1">
              <a:rPr lang="en-US" smtClean="0"/>
              <a:pPr/>
              <a:t>6/26/16</a:t>
            </a:fld>
            <a:endParaRPr lang="en-US" dirty="0"/>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38237106-F2ED-405E-BC33-CC3CF426205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Lst>
  <p:hf sldNum="0" hdr="0" ftr="0" dt="0"/>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reativecommons.org/licenses/by/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1.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3.xml.rels><?xml version="1.0" encoding="UTF-8" standalone="yes"?>
<Relationships xmlns="http://schemas.openxmlformats.org/package/2006/relationships"><Relationship Id="rId3" Type="http://schemas.openxmlformats.org/officeDocument/2006/relationships/hyperlink" Target="http://ikkyle.com/playground/aip-analysis/" TargetMode="External"/><Relationship Id="rId4" Type="http://schemas.openxmlformats.org/officeDocument/2006/relationships/hyperlink" Target="https://cran.r-project.org/bin/windows/base/" TargetMode="External"/><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4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78.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79.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54.w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ran.r-project.org/bin/windows/base/" TargetMode="External"/><Relationship Id="rId3" Type="http://schemas.openxmlformats.org/officeDocument/2006/relationships/hyperlink" Target="https://cran.r-project.org/bin/macos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emf"/><Relationship Id="rId5" Type="http://schemas.openxmlformats.org/officeDocument/2006/relationships/oleObject" Target="../embeddings/oleObject2.bin"/><Relationship Id="rId6"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hart" Target="../charts/char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hart" Target="../charts/char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3.bin"/><Relationship Id="rId5"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4.bin"/><Relationship Id="rId5"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5.bin"/><Relationship Id="rId5"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6.bin"/><Relationship Id="rId5" Type="http://schemas.openxmlformats.org/officeDocument/2006/relationships/image" Target="../media/image1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kkyle.com/playground/aip-analysis/" TargetMode="External"/><Relationship Id="rId3" Type="http://schemas.openxmlformats.org/officeDocument/2006/relationships/hyperlink" Target="https://cran.r-project.org/bin/windows/base/"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Workshop in experimental design and applied statistics: Day 1</a:t>
            </a:r>
            <a:endParaRPr lang="en-US" dirty="0"/>
          </a:p>
        </p:txBody>
      </p:sp>
      <p:sp>
        <p:nvSpPr>
          <p:cNvPr id="2" name="Subtitle 1"/>
          <p:cNvSpPr>
            <a:spLocks noGrp="1"/>
          </p:cNvSpPr>
          <p:nvPr>
            <p:ph type="subTitle" idx="1"/>
          </p:nvPr>
        </p:nvSpPr>
        <p:spPr>
          <a:xfrm>
            <a:off x="493873" y="3966882"/>
            <a:ext cx="7869078" cy="1752600"/>
          </a:xfrm>
        </p:spPr>
        <p:txBody>
          <a:bodyPr>
            <a:normAutofit/>
          </a:bodyPr>
          <a:lstStyle/>
          <a:p>
            <a:r>
              <a:rPr lang="en-US" sz="1600" dirty="0" smtClean="0"/>
              <a:t>Curriculum and educational materials developed by Maegen Simmonds</a:t>
            </a:r>
          </a:p>
          <a:p>
            <a:r>
              <a:rPr lang="en-US" sz="1600" dirty="0"/>
              <a:t>Agricultural Field Trial Statistics </a:t>
            </a:r>
            <a:r>
              <a:rPr lang="en-US" sz="1600" dirty="0" smtClean="0"/>
              <a:t>App developed by Ian King Kyle, Jason Moore, and Maegen Simmonds </a:t>
            </a:r>
            <a:r>
              <a:rPr lang="en-US" sz="1600" dirty="0"/>
              <a:t/>
            </a:r>
            <a:br>
              <a:rPr lang="en-US" sz="1600" dirty="0"/>
            </a:br>
            <a:r>
              <a:rPr lang="en-US" sz="1600" dirty="0" smtClean="0"/>
              <a:t>Funded by USAID and CYMMYT</a:t>
            </a:r>
            <a:endParaRPr lang="en-US" sz="1600" dirty="0"/>
          </a:p>
        </p:txBody>
      </p:sp>
      <p:sp>
        <p:nvSpPr>
          <p:cNvPr id="4" name="TextBox 3"/>
          <p:cNvSpPr txBox="1"/>
          <p:nvPr/>
        </p:nvSpPr>
        <p:spPr>
          <a:xfrm>
            <a:off x="337791" y="6036890"/>
            <a:ext cx="7917819" cy="553998"/>
          </a:xfrm>
          <a:prstGeom prst="rect">
            <a:avLst/>
          </a:prstGeom>
          <a:noFill/>
        </p:spPr>
        <p:txBody>
          <a:bodyPr wrap="square" rtlCol="0">
            <a:spAutoFit/>
          </a:bodyPr>
          <a:lstStyle/>
          <a:p>
            <a:pPr algn="r"/>
            <a:r>
              <a:rPr lang="en-US" sz="1500" dirty="0" smtClean="0">
                <a:solidFill>
                  <a:schemeClr val="bg1"/>
                </a:solidFill>
              </a:rPr>
              <a:t>This work is licensed under a </a:t>
            </a:r>
            <a:r>
              <a:rPr lang="en-US" sz="1500" dirty="0" smtClean="0">
                <a:solidFill>
                  <a:schemeClr val="bg1"/>
                </a:solidFill>
                <a:hlinkClick r:id="rId3"/>
              </a:rPr>
              <a:t>Creative Commons Attribution 4.0 International License</a:t>
            </a:r>
            <a:r>
              <a:rPr lang="en-US" sz="1500" dirty="0" smtClean="0">
                <a:solidFill>
                  <a:schemeClr val="bg1"/>
                </a:solidFill>
              </a:rPr>
              <a:t>, which encourages you to remix and reuse. Give credit where credit is due.</a:t>
            </a:r>
            <a:endParaRPr lang="en-US" sz="1500" dirty="0">
              <a:solidFill>
                <a:schemeClr val="bg1"/>
              </a:solidFill>
            </a:endParaRPr>
          </a:p>
        </p:txBody>
      </p:sp>
    </p:spTree>
    <p:extLst>
      <p:ext uri="{BB962C8B-B14F-4D97-AF65-F5344CB8AC3E}">
        <p14:creationId xmlns:p14="http://schemas.microsoft.com/office/powerpoint/2010/main" val="4270458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86954" y="3541891"/>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8429" y="145143"/>
            <a:ext cx="8599714" cy="2113472"/>
          </a:xfrm>
          <a:solidFill>
            <a:schemeClr val="accent2"/>
          </a:solidFill>
        </p:spPr>
        <p:txBody>
          <a:bodyPr anchor="t"/>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r>
              <a:rPr lang="en-US" sz="2200" dirty="0" smtClean="0">
                <a:solidFill>
                  <a:srgbClr val="000000"/>
                </a:solidFill>
              </a:rPr>
              <a:t/>
            </a:r>
            <a:br>
              <a:rPr lang="en-US" sz="2200" dirty="0" smtClean="0">
                <a:solidFill>
                  <a:srgbClr val="000000"/>
                </a:solidFill>
              </a:rPr>
            </a:br>
            <a:endParaRPr lang="en-US" sz="2200" dirty="0">
              <a:solidFill>
                <a:srgbClr val="000000"/>
              </a:solidFill>
            </a:endParaRPr>
          </a:p>
        </p:txBody>
      </p:sp>
      <p:sp>
        <p:nvSpPr>
          <p:cNvPr id="3" name="Content Placeholder 2"/>
          <p:cNvSpPr>
            <a:spLocks noGrp="1"/>
          </p:cNvSpPr>
          <p:nvPr>
            <p:ph idx="1"/>
          </p:nvPr>
        </p:nvSpPr>
        <p:spPr>
          <a:xfrm>
            <a:off x="200912" y="2358615"/>
            <a:ext cx="7281898" cy="4208930"/>
          </a:xfrm>
          <a:effectLst>
            <a:glow rad="139700">
              <a:schemeClr val="accent6">
                <a:satMod val="175000"/>
                <a:alpha val="40000"/>
              </a:schemeClr>
            </a:glow>
          </a:effectLst>
        </p:spPr>
        <p:txBody>
          <a:bodyPr>
            <a:normAutofit/>
          </a:bodyPr>
          <a:lstStyle/>
          <a:p>
            <a:pPr marL="0" indent="0">
              <a:lnSpc>
                <a:spcPct val="50000"/>
              </a:lnSpc>
              <a:buNone/>
            </a:pPr>
            <a:r>
              <a:rPr lang="en-US" dirty="0"/>
              <a:t>What is the experimental unit?</a:t>
            </a:r>
          </a:p>
          <a:p>
            <a:pPr marL="0" indent="0">
              <a:lnSpc>
                <a:spcPct val="50000"/>
              </a:lnSpc>
              <a:buNone/>
            </a:pPr>
            <a:r>
              <a:rPr lang="en-US" dirty="0"/>
              <a:t>What is the dependent variable?</a:t>
            </a:r>
          </a:p>
          <a:p>
            <a:pPr marL="0" indent="0">
              <a:lnSpc>
                <a:spcPct val="50000"/>
              </a:lnSpc>
              <a:buNone/>
            </a:pPr>
            <a:r>
              <a:rPr lang="en-US" dirty="0"/>
              <a:t>What is the independent variable?</a:t>
            </a:r>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31385" y="3809096"/>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39037" y="4601576"/>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46933" y="5293472"/>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414881" y="4129136"/>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46274" y="5914475"/>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28863" y="5887832"/>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45813" y="3641456"/>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83785" y="4847675"/>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36185" y="5886558"/>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99333" y="3641456"/>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51265" y="3568534"/>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86639" y="5106755"/>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307660" y="5293472"/>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24568" y="4232116"/>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414394" y="5720192"/>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30726" y="5068061"/>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818691" y="4475819"/>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818691" y="5886558"/>
            <a:ext cx="715548" cy="640080"/>
          </a:xfrm>
          <a:prstGeom prst="rect">
            <a:avLst/>
          </a:prstGeom>
          <a:effectLst>
            <a:outerShdw blurRad="76200" dir="13500000" sy="23000" kx="1200000" algn="br" rotWithShape="0">
              <a:prstClr val="black">
                <a:alpha val="20000"/>
              </a:prstClr>
            </a:outerShdw>
          </a:effectLst>
        </p:spPr>
      </p:pic>
      <p:sp>
        <p:nvSpPr>
          <p:cNvPr id="7" name="TextBox 6"/>
          <p:cNvSpPr txBox="1"/>
          <p:nvPr/>
        </p:nvSpPr>
        <p:spPr>
          <a:xfrm>
            <a:off x="4303468" y="2662375"/>
            <a:ext cx="3311172" cy="369332"/>
          </a:xfrm>
          <a:prstGeom prst="rect">
            <a:avLst/>
          </a:prstGeom>
          <a:noFill/>
        </p:spPr>
        <p:txBody>
          <a:bodyPr wrap="square" rtlCol="0">
            <a:spAutoFit/>
          </a:bodyPr>
          <a:lstStyle/>
          <a:p>
            <a:r>
              <a:rPr lang="en-US" dirty="0" smtClean="0">
                <a:solidFill>
                  <a:srgbClr val="FFFF00"/>
                </a:solidFill>
              </a:rPr>
              <a:t>Milk production performance</a:t>
            </a:r>
            <a:endParaRPr lang="en-US" dirty="0">
              <a:solidFill>
                <a:srgbClr val="FFFF00"/>
              </a:solidFill>
            </a:endParaRPr>
          </a:p>
        </p:txBody>
      </p:sp>
      <p:sp>
        <p:nvSpPr>
          <p:cNvPr id="37" name="TextBox 36"/>
          <p:cNvSpPr txBox="1"/>
          <p:nvPr/>
        </p:nvSpPr>
        <p:spPr>
          <a:xfrm>
            <a:off x="4568756" y="3082884"/>
            <a:ext cx="3311172" cy="369332"/>
          </a:xfrm>
          <a:prstGeom prst="rect">
            <a:avLst/>
          </a:prstGeom>
          <a:noFill/>
        </p:spPr>
        <p:txBody>
          <a:bodyPr wrap="square" rtlCol="0">
            <a:spAutoFit/>
          </a:bodyPr>
          <a:lstStyle/>
          <a:p>
            <a:r>
              <a:rPr lang="en-US" dirty="0" smtClean="0">
                <a:solidFill>
                  <a:srgbClr val="FFFF00"/>
                </a:solidFill>
              </a:rPr>
              <a:t>Milking practice</a:t>
            </a:r>
            <a:endParaRPr lang="en-US" dirty="0">
              <a:solidFill>
                <a:srgbClr val="FFFF00"/>
              </a:solidFill>
            </a:endParaRPr>
          </a:p>
        </p:txBody>
      </p:sp>
      <p:sp>
        <p:nvSpPr>
          <p:cNvPr id="38" name="TextBox 37"/>
          <p:cNvSpPr txBox="1"/>
          <p:nvPr/>
        </p:nvSpPr>
        <p:spPr>
          <a:xfrm>
            <a:off x="4166146" y="2258615"/>
            <a:ext cx="3311172" cy="369332"/>
          </a:xfrm>
          <a:prstGeom prst="rect">
            <a:avLst/>
          </a:prstGeom>
          <a:noFill/>
        </p:spPr>
        <p:txBody>
          <a:bodyPr wrap="square" rtlCol="0">
            <a:spAutoFit/>
          </a:bodyPr>
          <a:lstStyle/>
          <a:p>
            <a:r>
              <a:rPr lang="en-US" dirty="0" smtClean="0">
                <a:solidFill>
                  <a:srgbClr val="FFFF00"/>
                </a:solidFill>
              </a:rPr>
              <a:t>Cow</a:t>
            </a:r>
            <a:endParaRPr lang="en-US" dirty="0">
              <a:solidFill>
                <a:srgbClr val="FFFF00"/>
              </a:solidFill>
            </a:endParaRPr>
          </a:p>
        </p:txBody>
      </p:sp>
      <p:sp>
        <p:nvSpPr>
          <p:cNvPr id="9" name="Rectangle 8"/>
          <p:cNvSpPr/>
          <p:nvPr/>
        </p:nvSpPr>
        <p:spPr>
          <a:xfrm>
            <a:off x="308429" y="834571"/>
            <a:ext cx="2939142" cy="1424044"/>
          </a:xfrm>
          <a:prstGeom prst="rect">
            <a:avLst/>
          </a:prstGeom>
          <a:noFill/>
          <a:ln w="76200" cmpd="sng">
            <a:solidFill>
              <a:srgbClr val="E11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106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2.2a Click ‘Numeric’ or ‘Grouping’ for each variable </a:t>
            </a:r>
            <a:endParaRPr lang="en-US" sz="3200" dirty="0"/>
          </a:p>
        </p:txBody>
      </p:sp>
      <p:pic>
        <p:nvPicPr>
          <p:cNvPr id="4" name="Picture 3" descr="Screen Shot 2016-02-08 at 11.47.51 AM.png"/>
          <p:cNvPicPr>
            <a:picLocks noChangeAspect="1"/>
          </p:cNvPicPr>
          <p:nvPr/>
        </p:nvPicPr>
        <p:blipFill rotWithShape="1">
          <a:blip r:embed="rId2"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1568823" y="3352364"/>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2"/>
          </p:cNvCxnSpPr>
          <p:nvPr/>
        </p:nvCxnSpPr>
        <p:spPr>
          <a:xfrm>
            <a:off x="1733176" y="3484064"/>
            <a:ext cx="1947218" cy="79756"/>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374650" y="3114126"/>
            <a:ext cx="3128683" cy="1200329"/>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b="1" u="sng" dirty="0" smtClean="0"/>
              <a:t>‘Numeric’ </a:t>
            </a:r>
            <a:r>
              <a:rPr lang="en-US" dirty="0" smtClean="0"/>
              <a:t>is a </a:t>
            </a:r>
            <a:r>
              <a:rPr lang="en-US" i="1" dirty="0" smtClean="0"/>
              <a:t>continuous</a:t>
            </a:r>
            <a:r>
              <a:rPr lang="en-US" dirty="0" smtClean="0"/>
              <a:t> variable. </a:t>
            </a:r>
            <a:r>
              <a:rPr lang="en-US" i="1" dirty="0" smtClean="0"/>
              <a:t>Always</a:t>
            </a:r>
            <a:r>
              <a:rPr lang="en-US" dirty="0" smtClean="0"/>
              <a:t> choose this for your dependent variable (measurement) . </a:t>
            </a:r>
            <a:endParaRPr lang="en-US" dirty="0"/>
          </a:p>
        </p:txBody>
      </p:sp>
      <p:sp>
        <p:nvSpPr>
          <p:cNvPr id="3" name="Rectangle 2"/>
          <p:cNvSpPr/>
          <p:nvPr/>
        </p:nvSpPr>
        <p:spPr>
          <a:xfrm>
            <a:off x="5638799" y="3140667"/>
            <a:ext cx="3099241" cy="1754327"/>
          </a:xfrm>
          <a:prstGeom prst="rect">
            <a:avLst/>
          </a:prstGeom>
          <a:solidFill>
            <a:schemeClr val="bg2">
              <a:lumMod val="40000"/>
              <a:lumOff val="60000"/>
            </a:schemeClr>
          </a:solidFill>
          <a:effectLst>
            <a:outerShdw blurRad="50800" dist="38100" dir="2700000" algn="tl" rotWithShape="0">
              <a:prstClr val="black">
                <a:alpha val="40000"/>
              </a:prstClr>
            </a:outerShdw>
          </a:effectLst>
        </p:spPr>
        <p:txBody>
          <a:bodyPr wrap="square">
            <a:spAutoFit/>
          </a:bodyPr>
          <a:lstStyle/>
          <a:p>
            <a:r>
              <a:rPr lang="en-US" dirty="0"/>
              <a:t>‘</a:t>
            </a:r>
            <a:r>
              <a:rPr lang="en-US" b="1" u="sng" dirty="0"/>
              <a:t>Grouping’ </a:t>
            </a:r>
            <a:r>
              <a:rPr lang="en-US" dirty="0"/>
              <a:t>is a </a:t>
            </a:r>
            <a:r>
              <a:rPr lang="en-US" i="1" dirty="0"/>
              <a:t>factor </a:t>
            </a:r>
            <a:r>
              <a:rPr lang="en-US" dirty="0"/>
              <a:t>variable that is repeated multiple times in a dataset </a:t>
            </a:r>
            <a:r>
              <a:rPr lang="en-US" i="1" dirty="0"/>
              <a:t>Always</a:t>
            </a:r>
            <a:r>
              <a:rPr lang="en-US" dirty="0"/>
              <a:t> c</a:t>
            </a:r>
            <a:r>
              <a:rPr lang="en-US" dirty="0" smtClean="0"/>
              <a:t>hoose this for your independent variable(s) (e.g. factors, blocks, </a:t>
            </a:r>
            <a:r>
              <a:rPr lang="en-US" dirty="0"/>
              <a:t>site). </a:t>
            </a:r>
          </a:p>
        </p:txBody>
      </p:sp>
      <p:pic>
        <p:nvPicPr>
          <p:cNvPr id="9" name="Picture 8"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391927746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2.2a Click ‘Numeric’ or ‘Grouping’ for each variable </a:t>
            </a:r>
            <a:endParaRPr lang="en-US" sz="3200" dirty="0"/>
          </a:p>
        </p:txBody>
      </p:sp>
      <p:pic>
        <p:nvPicPr>
          <p:cNvPr id="4" name="Picture 3" descr="Screen Shot 2016-02-08 at 11.47.51 AM.png"/>
          <p:cNvPicPr>
            <a:picLocks noChangeAspect="1"/>
          </p:cNvPicPr>
          <p:nvPr/>
        </p:nvPicPr>
        <p:blipFill rotWithShape="1">
          <a:blip r:embed="rId3"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1568823" y="3352364"/>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2"/>
          </p:cNvCxnSpPr>
          <p:nvPr/>
        </p:nvCxnSpPr>
        <p:spPr>
          <a:xfrm>
            <a:off x="1733176" y="3484064"/>
            <a:ext cx="1947218" cy="79756"/>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64117" y="3140667"/>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‘Grouping’ variable correct for ‘Treatment’?</a:t>
            </a:r>
            <a:endParaRPr lang="en-US" dirty="0"/>
          </a:p>
        </p:txBody>
      </p: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234143071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2.2a Click ‘Numeric’ or ‘Grouping’ for each variable </a:t>
            </a:r>
            <a:endParaRPr lang="en-US" sz="3200" dirty="0"/>
          </a:p>
        </p:txBody>
      </p:sp>
      <p:pic>
        <p:nvPicPr>
          <p:cNvPr id="4" name="Picture 3" descr="Screen Shot 2016-02-08 at 11.47.51 AM.png"/>
          <p:cNvPicPr>
            <a:picLocks noChangeAspect="1"/>
          </p:cNvPicPr>
          <p:nvPr/>
        </p:nvPicPr>
        <p:blipFill rotWithShape="1">
          <a:blip r:embed="rId3"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1568823" y="3352364"/>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2"/>
          </p:cNvCxnSpPr>
          <p:nvPr/>
        </p:nvCxnSpPr>
        <p:spPr>
          <a:xfrm>
            <a:off x="1733176" y="3484064"/>
            <a:ext cx="1947218" cy="79756"/>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64117" y="3140667"/>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‘Grouping’ variable correct for ‘Treatment’? Yes</a:t>
            </a:r>
            <a:endParaRPr lang="en-US" dirty="0"/>
          </a:p>
        </p:txBody>
      </p: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356045906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2.2a Click ‘Numeric’ or ‘Grouping’ for each variable </a:t>
            </a:r>
            <a:endParaRPr lang="en-US" sz="3200" dirty="0"/>
          </a:p>
        </p:txBody>
      </p:sp>
      <p:pic>
        <p:nvPicPr>
          <p:cNvPr id="4" name="Picture 3" descr="Screen Shot 2016-02-08 at 11.47.51 AM.png"/>
          <p:cNvPicPr>
            <a:picLocks noChangeAspect="1"/>
          </p:cNvPicPr>
          <p:nvPr/>
        </p:nvPicPr>
        <p:blipFill rotWithShape="1">
          <a:blip r:embed="rId3"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1568823" y="3815535"/>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2"/>
          </p:cNvCxnSpPr>
          <p:nvPr/>
        </p:nvCxnSpPr>
        <p:spPr>
          <a:xfrm>
            <a:off x="1733176" y="3947235"/>
            <a:ext cx="1947218" cy="79756"/>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64117" y="3603838"/>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‘Numeric’ variable correct for ‘</a:t>
            </a:r>
            <a:r>
              <a:rPr lang="en-US" dirty="0" err="1" smtClean="0"/>
              <a:t>Milk_production</a:t>
            </a:r>
            <a:r>
              <a:rPr lang="en-US" dirty="0" smtClean="0"/>
              <a:t>’? </a:t>
            </a:r>
            <a:endParaRPr lang="en-US" dirty="0"/>
          </a:p>
        </p:txBody>
      </p: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277428806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2.2a Click ‘Numeric’ or ‘Grouping’ for each variable </a:t>
            </a:r>
            <a:endParaRPr lang="en-US" sz="3200" dirty="0"/>
          </a:p>
        </p:txBody>
      </p:sp>
      <p:pic>
        <p:nvPicPr>
          <p:cNvPr id="4" name="Picture 3" descr="Screen Shot 2016-02-08 at 11.47.51 AM.png"/>
          <p:cNvPicPr>
            <a:picLocks noChangeAspect="1"/>
          </p:cNvPicPr>
          <p:nvPr/>
        </p:nvPicPr>
        <p:blipFill rotWithShape="1">
          <a:blip r:embed="rId3"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1568823" y="3815535"/>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2"/>
          </p:cNvCxnSpPr>
          <p:nvPr/>
        </p:nvCxnSpPr>
        <p:spPr>
          <a:xfrm>
            <a:off x="1733176" y="3947235"/>
            <a:ext cx="1947218" cy="79756"/>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64117" y="3603838"/>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‘Numeric’ variable correct for ‘</a:t>
            </a:r>
            <a:r>
              <a:rPr lang="en-US" dirty="0" err="1" smtClean="0"/>
              <a:t>Milk_production</a:t>
            </a:r>
            <a:r>
              <a:rPr lang="en-US" dirty="0" smtClean="0"/>
              <a:t>’? Yes</a:t>
            </a:r>
            <a:endParaRPr lang="en-US" dirty="0"/>
          </a:p>
        </p:txBody>
      </p: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426808169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2.3 Click ‘Dependent Variable’</a:t>
            </a:r>
            <a:endParaRPr lang="en-US" sz="3200" dirty="0"/>
          </a:p>
        </p:txBody>
      </p:sp>
      <p:pic>
        <p:nvPicPr>
          <p:cNvPr id="4" name="Picture 3" descr="Screen Shot 2016-02-08 at 11.47.51 AM.png"/>
          <p:cNvPicPr>
            <a:picLocks noChangeAspect="1"/>
          </p:cNvPicPr>
          <p:nvPr/>
        </p:nvPicPr>
        <p:blipFill rotWithShape="1">
          <a:blip r:embed="rId3"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9" name="Left Arrow 8"/>
          <p:cNvSpPr/>
          <p:nvPr/>
        </p:nvSpPr>
        <p:spPr>
          <a:xfrm>
            <a:off x="1760282" y="4467943"/>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163362268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2-09 at 12.20.05 PM.png"/>
          <p:cNvPicPr>
            <a:picLocks noChangeAspect="1"/>
          </p:cNvPicPr>
          <p:nvPr/>
        </p:nvPicPr>
        <p:blipFill rotWithShape="1">
          <a:blip r:embed="rId3" cstate="email">
            <a:extLst>
              <a:ext uri="{28A0092B-C50C-407E-A947-70E740481C1C}">
                <a14:useLocalDpi xmlns:a14="http://schemas.microsoft.com/office/drawing/2010/main" val="0"/>
              </a:ext>
            </a:extLst>
          </a:blip>
          <a:srcRect l="1144" r="12908" b="30847"/>
          <a:stretch/>
        </p:blipFill>
        <p:spPr>
          <a:xfrm>
            <a:off x="104588" y="1574794"/>
            <a:ext cx="8829758" cy="3669553"/>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smtClean="0"/>
              <a:t>2.3a Click drop-down arrow and choose the dependent variable from the list </a:t>
            </a:r>
            <a:endParaRPr lang="en-US" sz="3200" dirty="0"/>
          </a:p>
        </p:txBody>
      </p:sp>
      <p:sp>
        <p:nvSpPr>
          <p:cNvPr id="9" name="Left Arrow 8"/>
          <p:cNvSpPr/>
          <p:nvPr/>
        </p:nvSpPr>
        <p:spPr>
          <a:xfrm>
            <a:off x="3000399" y="3335485"/>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620327"/>
            <a:ext cx="5492731" cy="359824"/>
          </a:xfrm>
          <a:prstGeom prst="rect">
            <a:avLst/>
          </a:prstGeom>
        </p:spPr>
      </p:pic>
    </p:spTree>
    <p:extLst>
      <p:ext uri="{BB962C8B-B14F-4D97-AF65-F5344CB8AC3E}">
        <p14:creationId xmlns:p14="http://schemas.microsoft.com/office/powerpoint/2010/main" val="166094858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32 PM.png"/>
          <p:cNvPicPr>
            <a:picLocks noChangeAspect="1"/>
          </p:cNvPicPr>
          <p:nvPr/>
        </p:nvPicPr>
        <p:blipFill rotWithShape="1">
          <a:blip r:embed="rId3" cstate="email">
            <a:extLst>
              <a:ext uri="{28A0092B-C50C-407E-A947-70E740481C1C}">
                <a14:useLocalDpi xmlns:a14="http://schemas.microsoft.com/office/drawing/2010/main" val="0"/>
              </a:ext>
            </a:extLst>
          </a:blip>
          <a:srcRect l="1307" r="13726" b="30512"/>
          <a:stretch/>
        </p:blipFill>
        <p:spPr>
          <a:xfrm>
            <a:off x="119528" y="1559859"/>
            <a:ext cx="8800121" cy="3699435"/>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a:t>2.3a Click drop-down arrow and choose the dependent variable from the list </a:t>
            </a:r>
          </a:p>
        </p:txBody>
      </p:sp>
      <p:sp>
        <p:nvSpPr>
          <p:cNvPr id="5" name="TextBox 4"/>
          <p:cNvSpPr txBox="1"/>
          <p:nvPr/>
        </p:nvSpPr>
        <p:spPr>
          <a:xfrm>
            <a:off x="3316940" y="3376706"/>
            <a:ext cx="2779059"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r>
              <a:rPr lang="en-US" dirty="0" smtClean="0"/>
              <a:t>Which is the dependent variable?</a:t>
            </a:r>
            <a:endParaRPr lang="en-US" dirty="0"/>
          </a:p>
        </p:txBody>
      </p:sp>
      <p:sp>
        <p:nvSpPr>
          <p:cNvPr id="7" name="Rectangle 6"/>
          <p:cNvSpPr/>
          <p:nvPr/>
        </p:nvSpPr>
        <p:spPr>
          <a:xfrm>
            <a:off x="298825" y="3644546"/>
            <a:ext cx="2734234" cy="43439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ket 7"/>
          <p:cNvSpPr/>
          <p:nvPr/>
        </p:nvSpPr>
        <p:spPr>
          <a:xfrm>
            <a:off x="1299884" y="3644546"/>
            <a:ext cx="164353" cy="434392"/>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Connector 9"/>
          <p:cNvCxnSpPr>
            <a:stCxn id="8" idx="2"/>
            <a:endCxn id="5" idx="1"/>
          </p:cNvCxnSpPr>
          <p:nvPr/>
        </p:nvCxnSpPr>
        <p:spPr>
          <a:xfrm flipV="1">
            <a:off x="1464237" y="3699872"/>
            <a:ext cx="1852703" cy="16187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77994"/>
            <a:ext cx="5492731" cy="359824"/>
          </a:xfrm>
          <a:prstGeom prst="rect">
            <a:avLst/>
          </a:prstGeom>
        </p:spPr>
      </p:pic>
    </p:spTree>
    <p:extLst>
      <p:ext uri="{BB962C8B-B14F-4D97-AF65-F5344CB8AC3E}">
        <p14:creationId xmlns:p14="http://schemas.microsoft.com/office/powerpoint/2010/main" val="105856150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32 PM.png"/>
          <p:cNvPicPr>
            <a:picLocks noChangeAspect="1"/>
          </p:cNvPicPr>
          <p:nvPr/>
        </p:nvPicPr>
        <p:blipFill rotWithShape="1">
          <a:blip r:embed="rId3" cstate="email">
            <a:extLst>
              <a:ext uri="{28A0092B-C50C-407E-A947-70E740481C1C}">
                <a14:useLocalDpi xmlns:a14="http://schemas.microsoft.com/office/drawing/2010/main" val="0"/>
              </a:ext>
            </a:extLst>
          </a:blip>
          <a:srcRect l="1307" r="13726" b="30512"/>
          <a:stretch/>
        </p:blipFill>
        <p:spPr>
          <a:xfrm>
            <a:off x="119528" y="1559859"/>
            <a:ext cx="8800121" cy="3699435"/>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a:t>2.3a Click drop-down arrow and choose the dependent variable from the list </a:t>
            </a:r>
          </a:p>
        </p:txBody>
      </p:sp>
      <p:sp>
        <p:nvSpPr>
          <p:cNvPr id="5" name="TextBox 4"/>
          <p:cNvSpPr txBox="1"/>
          <p:nvPr/>
        </p:nvSpPr>
        <p:spPr>
          <a:xfrm>
            <a:off x="3316940" y="3376706"/>
            <a:ext cx="2779059" cy="923330"/>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r>
              <a:rPr lang="en-US" dirty="0" smtClean="0"/>
              <a:t>Which is the dependent variable? ‘</a:t>
            </a:r>
            <a:r>
              <a:rPr lang="en-US" dirty="0" err="1" smtClean="0"/>
              <a:t>Milk_production</a:t>
            </a:r>
            <a:r>
              <a:rPr lang="en-US" dirty="0" smtClean="0"/>
              <a:t>’</a:t>
            </a:r>
            <a:endParaRPr lang="en-US" dirty="0"/>
          </a:p>
        </p:txBody>
      </p:sp>
      <p:sp>
        <p:nvSpPr>
          <p:cNvPr id="7" name="Rectangle 6"/>
          <p:cNvSpPr/>
          <p:nvPr/>
        </p:nvSpPr>
        <p:spPr>
          <a:xfrm>
            <a:off x="298825" y="3644546"/>
            <a:ext cx="2734234" cy="43439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ket 7"/>
          <p:cNvSpPr/>
          <p:nvPr/>
        </p:nvSpPr>
        <p:spPr>
          <a:xfrm>
            <a:off x="1299884" y="3644546"/>
            <a:ext cx="164353" cy="434392"/>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Connector 9"/>
          <p:cNvCxnSpPr>
            <a:stCxn id="8" idx="2"/>
            <a:endCxn id="5" idx="1"/>
          </p:cNvCxnSpPr>
          <p:nvPr/>
        </p:nvCxnSpPr>
        <p:spPr>
          <a:xfrm flipV="1">
            <a:off x="1464237" y="3838371"/>
            <a:ext cx="1852703" cy="23371"/>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92105"/>
            <a:ext cx="5492731" cy="359824"/>
          </a:xfrm>
          <a:prstGeom prst="rect">
            <a:avLst/>
          </a:prstGeom>
        </p:spPr>
      </p:pic>
    </p:spTree>
    <p:extLst>
      <p:ext uri="{BB962C8B-B14F-4D97-AF65-F5344CB8AC3E}">
        <p14:creationId xmlns:p14="http://schemas.microsoft.com/office/powerpoint/2010/main" val="1371938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32 PM.png"/>
          <p:cNvPicPr>
            <a:picLocks noChangeAspect="1"/>
          </p:cNvPicPr>
          <p:nvPr/>
        </p:nvPicPr>
        <p:blipFill rotWithShape="1">
          <a:blip r:embed="rId3" cstate="email">
            <a:extLst>
              <a:ext uri="{28A0092B-C50C-407E-A947-70E740481C1C}">
                <a14:useLocalDpi xmlns:a14="http://schemas.microsoft.com/office/drawing/2010/main" val="0"/>
              </a:ext>
            </a:extLst>
          </a:blip>
          <a:srcRect l="1307" r="13726" b="30512"/>
          <a:stretch/>
        </p:blipFill>
        <p:spPr>
          <a:xfrm>
            <a:off x="119528" y="1559859"/>
            <a:ext cx="8800121" cy="3699435"/>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smtClean="0"/>
              <a:t>2.3a Click drop-down arrow and choose the dependent variable from the list </a:t>
            </a:r>
            <a:endParaRPr lang="en-US" sz="3200" dirty="0"/>
          </a:p>
        </p:txBody>
      </p:sp>
      <p:sp>
        <p:nvSpPr>
          <p:cNvPr id="5" name="TextBox 4"/>
          <p:cNvSpPr txBox="1"/>
          <p:nvPr/>
        </p:nvSpPr>
        <p:spPr>
          <a:xfrm>
            <a:off x="3316940" y="3376706"/>
            <a:ext cx="2779059" cy="923330"/>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r>
              <a:rPr lang="en-US" dirty="0" smtClean="0"/>
              <a:t>Which is the dependent variable? ‘</a:t>
            </a:r>
            <a:r>
              <a:rPr lang="en-US" dirty="0" err="1" smtClean="0"/>
              <a:t>Milk_production</a:t>
            </a:r>
            <a:r>
              <a:rPr lang="en-US" dirty="0" smtClean="0"/>
              <a:t>’</a:t>
            </a:r>
            <a:endParaRPr lang="en-US" dirty="0"/>
          </a:p>
        </p:txBody>
      </p:sp>
      <p:sp>
        <p:nvSpPr>
          <p:cNvPr id="7" name="Rectangle 6"/>
          <p:cNvSpPr/>
          <p:nvPr/>
        </p:nvSpPr>
        <p:spPr>
          <a:xfrm>
            <a:off x="298825" y="3644546"/>
            <a:ext cx="2734234" cy="43439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1299884" y="3839882"/>
            <a:ext cx="606214" cy="239056"/>
          </a:xfrm>
          <a:prstGeom prst="leftArrow">
            <a:avLst>
              <a:gd name="adj1" fmla="val 50000"/>
              <a:gd name="adj2" fmla="val 5735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92105"/>
            <a:ext cx="5492731" cy="359824"/>
          </a:xfrm>
          <a:prstGeom prst="rect">
            <a:avLst/>
          </a:prstGeom>
        </p:spPr>
      </p:pic>
    </p:spTree>
    <p:extLst>
      <p:ext uri="{BB962C8B-B14F-4D97-AF65-F5344CB8AC3E}">
        <p14:creationId xmlns:p14="http://schemas.microsoft.com/office/powerpoint/2010/main" val="5569315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86954" y="3541891"/>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8429" y="145143"/>
            <a:ext cx="8599714" cy="2113472"/>
          </a:xfrm>
          <a:solidFill>
            <a:schemeClr val="accent2"/>
          </a:solidFill>
        </p:spPr>
        <p:txBody>
          <a:bodyPr anchor="t"/>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r>
              <a:rPr lang="en-US" sz="2200" dirty="0" smtClean="0">
                <a:solidFill>
                  <a:srgbClr val="000000"/>
                </a:solidFill>
              </a:rPr>
              <a:t/>
            </a:r>
            <a:br>
              <a:rPr lang="en-US" sz="2200" dirty="0" smtClean="0">
                <a:solidFill>
                  <a:srgbClr val="000000"/>
                </a:solidFill>
              </a:rPr>
            </a:br>
            <a:endParaRPr lang="en-US" sz="2200" dirty="0">
              <a:solidFill>
                <a:srgbClr val="000000"/>
              </a:solidFill>
            </a:endParaRPr>
          </a:p>
        </p:txBody>
      </p:sp>
      <p:sp>
        <p:nvSpPr>
          <p:cNvPr id="3" name="Content Placeholder 2"/>
          <p:cNvSpPr>
            <a:spLocks noGrp="1"/>
          </p:cNvSpPr>
          <p:nvPr>
            <p:ph idx="1"/>
          </p:nvPr>
        </p:nvSpPr>
        <p:spPr>
          <a:xfrm>
            <a:off x="186801" y="2358615"/>
            <a:ext cx="7281898" cy="4208930"/>
          </a:xfrm>
          <a:effectLst>
            <a:glow rad="139700">
              <a:schemeClr val="accent6">
                <a:satMod val="175000"/>
                <a:alpha val="40000"/>
              </a:schemeClr>
            </a:glow>
          </a:effectLst>
        </p:spPr>
        <p:txBody>
          <a:bodyPr>
            <a:normAutofit/>
          </a:bodyPr>
          <a:lstStyle/>
          <a:p>
            <a:pPr marL="0" indent="0">
              <a:lnSpc>
                <a:spcPct val="50000"/>
              </a:lnSpc>
              <a:buNone/>
            </a:pPr>
            <a:r>
              <a:rPr lang="en-US" dirty="0"/>
              <a:t>What is the experimental unit?</a:t>
            </a:r>
          </a:p>
          <a:p>
            <a:pPr marL="0" indent="0">
              <a:lnSpc>
                <a:spcPct val="50000"/>
              </a:lnSpc>
              <a:buNone/>
            </a:pPr>
            <a:r>
              <a:rPr lang="en-US" dirty="0"/>
              <a:t>What is the dependent variable?</a:t>
            </a:r>
          </a:p>
          <a:p>
            <a:pPr marL="0" indent="0">
              <a:lnSpc>
                <a:spcPct val="50000"/>
              </a:lnSpc>
              <a:buNone/>
            </a:pPr>
            <a:r>
              <a:rPr lang="en-US" dirty="0"/>
              <a:t>What is the independent variable?</a:t>
            </a:r>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31385" y="3809096"/>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39037" y="4601576"/>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46933" y="5293472"/>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414881" y="4129136"/>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46274" y="5914475"/>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28863" y="5887832"/>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45813" y="3641456"/>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83785" y="4847675"/>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36185" y="5886558"/>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99333" y="3641456"/>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51265" y="3568534"/>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86639" y="5106755"/>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307660" y="5293472"/>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24568" y="4232116"/>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414394" y="5720192"/>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30726" y="5068061"/>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818691" y="4475819"/>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818691" y="5886558"/>
            <a:ext cx="715548" cy="640080"/>
          </a:xfrm>
          <a:prstGeom prst="rect">
            <a:avLst/>
          </a:prstGeom>
          <a:effectLst>
            <a:outerShdw blurRad="76200" dir="13500000" sy="23000" kx="1200000" algn="br" rotWithShape="0">
              <a:prstClr val="black">
                <a:alpha val="20000"/>
              </a:prstClr>
            </a:outerShdw>
          </a:effectLst>
        </p:spPr>
      </p:pic>
      <p:sp>
        <p:nvSpPr>
          <p:cNvPr id="7" name="TextBox 6"/>
          <p:cNvSpPr txBox="1"/>
          <p:nvPr/>
        </p:nvSpPr>
        <p:spPr>
          <a:xfrm>
            <a:off x="4289357" y="2662375"/>
            <a:ext cx="3311172" cy="369332"/>
          </a:xfrm>
          <a:prstGeom prst="rect">
            <a:avLst/>
          </a:prstGeom>
          <a:noFill/>
        </p:spPr>
        <p:txBody>
          <a:bodyPr wrap="square" rtlCol="0">
            <a:spAutoFit/>
          </a:bodyPr>
          <a:lstStyle/>
          <a:p>
            <a:r>
              <a:rPr lang="en-US" dirty="0" smtClean="0">
                <a:solidFill>
                  <a:srgbClr val="FFFF00"/>
                </a:solidFill>
              </a:rPr>
              <a:t>Milk production performance</a:t>
            </a:r>
            <a:endParaRPr lang="en-US" dirty="0">
              <a:solidFill>
                <a:srgbClr val="FFFF00"/>
              </a:solidFill>
            </a:endParaRPr>
          </a:p>
        </p:txBody>
      </p:sp>
      <p:sp>
        <p:nvSpPr>
          <p:cNvPr id="37" name="TextBox 36"/>
          <p:cNvSpPr txBox="1"/>
          <p:nvPr/>
        </p:nvSpPr>
        <p:spPr>
          <a:xfrm>
            <a:off x="4554645" y="3082884"/>
            <a:ext cx="3311172" cy="369332"/>
          </a:xfrm>
          <a:prstGeom prst="rect">
            <a:avLst/>
          </a:prstGeom>
          <a:noFill/>
        </p:spPr>
        <p:txBody>
          <a:bodyPr wrap="square" rtlCol="0">
            <a:spAutoFit/>
          </a:bodyPr>
          <a:lstStyle/>
          <a:p>
            <a:r>
              <a:rPr lang="en-US" dirty="0" smtClean="0">
                <a:solidFill>
                  <a:srgbClr val="FFFF00"/>
                </a:solidFill>
              </a:rPr>
              <a:t>Milking practice</a:t>
            </a:r>
            <a:endParaRPr lang="en-US" dirty="0">
              <a:solidFill>
                <a:srgbClr val="FFFF00"/>
              </a:solidFill>
            </a:endParaRPr>
          </a:p>
        </p:txBody>
      </p:sp>
      <p:sp>
        <p:nvSpPr>
          <p:cNvPr id="38" name="TextBox 37"/>
          <p:cNvSpPr txBox="1"/>
          <p:nvPr/>
        </p:nvSpPr>
        <p:spPr>
          <a:xfrm>
            <a:off x="4152035" y="2258615"/>
            <a:ext cx="3311172" cy="369332"/>
          </a:xfrm>
          <a:prstGeom prst="rect">
            <a:avLst/>
          </a:prstGeom>
          <a:noFill/>
        </p:spPr>
        <p:txBody>
          <a:bodyPr wrap="square" rtlCol="0">
            <a:spAutoFit/>
          </a:bodyPr>
          <a:lstStyle/>
          <a:p>
            <a:r>
              <a:rPr lang="en-US" dirty="0" smtClean="0">
                <a:solidFill>
                  <a:srgbClr val="FFFF00"/>
                </a:solidFill>
              </a:rPr>
              <a:t>Cow</a:t>
            </a:r>
            <a:endParaRPr lang="en-US" dirty="0">
              <a:solidFill>
                <a:srgbClr val="FFFF00"/>
              </a:solidFill>
            </a:endParaRPr>
          </a:p>
        </p:txBody>
      </p:sp>
      <p:sp>
        <p:nvSpPr>
          <p:cNvPr id="9" name="Rectangle 8"/>
          <p:cNvSpPr/>
          <p:nvPr/>
        </p:nvSpPr>
        <p:spPr>
          <a:xfrm>
            <a:off x="903111" y="834571"/>
            <a:ext cx="1834445" cy="322540"/>
          </a:xfrm>
          <a:prstGeom prst="rect">
            <a:avLst/>
          </a:prstGeom>
          <a:noFill/>
          <a:ln w="76200" cmpd="sng">
            <a:solidFill>
              <a:srgbClr val="E11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tent Placeholder 2"/>
          <p:cNvSpPr txBox="1">
            <a:spLocks/>
          </p:cNvSpPr>
          <p:nvPr/>
        </p:nvSpPr>
        <p:spPr>
          <a:xfrm>
            <a:off x="190436" y="3626557"/>
            <a:ext cx="7281898" cy="4208930"/>
          </a:xfrm>
          <a:prstGeom prst="rect">
            <a:avLst/>
          </a:prstGeom>
          <a:effectLst>
            <a:glow rad="139700">
              <a:schemeClr val="accent6">
                <a:satMod val="175000"/>
                <a:alpha val="40000"/>
              </a:schemeClr>
            </a:glo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nSpc>
                <a:spcPct val="50000"/>
              </a:lnSpc>
              <a:buFont typeface="Wingdings 2" pitchFamily="18" charset="2"/>
              <a:buNone/>
            </a:pPr>
            <a:r>
              <a:rPr lang="en-US" dirty="0" smtClean="0"/>
              <a:t>How many factors are </a:t>
            </a:r>
          </a:p>
          <a:p>
            <a:pPr marL="0" indent="0">
              <a:lnSpc>
                <a:spcPct val="50000"/>
              </a:lnSpc>
              <a:buFont typeface="Wingdings 2" pitchFamily="18" charset="2"/>
              <a:buNone/>
            </a:pPr>
            <a:r>
              <a:rPr lang="en-US" dirty="0"/>
              <a:t>t</a:t>
            </a:r>
            <a:r>
              <a:rPr lang="en-US" dirty="0" smtClean="0"/>
              <a:t>here? </a:t>
            </a:r>
          </a:p>
          <a:p>
            <a:pPr marL="0" indent="0">
              <a:buFont typeface="Wingdings 2" pitchFamily="18" charset="2"/>
              <a:buNone/>
            </a:pPr>
            <a:endParaRPr lang="en-US" dirty="0" smtClean="0"/>
          </a:p>
          <a:p>
            <a:pPr marL="0" indent="0">
              <a:buFont typeface="Wingdings 2" pitchFamily="18" charset="2"/>
              <a:buNone/>
            </a:pPr>
            <a:endParaRPr lang="en-US" dirty="0" smtClean="0"/>
          </a:p>
        </p:txBody>
      </p:sp>
      <p:sp>
        <p:nvSpPr>
          <p:cNvPr id="39" name="TextBox 38"/>
          <p:cNvSpPr txBox="1"/>
          <p:nvPr/>
        </p:nvSpPr>
        <p:spPr>
          <a:xfrm>
            <a:off x="1081970" y="3954537"/>
            <a:ext cx="3311172" cy="369332"/>
          </a:xfrm>
          <a:prstGeom prst="rect">
            <a:avLst/>
          </a:prstGeom>
          <a:noFill/>
        </p:spPr>
        <p:txBody>
          <a:bodyPr wrap="square" rtlCol="0">
            <a:spAutoFit/>
          </a:bodyPr>
          <a:lstStyle/>
          <a:p>
            <a:r>
              <a:rPr lang="en-US" dirty="0" smtClean="0">
                <a:solidFill>
                  <a:srgbClr val="FFFF00"/>
                </a:solidFill>
              </a:rPr>
              <a:t>One (Milking practice)</a:t>
            </a:r>
            <a:endParaRPr lang="en-US" dirty="0">
              <a:solidFill>
                <a:srgbClr val="FFFF00"/>
              </a:solidFill>
            </a:endParaRPr>
          </a:p>
        </p:txBody>
      </p:sp>
    </p:spTree>
    <p:extLst>
      <p:ext uri="{BB962C8B-B14F-4D97-AF65-F5344CB8AC3E}">
        <p14:creationId xmlns:p14="http://schemas.microsoft.com/office/powerpoint/2010/main" val="3496977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2.4 Click ‘Independent Variable’</a:t>
            </a:r>
            <a:endParaRPr lang="en-US" sz="3200" dirty="0"/>
          </a:p>
        </p:txBody>
      </p:sp>
      <p:pic>
        <p:nvPicPr>
          <p:cNvPr id="3" name="Picture 2" descr="Screen Shot 2016-02-09 at 12.20.43 PM.png"/>
          <p:cNvPicPr>
            <a:picLocks noChangeAspect="1"/>
          </p:cNvPicPr>
          <p:nvPr/>
        </p:nvPicPr>
        <p:blipFill rotWithShape="1">
          <a:blip r:embed="rId3" cstate="email">
            <a:extLst>
              <a:ext uri="{28A0092B-C50C-407E-A947-70E740481C1C}">
                <a14:useLocalDpi xmlns:a14="http://schemas.microsoft.com/office/drawing/2010/main" val="0"/>
              </a:ext>
            </a:extLst>
          </a:blip>
          <a:srcRect l="1470" r="12746" b="34449"/>
          <a:stretch/>
        </p:blipFill>
        <p:spPr>
          <a:xfrm>
            <a:off x="134471" y="1275230"/>
            <a:ext cx="8835026" cy="3730064"/>
          </a:xfrm>
          <a:prstGeom prst="rect">
            <a:avLst/>
          </a:prstGeom>
        </p:spPr>
      </p:pic>
      <p:sp>
        <p:nvSpPr>
          <p:cNvPr id="9" name="Left Arrow 8"/>
          <p:cNvSpPr/>
          <p:nvPr/>
        </p:nvSpPr>
        <p:spPr>
          <a:xfrm>
            <a:off x="1969458" y="3825472"/>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295774"/>
            <a:ext cx="5492731" cy="359824"/>
          </a:xfrm>
          <a:prstGeom prst="rect">
            <a:avLst/>
          </a:prstGeom>
        </p:spPr>
      </p:pic>
    </p:spTree>
    <p:extLst>
      <p:ext uri="{BB962C8B-B14F-4D97-AF65-F5344CB8AC3E}">
        <p14:creationId xmlns:p14="http://schemas.microsoft.com/office/powerpoint/2010/main" val="173770897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52 PM.png"/>
          <p:cNvPicPr>
            <a:picLocks noChangeAspect="1"/>
          </p:cNvPicPr>
          <p:nvPr/>
        </p:nvPicPr>
        <p:blipFill rotWithShape="1">
          <a:blip r:embed="rId3" cstate="email">
            <a:extLst>
              <a:ext uri="{28A0092B-C50C-407E-A947-70E740481C1C}">
                <a14:useLocalDpi xmlns:a14="http://schemas.microsoft.com/office/drawing/2010/main" val="0"/>
              </a:ext>
            </a:extLst>
          </a:blip>
          <a:srcRect l="1470" t="-30725" r="13889" b="30725"/>
          <a:stretch/>
        </p:blipFill>
        <p:spPr>
          <a:xfrm>
            <a:off x="134470" y="-99492"/>
            <a:ext cx="8807267" cy="5299019"/>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smtClean="0"/>
              <a:t>2.4a Click </a:t>
            </a:r>
            <a:r>
              <a:rPr lang="en-US" sz="3200" dirty="0"/>
              <a:t>drop-down arrow and </a:t>
            </a:r>
            <a:r>
              <a:rPr lang="en-US" sz="3200" dirty="0" smtClean="0"/>
              <a:t>choose the independent variable </a:t>
            </a:r>
            <a:r>
              <a:rPr lang="en-US" sz="3200" dirty="0"/>
              <a:t>from the list </a:t>
            </a:r>
          </a:p>
        </p:txBody>
      </p:sp>
      <p:sp>
        <p:nvSpPr>
          <p:cNvPr id="6" name="TextBox 5"/>
          <p:cNvSpPr txBox="1"/>
          <p:nvPr/>
        </p:nvSpPr>
        <p:spPr>
          <a:xfrm>
            <a:off x="3466353" y="3350371"/>
            <a:ext cx="3152588"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r>
              <a:rPr lang="en-US" dirty="0" smtClean="0"/>
              <a:t>What is the independent variable? </a:t>
            </a:r>
            <a:endParaRPr lang="en-US" dirty="0"/>
          </a:p>
        </p:txBody>
      </p:sp>
      <p:sp>
        <p:nvSpPr>
          <p:cNvPr id="7" name="Rectangle 6"/>
          <p:cNvSpPr/>
          <p:nvPr/>
        </p:nvSpPr>
        <p:spPr>
          <a:xfrm>
            <a:off x="298825" y="3615762"/>
            <a:ext cx="2734234" cy="267840"/>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3"/>
            <a:endCxn id="6" idx="1"/>
          </p:cNvCxnSpPr>
          <p:nvPr/>
        </p:nvCxnSpPr>
        <p:spPr>
          <a:xfrm flipV="1">
            <a:off x="3033059" y="3673537"/>
            <a:ext cx="433294" cy="76145"/>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35661"/>
            <a:ext cx="5492731" cy="359824"/>
          </a:xfrm>
          <a:prstGeom prst="rect">
            <a:avLst/>
          </a:prstGeom>
        </p:spPr>
      </p:pic>
    </p:spTree>
    <p:extLst>
      <p:ext uri="{BB962C8B-B14F-4D97-AF65-F5344CB8AC3E}">
        <p14:creationId xmlns:p14="http://schemas.microsoft.com/office/powerpoint/2010/main" val="105057492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52 PM.png"/>
          <p:cNvPicPr>
            <a:picLocks noChangeAspect="1"/>
          </p:cNvPicPr>
          <p:nvPr/>
        </p:nvPicPr>
        <p:blipFill rotWithShape="1">
          <a:blip r:embed="rId3" cstate="email">
            <a:extLst>
              <a:ext uri="{28A0092B-C50C-407E-A947-70E740481C1C}">
                <a14:useLocalDpi xmlns:a14="http://schemas.microsoft.com/office/drawing/2010/main" val="0"/>
              </a:ext>
            </a:extLst>
          </a:blip>
          <a:srcRect l="1470" t="-30725" r="13889" b="30725"/>
          <a:stretch/>
        </p:blipFill>
        <p:spPr>
          <a:xfrm>
            <a:off x="134470" y="-99492"/>
            <a:ext cx="8807267" cy="5299019"/>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a:t>2.4a Click drop-down arrow and choose the independent variable from the list </a:t>
            </a:r>
          </a:p>
        </p:txBody>
      </p:sp>
      <p:sp>
        <p:nvSpPr>
          <p:cNvPr id="6" name="TextBox 5"/>
          <p:cNvSpPr txBox="1"/>
          <p:nvPr/>
        </p:nvSpPr>
        <p:spPr>
          <a:xfrm>
            <a:off x="3466353" y="3350371"/>
            <a:ext cx="3152588"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r>
              <a:rPr lang="en-US" dirty="0" smtClean="0"/>
              <a:t>What is the independent variable? Treatment</a:t>
            </a:r>
            <a:endParaRPr lang="en-US" dirty="0"/>
          </a:p>
        </p:txBody>
      </p:sp>
      <p:sp>
        <p:nvSpPr>
          <p:cNvPr id="7" name="Rectangle 6"/>
          <p:cNvSpPr/>
          <p:nvPr/>
        </p:nvSpPr>
        <p:spPr>
          <a:xfrm>
            <a:off x="298825" y="3615762"/>
            <a:ext cx="2734234" cy="267840"/>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2648185" y="3615761"/>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35661"/>
            <a:ext cx="5492731" cy="359824"/>
          </a:xfrm>
          <a:prstGeom prst="rect">
            <a:avLst/>
          </a:prstGeom>
        </p:spPr>
      </p:pic>
    </p:spTree>
    <p:extLst>
      <p:ext uri="{BB962C8B-B14F-4D97-AF65-F5344CB8AC3E}">
        <p14:creationId xmlns:p14="http://schemas.microsoft.com/office/powerpoint/2010/main" val="132159798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p:txBody>
          <a:bodyPr>
            <a:normAutofit fontScale="850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3"/>
              </a:rPr>
              <a:t>https://github.com/ucd-ipo/aip-analysis/</a:t>
            </a:r>
            <a:r>
              <a:rPr lang="en-US" dirty="0">
                <a:solidFill>
                  <a:srgbClr val="FFFFFF"/>
                </a:solidFill>
              </a:rPr>
              <a:t>)</a:t>
            </a:r>
          </a:p>
          <a:p>
            <a:r>
              <a:rPr lang="en-US" dirty="0"/>
              <a:t>Statistical analyses in the App are run using R (available here for Windows: </a:t>
            </a:r>
            <a:r>
              <a:rPr lang="en-US" dirty="0">
                <a:hlinkClick r:id="rId4"/>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t>Format data file and save as .</a:t>
            </a:r>
            <a:r>
              <a:rPr lang="en-US" dirty="0" err="1" smtClean="0"/>
              <a:t>csv</a:t>
            </a:r>
            <a:r>
              <a:rPr lang="en-US" dirty="0" smtClean="0"/>
              <a:t> file</a:t>
            </a:r>
          </a:p>
          <a:p>
            <a:pPr lvl="1"/>
            <a:r>
              <a:rPr lang="en-US" dirty="0" smtClean="0"/>
              <a:t>Load data to </a:t>
            </a:r>
            <a:r>
              <a:rPr lang="en-US" dirty="0"/>
              <a:t>A</a:t>
            </a:r>
            <a:r>
              <a:rPr lang="en-US" dirty="0" smtClean="0"/>
              <a:t>pp</a:t>
            </a:r>
          </a:p>
          <a:p>
            <a:pPr lvl="1"/>
            <a:r>
              <a:rPr lang="en-US" dirty="0" smtClean="0"/>
              <a:t>Experimental setup: experimental design, variable types, dependent and independent variables </a:t>
            </a:r>
          </a:p>
          <a:p>
            <a:pPr lvl="1"/>
            <a:r>
              <a:rPr lang="en-US" dirty="0" smtClean="0">
                <a:solidFill>
                  <a:srgbClr val="FFFF00"/>
                </a:solidFill>
              </a:rPr>
              <a:t>Check assumptions of ANOVA, perform transformations if appropriate</a:t>
            </a:r>
          </a:p>
          <a:p>
            <a:pPr lvl="1"/>
            <a:r>
              <a:rPr lang="en-US" dirty="0"/>
              <a:t>Run ANOVA and interpret results</a:t>
            </a:r>
          </a:p>
          <a:p>
            <a:pPr lvl="1"/>
            <a:r>
              <a:rPr lang="en-US" dirty="0">
                <a:solidFill>
                  <a:srgbClr val="FFFFFF"/>
                </a:solidFill>
              </a:rPr>
              <a:t>Run mean comparison test, interpret results, and save </a:t>
            </a:r>
            <a:r>
              <a:rPr lang="en-US" dirty="0" smtClean="0">
                <a:solidFill>
                  <a:srgbClr val="FFFFFF"/>
                </a:solidFill>
              </a:rPr>
              <a:t>plots</a:t>
            </a:r>
            <a:endParaRPr lang="en-US" dirty="0">
              <a:solidFill>
                <a:srgbClr val="FFFFFF"/>
              </a:solidFill>
            </a:endParaRPr>
          </a:p>
        </p:txBody>
      </p:sp>
    </p:spTree>
    <p:extLst>
      <p:ext uri="{BB962C8B-B14F-4D97-AF65-F5344CB8AC3E}">
        <p14:creationId xmlns:p14="http://schemas.microsoft.com/office/powerpoint/2010/main" val="155923406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9 at 12.20.52 PM.png"/>
          <p:cNvPicPr>
            <a:picLocks noChangeAspect="1"/>
          </p:cNvPicPr>
          <p:nvPr/>
        </p:nvPicPr>
        <p:blipFill rotWithShape="1">
          <a:blip r:embed="rId3" cstate="email">
            <a:extLst>
              <a:ext uri="{28A0092B-C50C-407E-A947-70E740481C1C}">
                <a14:useLocalDpi xmlns:a14="http://schemas.microsoft.com/office/drawing/2010/main" val="0"/>
              </a:ext>
            </a:extLst>
          </a:blip>
          <a:srcRect l="1470" t="-30725" r="13889" b="30725"/>
          <a:stretch/>
        </p:blipFill>
        <p:spPr>
          <a:xfrm>
            <a:off x="134470" y="-99492"/>
            <a:ext cx="8807267" cy="5299019"/>
          </a:xfrm>
          <a:prstGeom prst="rect">
            <a:avLst/>
          </a:prstGeom>
        </p:spPr>
      </p:pic>
      <p:sp>
        <p:nvSpPr>
          <p:cNvPr id="2" name="Title 1"/>
          <p:cNvSpPr>
            <a:spLocks noGrp="1"/>
          </p:cNvSpPr>
          <p:nvPr>
            <p:ph type="title"/>
          </p:nvPr>
        </p:nvSpPr>
        <p:spPr>
          <a:xfrm>
            <a:off x="779463" y="381000"/>
            <a:ext cx="7583487" cy="1044388"/>
          </a:xfrm>
        </p:spPr>
        <p:txBody>
          <a:bodyPr anchor="t"/>
          <a:lstStyle/>
          <a:p>
            <a:r>
              <a:rPr lang="en-US" sz="3200" dirty="0" smtClean="0"/>
              <a:t>2.5 Finally, click ‘Check Assumptions’</a:t>
            </a:r>
            <a:endParaRPr lang="en-US" sz="3200" dirty="0"/>
          </a:p>
        </p:txBody>
      </p:sp>
      <p:sp>
        <p:nvSpPr>
          <p:cNvPr id="8" name="Left Arrow 7"/>
          <p:cNvSpPr/>
          <p:nvPr/>
        </p:nvSpPr>
        <p:spPr>
          <a:xfrm>
            <a:off x="1408068" y="4527172"/>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425991" y="1535661"/>
            <a:ext cx="5492731" cy="359824"/>
          </a:xfrm>
          <a:prstGeom prst="rect">
            <a:avLst/>
          </a:prstGeom>
        </p:spPr>
      </p:pic>
    </p:spTree>
    <p:extLst>
      <p:ext uri="{BB962C8B-B14F-4D97-AF65-F5344CB8AC3E}">
        <p14:creationId xmlns:p14="http://schemas.microsoft.com/office/powerpoint/2010/main" val="286287627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044388"/>
          </a:xfrm>
        </p:spPr>
        <p:txBody>
          <a:bodyPr anchor="t"/>
          <a:lstStyle/>
          <a:p>
            <a:r>
              <a:rPr lang="en-US" sz="3200" dirty="0" smtClean="0"/>
              <a:t>Where are the ANOVA results?</a:t>
            </a:r>
            <a:endParaRPr lang="en-US" sz="3200" dirty="0"/>
          </a:p>
        </p:txBody>
      </p:sp>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pic>
        <p:nvPicPr>
          <p:cNvPr id="4" name="Picture 3"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897243" y="1016643"/>
            <a:ext cx="5492731" cy="359824"/>
          </a:xfrm>
          <a:prstGeom prst="rect">
            <a:avLst/>
          </a:prstGeom>
        </p:spPr>
      </p:pic>
    </p:spTree>
    <p:extLst>
      <p:ext uri="{BB962C8B-B14F-4D97-AF65-F5344CB8AC3E}">
        <p14:creationId xmlns:p14="http://schemas.microsoft.com/office/powerpoint/2010/main" val="115801130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61472"/>
            <a:ext cx="7583487" cy="1044388"/>
          </a:xfrm>
        </p:spPr>
        <p:txBody>
          <a:bodyPr anchor="t"/>
          <a:lstStyle/>
          <a:p>
            <a:pPr algn="ctr"/>
            <a:r>
              <a:rPr lang="en-US" sz="2200" dirty="0" smtClean="0"/>
              <a:t>You must </a:t>
            </a:r>
            <a:r>
              <a:rPr lang="en-US" sz="2200" i="1" dirty="0" smtClean="0"/>
              <a:t>Check Assumptions </a:t>
            </a:r>
            <a:r>
              <a:rPr lang="en-US" sz="2200" dirty="0" smtClean="0"/>
              <a:t>of ANOVA to decide if a transformation is needed </a:t>
            </a:r>
            <a:r>
              <a:rPr lang="en-US" sz="2200" u="sng" dirty="0"/>
              <a:t>before</a:t>
            </a:r>
            <a:r>
              <a:rPr lang="en-US" sz="2200" dirty="0"/>
              <a:t> you get ANOVA results </a:t>
            </a:r>
          </a:p>
        </p:txBody>
      </p:sp>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9" name="Rectangle 8"/>
          <p:cNvSpPr/>
          <p:nvPr/>
        </p:nvSpPr>
        <p:spPr>
          <a:xfrm>
            <a:off x="3087144" y="1397503"/>
            <a:ext cx="2791728" cy="409035"/>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80704715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3" name="Rectangle 2"/>
          <p:cNvSpPr/>
          <p:nvPr/>
        </p:nvSpPr>
        <p:spPr>
          <a:xfrm>
            <a:off x="3208434" y="2151865"/>
            <a:ext cx="5606862" cy="15087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Left Arrow 6"/>
          <p:cNvSpPr/>
          <p:nvPr/>
        </p:nvSpPr>
        <p:spPr>
          <a:xfrm rot="10800000">
            <a:off x="2905326" y="2495512"/>
            <a:ext cx="606214" cy="238311"/>
          </a:xfrm>
          <a:prstGeom prst="leftArrow">
            <a:avLst/>
          </a:prstGeom>
          <a:solidFill>
            <a:srgbClr val="BCE3F9"/>
          </a:solidFill>
          <a:ln>
            <a:solidFill>
              <a:srgbClr val="0C59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77" y="2286334"/>
            <a:ext cx="2999256" cy="923330"/>
          </a:xfrm>
          <a:prstGeom prst="rect">
            <a:avLst/>
          </a:prstGeom>
          <a:solidFill>
            <a:srgbClr val="BCE3F9"/>
          </a:solidFill>
          <a:effectLst>
            <a:outerShdw blurRad="50800" dist="38100" dir="8100000" algn="tr" rotWithShape="0">
              <a:prstClr val="black">
                <a:alpha val="40000"/>
              </a:prstClr>
            </a:outerShdw>
          </a:effectLst>
        </p:spPr>
        <p:txBody>
          <a:bodyPr wrap="square" rtlCol="0">
            <a:spAutoFit/>
          </a:bodyPr>
          <a:lstStyle/>
          <a:p>
            <a:r>
              <a:rPr lang="en-US" dirty="0" smtClean="0"/>
              <a:t>Here is the R code for testing assumptions of ANOVA.</a:t>
            </a:r>
            <a:endParaRPr lang="en-US" dirty="0"/>
          </a:p>
        </p:txBody>
      </p: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284057824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9" name="Left Arrow 8"/>
          <p:cNvSpPr/>
          <p:nvPr/>
        </p:nvSpPr>
        <p:spPr>
          <a:xfrm rot="16200000">
            <a:off x="5819601" y="3599863"/>
            <a:ext cx="606214" cy="238311"/>
          </a:xfrm>
          <a:prstGeom prst="leftArrow">
            <a:avLst/>
          </a:prstGeom>
          <a:solidFill>
            <a:srgbClr val="BCE3F9"/>
          </a:solidFill>
          <a:ln>
            <a:solidFill>
              <a:srgbClr val="0C59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11236" y="3020825"/>
            <a:ext cx="5022200" cy="646331"/>
          </a:xfrm>
          <a:prstGeom prst="rect">
            <a:avLst/>
          </a:prstGeom>
          <a:solidFill>
            <a:srgbClr val="BCE3F9"/>
          </a:solidFill>
          <a:effectLst>
            <a:outerShdw blurRad="50800" dist="38100" dir="8100000" algn="tr" rotWithShape="0">
              <a:prstClr val="black">
                <a:alpha val="40000"/>
              </a:prstClr>
            </a:outerShdw>
          </a:effectLst>
        </p:spPr>
        <p:txBody>
          <a:bodyPr wrap="square" rtlCol="0">
            <a:spAutoFit/>
          </a:bodyPr>
          <a:lstStyle/>
          <a:p>
            <a:pPr algn="ctr"/>
            <a:r>
              <a:rPr lang="en-US" dirty="0" smtClean="0"/>
              <a:t>Scroll down to view results of assumption tests and plots. </a:t>
            </a:r>
            <a:endParaRPr lang="en-US" dirty="0"/>
          </a:p>
        </p:txBody>
      </p: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152267352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3" name="TextBox 2"/>
          <p:cNvSpPr txBox="1"/>
          <p:nvPr/>
        </p:nvSpPr>
        <p:spPr>
          <a:xfrm>
            <a:off x="328707" y="4553075"/>
            <a:ext cx="2749175" cy="954107"/>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sz="2800" dirty="0" smtClean="0"/>
              <a:t>Assumption tests look good.  </a:t>
            </a:r>
            <a:endParaRPr lang="en-US" sz="2800" dirty="0"/>
          </a:p>
        </p:txBody>
      </p:sp>
      <p:sp>
        <p:nvSpPr>
          <p:cNvPr id="7" name="TextBox 6"/>
          <p:cNvSpPr txBox="1"/>
          <p:nvPr/>
        </p:nvSpPr>
        <p:spPr>
          <a:xfrm>
            <a:off x="328707" y="5659583"/>
            <a:ext cx="2749175" cy="954107"/>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sz="2800" dirty="0" smtClean="0"/>
              <a:t>(trust me for now)</a:t>
            </a:r>
            <a:endParaRPr lang="en-US" sz="2800" dirty="0"/>
          </a:p>
        </p:txBody>
      </p: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3312672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86954" y="3541891"/>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8429" y="145143"/>
            <a:ext cx="8599714" cy="2113472"/>
          </a:xfrm>
          <a:solidFill>
            <a:schemeClr val="accent2"/>
          </a:solidFill>
        </p:spPr>
        <p:txBody>
          <a:bodyPr anchor="t"/>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r>
              <a:rPr lang="en-US" sz="2200" dirty="0" smtClean="0">
                <a:solidFill>
                  <a:srgbClr val="000000"/>
                </a:solidFill>
              </a:rPr>
              <a:t/>
            </a:r>
            <a:br>
              <a:rPr lang="en-US" sz="2200" dirty="0" smtClean="0">
                <a:solidFill>
                  <a:srgbClr val="000000"/>
                </a:solidFill>
              </a:rPr>
            </a:br>
            <a:endParaRPr lang="en-US" sz="2200" dirty="0">
              <a:solidFill>
                <a:srgbClr val="000000"/>
              </a:solidFill>
            </a:endParaRPr>
          </a:p>
        </p:txBody>
      </p:sp>
      <p:sp>
        <p:nvSpPr>
          <p:cNvPr id="3" name="Content Placeholder 2"/>
          <p:cNvSpPr>
            <a:spLocks noGrp="1"/>
          </p:cNvSpPr>
          <p:nvPr>
            <p:ph idx="1"/>
          </p:nvPr>
        </p:nvSpPr>
        <p:spPr>
          <a:xfrm>
            <a:off x="186801" y="2358615"/>
            <a:ext cx="7281898" cy="4208930"/>
          </a:xfrm>
          <a:effectLst>
            <a:glow rad="139700">
              <a:schemeClr val="accent6">
                <a:satMod val="175000"/>
                <a:alpha val="40000"/>
              </a:schemeClr>
            </a:glow>
          </a:effectLst>
        </p:spPr>
        <p:txBody>
          <a:bodyPr>
            <a:normAutofit/>
          </a:bodyPr>
          <a:lstStyle/>
          <a:p>
            <a:pPr marL="0" indent="0">
              <a:lnSpc>
                <a:spcPct val="50000"/>
              </a:lnSpc>
              <a:buNone/>
            </a:pPr>
            <a:r>
              <a:rPr lang="en-US" dirty="0"/>
              <a:t>What is the experimental unit?</a:t>
            </a:r>
          </a:p>
          <a:p>
            <a:pPr marL="0" indent="0">
              <a:lnSpc>
                <a:spcPct val="50000"/>
              </a:lnSpc>
              <a:buNone/>
            </a:pPr>
            <a:r>
              <a:rPr lang="en-US" dirty="0"/>
              <a:t>What is the dependent variable?</a:t>
            </a:r>
          </a:p>
          <a:p>
            <a:pPr marL="0" indent="0">
              <a:lnSpc>
                <a:spcPct val="50000"/>
              </a:lnSpc>
              <a:buNone/>
            </a:pPr>
            <a:r>
              <a:rPr lang="en-US" dirty="0"/>
              <a:t>What is the independent variable?</a:t>
            </a:r>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31385" y="3809096"/>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39037" y="4601576"/>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46933" y="5293472"/>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414881" y="4129136"/>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46274" y="5914475"/>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28863" y="5887832"/>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45813" y="3641456"/>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83785" y="4847675"/>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36185" y="5886558"/>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99333" y="3641456"/>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51265" y="3568534"/>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86639" y="5106755"/>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307660" y="5293472"/>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24568" y="4232116"/>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414394" y="5720192"/>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30726" y="5068061"/>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818691" y="4475819"/>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818691" y="5886558"/>
            <a:ext cx="715548" cy="640080"/>
          </a:xfrm>
          <a:prstGeom prst="rect">
            <a:avLst/>
          </a:prstGeom>
          <a:effectLst>
            <a:outerShdw blurRad="76200" dir="13500000" sy="23000" kx="1200000" algn="br" rotWithShape="0">
              <a:prstClr val="black">
                <a:alpha val="20000"/>
              </a:prstClr>
            </a:outerShdw>
          </a:effectLst>
        </p:spPr>
      </p:pic>
      <p:sp>
        <p:nvSpPr>
          <p:cNvPr id="7" name="TextBox 6"/>
          <p:cNvSpPr txBox="1"/>
          <p:nvPr/>
        </p:nvSpPr>
        <p:spPr>
          <a:xfrm>
            <a:off x="4289357" y="2662375"/>
            <a:ext cx="3311172" cy="369332"/>
          </a:xfrm>
          <a:prstGeom prst="rect">
            <a:avLst/>
          </a:prstGeom>
          <a:noFill/>
        </p:spPr>
        <p:txBody>
          <a:bodyPr wrap="square" rtlCol="0">
            <a:spAutoFit/>
          </a:bodyPr>
          <a:lstStyle/>
          <a:p>
            <a:r>
              <a:rPr lang="en-US" dirty="0" smtClean="0">
                <a:solidFill>
                  <a:srgbClr val="FFFF00"/>
                </a:solidFill>
              </a:rPr>
              <a:t>Milk production performance</a:t>
            </a:r>
            <a:endParaRPr lang="en-US" dirty="0">
              <a:solidFill>
                <a:srgbClr val="FFFF00"/>
              </a:solidFill>
            </a:endParaRPr>
          </a:p>
        </p:txBody>
      </p:sp>
      <p:sp>
        <p:nvSpPr>
          <p:cNvPr id="37" name="TextBox 36"/>
          <p:cNvSpPr txBox="1"/>
          <p:nvPr/>
        </p:nvSpPr>
        <p:spPr>
          <a:xfrm>
            <a:off x="4554645" y="3082884"/>
            <a:ext cx="3311172" cy="369332"/>
          </a:xfrm>
          <a:prstGeom prst="rect">
            <a:avLst/>
          </a:prstGeom>
          <a:noFill/>
        </p:spPr>
        <p:txBody>
          <a:bodyPr wrap="square" rtlCol="0">
            <a:spAutoFit/>
          </a:bodyPr>
          <a:lstStyle/>
          <a:p>
            <a:r>
              <a:rPr lang="en-US" dirty="0" smtClean="0">
                <a:solidFill>
                  <a:srgbClr val="FFFF00"/>
                </a:solidFill>
              </a:rPr>
              <a:t>Milking practice</a:t>
            </a:r>
            <a:endParaRPr lang="en-US" dirty="0">
              <a:solidFill>
                <a:srgbClr val="FFFF00"/>
              </a:solidFill>
            </a:endParaRPr>
          </a:p>
        </p:txBody>
      </p:sp>
      <p:sp>
        <p:nvSpPr>
          <p:cNvPr id="38" name="TextBox 37"/>
          <p:cNvSpPr txBox="1"/>
          <p:nvPr/>
        </p:nvSpPr>
        <p:spPr>
          <a:xfrm>
            <a:off x="4152035" y="2258615"/>
            <a:ext cx="3311172" cy="369332"/>
          </a:xfrm>
          <a:prstGeom prst="rect">
            <a:avLst/>
          </a:prstGeom>
          <a:noFill/>
        </p:spPr>
        <p:txBody>
          <a:bodyPr wrap="square" rtlCol="0">
            <a:spAutoFit/>
          </a:bodyPr>
          <a:lstStyle/>
          <a:p>
            <a:r>
              <a:rPr lang="en-US" dirty="0" smtClean="0">
                <a:solidFill>
                  <a:srgbClr val="FFFF00"/>
                </a:solidFill>
              </a:rPr>
              <a:t>Cow</a:t>
            </a:r>
            <a:endParaRPr lang="en-US" dirty="0">
              <a:solidFill>
                <a:srgbClr val="FFFF00"/>
              </a:solidFill>
            </a:endParaRPr>
          </a:p>
        </p:txBody>
      </p:sp>
      <p:sp>
        <p:nvSpPr>
          <p:cNvPr id="9" name="Rectangle 8"/>
          <p:cNvSpPr/>
          <p:nvPr/>
        </p:nvSpPr>
        <p:spPr>
          <a:xfrm>
            <a:off x="308429" y="1157111"/>
            <a:ext cx="2778525" cy="1101504"/>
          </a:xfrm>
          <a:prstGeom prst="rect">
            <a:avLst/>
          </a:prstGeom>
          <a:noFill/>
          <a:ln w="76200" cmpd="sng">
            <a:solidFill>
              <a:srgbClr val="E11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tent Placeholder 2"/>
          <p:cNvSpPr txBox="1">
            <a:spLocks/>
          </p:cNvSpPr>
          <p:nvPr/>
        </p:nvSpPr>
        <p:spPr>
          <a:xfrm>
            <a:off x="190436" y="3626557"/>
            <a:ext cx="7281898" cy="4208930"/>
          </a:xfrm>
          <a:prstGeom prst="rect">
            <a:avLst/>
          </a:prstGeom>
          <a:effectLst>
            <a:glow rad="139700">
              <a:schemeClr val="accent6">
                <a:satMod val="175000"/>
                <a:alpha val="40000"/>
              </a:schemeClr>
            </a:glo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nSpc>
                <a:spcPct val="50000"/>
              </a:lnSpc>
              <a:buFont typeface="Wingdings 2" pitchFamily="18" charset="2"/>
              <a:buNone/>
            </a:pPr>
            <a:r>
              <a:rPr lang="en-US" dirty="0" smtClean="0"/>
              <a:t>How many factors are </a:t>
            </a:r>
          </a:p>
          <a:p>
            <a:pPr marL="0" indent="0">
              <a:lnSpc>
                <a:spcPct val="50000"/>
              </a:lnSpc>
              <a:buFont typeface="Wingdings 2" pitchFamily="18" charset="2"/>
              <a:buNone/>
            </a:pPr>
            <a:r>
              <a:rPr lang="en-US" dirty="0"/>
              <a:t>t</a:t>
            </a:r>
            <a:r>
              <a:rPr lang="en-US" dirty="0" smtClean="0"/>
              <a:t>here? </a:t>
            </a:r>
          </a:p>
          <a:p>
            <a:pPr marL="0" indent="0">
              <a:lnSpc>
                <a:spcPct val="50000"/>
              </a:lnSpc>
              <a:buFont typeface="Wingdings 2" pitchFamily="18" charset="2"/>
              <a:buNone/>
            </a:pPr>
            <a:r>
              <a:rPr lang="en-US" dirty="0" smtClean="0"/>
              <a:t>How many treatment levels?</a:t>
            </a:r>
          </a:p>
          <a:p>
            <a:pPr marL="0" indent="0">
              <a:buFont typeface="Wingdings 2" pitchFamily="18" charset="2"/>
              <a:buNone/>
            </a:pPr>
            <a:endParaRPr lang="en-US" dirty="0" smtClean="0"/>
          </a:p>
          <a:p>
            <a:pPr marL="0" indent="0">
              <a:buFont typeface="Wingdings 2" pitchFamily="18" charset="2"/>
              <a:buNone/>
            </a:pPr>
            <a:endParaRPr lang="en-US" dirty="0" smtClean="0"/>
          </a:p>
        </p:txBody>
      </p:sp>
      <p:sp>
        <p:nvSpPr>
          <p:cNvPr id="39" name="TextBox 38"/>
          <p:cNvSpPr txBox="1"/>
          <p:nvPr/>
        </p:nvSpPr>
        <p:spPr>
          <a:xfrm>
            <a:off x="1081970" y="3948213"/>
            <a:ext cx="3311172" cy="369332"/>
          </a:xfrm>
          <a:prstGeom prst="rect">
            <a:avLst/>
          </a:prstGeom>
          <a:noFill/>
        </p:spPr>
        <p:txBody>
          <a:bodyPr wrap="square" rtlCol="0">
            <a:spAutoFit/>
          </a:bodyPr>
          <a:lstStyle/>
          <a:p>
            <a:r>
              <a:rPr lang="en-US" dirty="0" smtClean="0">
                <a:solidFill>
                  <a:srgbClr val="FFFF00"/>
                </a:solidFill>
              </a:rPr>
              <a:t>One (Milking practice)</a:t>
            </a:r>
            <a:endParaRPr lang="en-US" dirty="0">
              <a:solidFill>
                <a:srgbClr val="FFFF00"/>
              </a:solidFill>
            </a:endParaRPr>
          </a:p>
        </p:txBody>
      </p:sp>
      <p:sp>
        <p:nvSpPr>
          <p:cNvPr id="40" name="TextBox 39"/>
          <p:cNvSpPr txBox="1"/>
          <p:nvPr/>
        </p:nvSpPr>
        <p:spPr>
          <a:xfrm>
            <a:off x="449658" y="4707281"/>
            <a:ext cx="3311172" cy="369332"/>
          </a:xfrm>
          <a:prstGeom prst="rect">
            <a:avLst/>
          </a:prstGeom>
          <a:noFill/>
        </p:spPr>
        <p:txBody>
          <a:bodyPr wrap="square" rtlCol="0">
            <a:spAutoFit/>
          </a:bodyPr>
          <a:lstStyle/>
          <a:p>
            <a:r>
              <a:rPr lang="en-US" dirty="0" smtClean="0">
                <a:solidFill>
                  <a:srgbClr val="FFFF00"/>
                </a:solidFill>
              </a:rPr>
              <a:t>Four</a:t>
            </a:r>
            <a:endParaRPr lang="en-US" dirty="0">
              <a:solidFill>
                <a:srgbClr val="FFFF00"/>
              </a:solidFill>
            </a:endParaRPr>
          </a:p>
        </p:txBody>
      </p:sp>
    </p:spTree>
    <p:extLst>
      <p:ext uri="{BB962C8B-B14F-4D97-AF65-F5344CB8AC3E}">
        <p14:creationId xmlns:p14="http://schemas.microsoft.com/office/powerpoint/2010/main" val="3948230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3" name="TextBox 2"/>
          <p:cNvSpPr txBox="1"/>
          <p:nvPr/>
        </p:nvSpPr>
        <p:spPr>
          <a:xfrm>
            <a:off x="328707" y="4570014"/>
            <a:ext cx="2749175" cy="954107"/>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sz="2800" dirty="0" smtClean="0"/>
              <a:t>Assumption tests look good.  </a:t>
            </a:r>
            <a:endParaRPr lang="en-US" sz="2800" dirty="0"/>
          </a:p>
        </p:txBody>
      </p:sp>
      <p:sp>
        <p:nvSpPr>
          <p:cNvPr id="11" name="TextBox 10"/>
          <p:cNvSpPr txBox="1"/>
          <p:nvPr/>
        </p:nvSpPr>
        <p:spPr>
          <a:xfrm>
            <a:off x="3840878" y="4569466"/>
            <a:ext cx="2749175" cy="138499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sz="2800" dirty="0" smtClean="0"/>
              <a:t>No transformation is needed.</a:t>
            </a:r>
            <a:endParaRPr lang="en-US" sz="2800" dirty="0"/>
          </a:p>
        </p:txBody>
      </p:sp>
      <p:cxnSp>
        <p:nvCxnSpPr>
          <p:cNvPr id="7" name="Straight Arrow Connector 6"/>
          <p:cNvCxnSpPr>
            <a:stCxn id="3" idx="3"/>
          </p:cNvCxnSpPr>
          <p:nvPr/>
        </p:nvCxnSpPr>
        <p:spPr>
          <a:xfrm>
            <a:off x="3077882" y="5047068"/>
            <a:ext cx="762996" cy="0"/>
          </a:xfrm>
          <a:prstGeom prst="straightConnector1">
            <a:avLst/>
          </a:prstGeom>
          <a:ln w="76200" cmpd="sng">
            <a:solidFill>
              <a:srgbClr val="000090"/>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406429951"/>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12" name="TextBox 11"/>
          <p:cNvSpPr txBox="1"/>
          <p:nvPr/>
        </p:nvSpPr>
        <p:spPr>
          <a:xfrm>
            <a:off x="5823473" y="1305860"/>
            <a:ext cx="2663514" cy="646331"/>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smtClean="0"/>
              <a:t>‘No transformation’ is the default selection</a:t>
            </a:r>
            <a:endParaRPr lang="en-US" dirty="0"/>
          </a:p>
        </p:txBody>
      </p:sp>
      <p:sp>
        <p:nvSpPr>
          <p:cNvPr id="21" name="Rectangle 20"/>
          <p:cNvSpPr/>
          <p:nvPr/>
        </p:nvSpPr>
        <p:spPr>
          <a:xfrm>
            <a:off x="3064335" y="1404076"/>
            <a:ext cx="2759138" cy="390857"/>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1680862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8" name="Title 1"/>
          <p:cNvSpPr txBox="1">
            <a:spLocks/>
          </p:cNvSpPr>
          <p:nvPr/>
        </p:nvSpPr>
        <p:spPr>
          <a:xfrm>
            <a:off x="779463" y="261472"/>
            <a:ext cx="8035832"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500" dirty="0" smtClean="0"/>
              <a:t>We will learn how to evaluate assumption tests later.</a:t>
            </a:r>
            <a:endParaRPr lang="en-US" sz="2500" dirty="0"/>
          </a:p>
        </p:txBody>
      </p:sp>
      <p:pic>
        <p:nvPicPr>
          <p:cNvPr id="4" name="Picture 3"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18466"/>
            <a:ext cx="5492731" cy="359824"/>
          </a:xfrm>
          <a:prstGeom prst="rect">
            <a:avLst/>
          </a:prstGeom>
        </p:spPr>
      </p:pic>
    </p:spTree>
    <p:extLst>
      <p:ext uri="{BB962C8B-B14F-4D97-AF65-F5344CB8AC3E}">
        <p14:creationId xmlns:p14="http://schemas.microsoft.com/office/powerpoint/2010/main" val="15501068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p:txBody>
          <a:bodyPr>
            <a:normAutofit fontScale="850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2"/>
              </a:rPr>
              <a:t>https://github.com/ucd-ipo/aip-analysis/</a:t>
            </a:r>
            <a:r>
              <a:rPr lang="en-US" dirty="0">
                <a:solidFill>
                  <a:srgbClr val="FFFFFF"/>
                </a:solidFill>
              </a:rPr>
              <a:t>)</a:t>
            </a:r>
          </a:p>
          <a:p>
            <a:r>
              <a:rPr lang="en-US" dirty="0"/>
              <a:t>Statistical analyses in the App are run using R (available here for Windows: </a:t>
            </a:r>
            <a:r>
              <a:rPr lang="en-US" dirty="0">
                <a:hlinkClick r:id="rId3"/>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t>Format data file and save as .</a:t>
            </a:r>
            <a:r>
              <a:rPr lang="en-US" dirty="0" err="1" smtClean="0"/>
              <a:t>csv</a:t>
            </a:r>
            <a:r>
              <a:rPr lang="en-US" dirty="0" smtClean="0"/>
              <a:t> file</a:t>
            </a:r>
          </a:p>
          <a:p>
            <a:pPr lvl="1"/>
            <a:r>
              <a:rPr lang="en-US" dirty="0"/>
              <a:t>L</a:t>
            </a:r>
            <a:r>
              <a:rPr lang="en-US" dirty="0" smtClean="0"/>
              <a:t>oad data to </a:t>
            </a:r>
            <a:r>
              <a:rPr lang="en-US" dirty="0"/>
              <a:t>A</a:t>
            </a:r>
            <a:r>
              <a:rPr lang="en-US" dirty="0" smtClean="0"/>
              <a:t>pp</a:t>
            </a:r>
          </a:p>
          <a:p>
            <a:pPr lvl="1"/>
            <a:r>
              <a:rPr lang="en-US" dirty="0" smtClean="0"/>
              <a:t>Experimental setup: experimental design, variable types, dependent and independent variables </a:t>
            </a:r>
          </a:p>
          <a:p>
            <a:pPr lvl="1"/>
            <a:r>
              <a:rPr lang="en-US" dirty="0" smtClean="0"/>
              <a:t>Check assumptions of ANOVA, perform transformations if appropriate</a:t>
            </a:r>
          </a:p>
          <a:p>
            <a:pPr lvl="1"/>
            <a:r>
              <a:rPr lang="en-US" dirty="0">
                <a:solidFill>
                  <a:srgbClr val="FFFF00"/>
                </a:solidFill>
              </a:rPr>
              <a:t>Run ANOVA and interpret results</a:t>
            </a:r>
          </a:p>
          <a:p>
            <a:pPr lvl="1"/>
            <a:r>
              <a:rPr lang="en-US" dirty="0">
                <a:solidFill>
                  <a:srgbClr val="FFFFFF"/>
                </a:solidFill>
              </a:rPr>
              <a:t>Run mean comparison test, interpret results, and save </a:t>
            </a:r>
            <a:r>
              <a:rPr lang="en-US" dirty="0" smtClean="0">
                <a:solidFill>
                  <a:srgbClr val="FFFFFF"/>
                </a:solidFill>
              </a:rPr>
              <a:t>plots</a:t>
            </a:r>
            <a:endParaRPr lang="en-US" dirty="0">
              <a:solidFill>
                <a:srgbClr val="FFFFFF"/>
              </a:solidFill>
            </a:endParaRPr>
          </a:p>
        </p:txBody>
      </p:sp>
    </p:spTree>
    <p:extLst>
      <p:ext uri="{BB962C8B-B14F-4D97-AF65-F5344CB8AC3E}">
        <p14:creationId xmlns:p14="http://schemas.microsoft.com/office/powerpoint/2010/main" val="96725092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9 at 12.39.2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177" y="984179"/>
            <a:ext cx="8606118" cy="5814057"/>
          </a:xfrm>
          <a:prstGeom prst="rect">
            <a:avLst/>
          </a:prstGeom>
        </p:spPr>
      </p:pic>
      <p:sp>
        <p:nvSpPr>
          <p:cNvPr id="4" name="Title 3"/>
          <p:cNvSpPr>
            <a:spLocks noGrp="1"/>
          </p:cNvSpPr>
          <p:nvPr>
            <p:ph type="title"/>
          </p:nvPr>
        </p:nvSpPr>
        <p:spPr/>
        <p:txBody>
          <a:bodyPr anchor="t"/>
          <a:lstStyle/>
          <a:p>
            <a:r>
              <a:rPr lang="en-US" sz="3000" dirty="0" smtClean="0"/>
              <a:t>3. Click Results</a:t>
            </a:r>
            <a:endParaRPr lang="en-US" sz="3000" dirty="0"/>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pic>
        <p:nvPicPr>
          <p:cNvPr id="7" name="Picture 6"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2901101" y="1020386"/>
            <a:ext cx="5492731" cy="359824"/>
          </a:xfrm>
          <a:prstGeom prst="rect">
            <a:avLst/>
          </a:prstGeom>
        </p:spPr>
      </p:pic>
      <p:sp>
        <p:nvSpPr>
          <p:cNvPr id="6" name="Left Arrow 5"/>
          <p:cNvSpPr/>
          <p:nvPr/>
        </p:nvSpPr>
        <p:spPr>
          <a:xfrm>
            <a:off x="6921362" y="1030296"/>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637382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2-10 at 12.37.08 PM.png"/>
          <p:cNvPicPr>
            <a:picLocks noChangeAspect="1"/>
          </p:cNvPicPr>
          <p:nvPr/>
        </p:nvPicPr>
        <p:blipFill rotWithShape="1">
          <a:blip r:embed="rId3" cstate="email">
            <a:extLst>
              <a:ext uri="{28A0092B-C50C-407E-A947-70E740481C1C}">
                <a14:useLocalDpi xmlns:a14="http://schemas.microsoft.com/office/drawing/2010/main" val="0"/>
              </a:ext>
            </a:extLst>
          </a:blip>
          <a:srcRect l="2124" r="8542"/>
          <a:stretch/>
        </p:blipFill>
        <p:spPr>
          <a:xfrm>
            <a:off x="194234" y="1130300"/>
            <a:ext cx="8928366" cy="5010524"/>
          </a:xfrm>
          <a:prstGeom prst="rect">
            <a:avLst/>
          </a:prstGeom>
        </p:spPr>
      </p:pic>
      <p:sp>
        <p:nvSpPr>
          <p:cNvPr id="4" name="Title 3"/>
          <p:cNvSpPr>
            <a:spLocks noGrp="1"/>
          </p:cNvSpPr>
          <p:nvPr>
            <p:ph type="title"/>
          </p:nvPr>
        </p:nvSpPr>
        <p:spPr/>
        <p:txBody>
          <a:bodyPr anchor="t"/>
          <a:lstStyle/>
          <a:p>
            <a:r>
              <a:rPr lang="en-US" sz="3000" dirty="0" smtClean="0"/>
              <a:t>3.1 Click Run Data Analysis</a:t>
            </a:r>
            <a:endParaRPr lang="en-US" sz="3000" dirty="0"/>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6" name="Left Arrow 5"/>
          <p:cNvSpPr/>
          <p:nvPr/>
        </p:nvSpPr>
        <p:spPr>
          <a:xfrm>
            <a:off x="1437950" y="1702648"/>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79425" y="1132190"/>
            <a:ext cx="5719961" cy="374710"/>
          </a:xfrm>
          <a:prstGeom prst="rect">
            <a:avLst/>
          </a:prstGeom>
        </p:spPr>
      </p:pic>
      <p:pic>
        <p:nvPicPr>
          <p:cNvPr id="5" name="Picture 4" descr="Screen Shot 2016-06-12 at 5.49.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6259" y="1613179"/>
            <a:ext cx="2062672" cy="246815"/>
          </a:xfrm>
          <a:prstGeom prst="rect">
            <a:avLst/>
          </a:prstGeom>
        </p:spPr>
      </p:pic>
      <p:pic>
        <p:nvPicPr>
          <p:cNvPr id="9" name="Picture 8" descr="Screen Shot 2016-06-12 at 5.57.0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7955" y="1132190"/>
            <a:ext cx="5988756" cy="403530"/>
          </a:xfrm>
          <a:prstGeom prst="rect">
            <a:avLst/>
          </a:prstGeom>
        </p:spPr>
      </p:pic>
    </p:spTree>
    <p:extLst>
      <p:ext uri="{BB962C8B-B14F-4D97-AF65-F5344CB8AC3E}">
        <p14:creationId xmlns:p14="http://schemas.microsoft.com/office/powerpoint/2010/main" val="138534008"/>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6" name="Left Arrow 5"/>
          <p:cNvSpPr/>
          <p:nvPr/>
        </p:nvSpPr>
        <p:spPr>
          <a:xfrm>
            <a:off x="1437950" y="1702648"/>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6-02-10 at 12.37.22 PM.png"/>
          <p:cNvPicPr>
            <a:picLocks noChangeAspect="1"/>
          </p:cNvPicPr>
          <p:nvPr/>
        </p:nvPicPr>
        <p:blipFill rotWithShape="1">
          <a:blip r:embed="rId3" cstate="email">
            <a:extLst>
              <a:ext uri="{28A0092B-C50C-407E-A947-70E740481C1C}">
                <a14:useLocalDpi xmlns:a14="http://schemas.microsoft.com/office/drawing/2010/main" val="0"/>
              </a:ext>
            </a:extLst>
          </a:blip>
          <a:srcRect l="1471" r="10620"/>
          <a:stretch/>
        </p:blipFill>
        <p:spPr>
          <a:xfrm>
            <a:off x="134470" y="1079500"/>
            <a:ext cx="8845616" cy="5165912"/>
          </a:xfrm>
          <a:prstGeom prst="rect">
            <a:avLst/>
          </a:prstGeom>
        </p:spPr>
      </p:pic>
      <p:sp>
        <p:nvSpPr>
          <p:cNvPr id="9" name="Rectangular Callout 8"/>
          <p:cNvSpPr/>
          <p:nvPr/>
        </p:nvSpPr>
        <p:spPr>
          <a:xfrm>
            <a:off x="1945248" y="3237939"/>
            <a:ext cx="1221839" cy="1321171"/>
          </a:xfrm>
          <a:prstGeom prst="wedgeRectCallout">
            <a:avLst>
              <a:gd name="adj1" fmla="val 66966"/>
              <a:gd name="adj2" fmla="val 28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Here are your ANOVA results!</a:t>
            </a:r>
            <a:endParaRPr lang="en-US" dirty="0"/>
          </a:p>
        </p:txBody>
      </p:sp>
      <p:sp>
        <p:nvSpPr>
          <p:cNvPr id="10" name="Rectangle 9"/>
          <p:cNvSpPr/>
          <p:nvPr/>
        </p:nvSpPr>
        <p:spPr>
          <a:xfrm>
            <a:off x="3419689" y="3373681"/>
            <a:ext cx="4155487" cy="1513666"/>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6-12 at 5.49.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649" y="1565794"/>
            <a:ext cx="2062672" cy="246815"/>
          </a:xfrm>
          <a:prstGeom prst="rect">
            <a:avLst/>
          </a:prstGeom>
        </p:spPr>
      </p:pic>
      <p:pic>
        <p:nvPicPr>
          <p:cNvPr id="13" name="Picture 12" descr="Screen Shot 2016-06-12 at 5.57.0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955" y="1089857"/>
            <a:ext cx="5988756" cy="403530"/>
          </a:xfrm>
          <a:prstGeom prst="rect">
            <a:avLst/>
          </a:prstGeom>
        </p:spPr>
      </p:pic>
      <p:sp>
        <p:nvSpPr>
          <p:cNvPr id="7" name="Rectangular Callout 6"/>
          <p:cNvSpPr/>
          <p:nvPr/>
        </p:nvSpPr>
        <p:spPr>
          <a:xfrm>
            <a:off x="1437950" y="1395506"/>
            <a:ext cx="1727297" cy="717175"/>
          </a:xfrm>
          <a:prstGeom prst="wedgeRectCallout">
            <a:avLst>
              <a:gd name="adj1" fmla="val 64700"/>
              <a:gd name="adj2" fmla="val 426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Here is the R code</a:t>
            </a:r>
            <a:endParaRPr lang="en-US" dirty="0"/>
          </a:p>
        </p:txBody>
      </p:sp>
    </p:spTree>
    <p:extLst>
      <p:ext uri="{BB962C8B-B14F-4D97-AF65-F5344CB8AC3E}">
        <p14:creationId xmlns:p14="http://schemas.microsoft.com/office/powerpoint/2010/main" val="376618052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p:cNvGraphicFramePr>
            <a:graphicFrameLocks noGrp="1"/>
          </p:cNvGraphicFramePr>
          <p:nvPr>
            <p:ph idx="1"/>
            <p:extLst>
              <p:ext uri="{D42A27DB-BD31-4B8C-83A1-F6EECF244321}">
                <p14:modId xmlns:p14="http://schemas.microsoft.com/office/powerpoint/2010/main" val="1457837449"/>
              </p:ext>
            </p:extLst>
          </p:nvPr>
        </p:nvGraphicFramePr>
        <p:xfrm>
          <a:off x="796169" y="1476616"/>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r>
                        <a:rPr lang="en-US" dirty="0" smtClean="0"/>
                        <a:t>&lt;0.001</a:t>
                      </a: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2" name="Title 1"/>
          <p:cNvSpPr>
            <a:spLocks noGrp="1"/>
          </p:cNvSpPr>
          <p:nvPr>
            <p:ph type="title"/>
          </p:nvPr>
        </p:nvSpPr>
        <p:spPr>
          <a:xfrm>
            <a:off x="779463" y="175752"/>
            <a:ext cx="8194442" cy="1044388"/>
          </a:xfrm>
        </p:spPr>
        <p:txBody>
          <a:bodyPr anchor="t"/>
          <a:lstStyle/>
          <a:p>
            <a:r>
              <a:rPr lang="en-US" dirty="0" smtClean="0"/>
              <a:t>Same as our calculations</a:t>
            </a:r>
            <a:endParaRPr lang="en-US" dirty="0"/>
          </a:p>
        </p:txBody>
      </p:sp>
      <p:sp>
        <p:nvSpPr>
          <p:cNvPr id="4" name="Rectangle 3"/>
          <p:cNvSpPr/>
          <p:nvPr/>
        </p:nvSpPr>
        <p:spPr>
          <a:xfrm>
            <a:off x="779463" y="779057"/>
            <a:ext cx="4572000" cy="646331"/>
          </a:xfrm>
          <a:prstGeom prst="rect">
            <a:avLst/>
          </a:prstGeom>
        </p:spPr>
        <p:txBody>
          <a:bodyPr>
            <a:spAutoFit/>
          </a:bodyPr>
          <a:lstStyle/>
          <a:p>
            <a:r>
              <a:rPr lang="en-US" dirty="0"/>
              <a:t>ANOVA table</a:t>
            </a:r>
            <a:br>
              <a:rPr lang="en-US" dirty="0"/>
            </a:br>
            <a:r>
              <a:rPr lang="en-US" dirty="0" smtClean="0"/>
              <a:t>Dependent variable = milk production</a:t>
            </a:r>
            <a:endParaRPr lang="en-US" dirty="0"/>
          </a:p>
        </p:txBody>
      </p:sp>
      <p:sp>
        <p:nvSpPr>
          <p:cNvPr id="5" name="TextBox 4"/>
          <p:cNvSpPr txBox="1"/>
          <p:nvPr/>
        </p:nvSpPr>
        <p:spPr>
          <a:xfrm>
            <a:off x="4954691" y="2357826"/>
            <a:ext cx="3376706" cy="369332"/>
          </a:xfrm>
          <a:prstGeom prst="rect">
            <a:avLst/>
          </a:prstGeom>
          <a:noFill/>
        </p:spPr>
        <p:txBody>
          <a:bodyPr wrap="square" rtlCol="0">
            <a:spAutoFit/>
          </a:bodyPr>
          <a:lstStyle/>
          <a:p>
            <a:r>
              <a:rPr lang="en-US" dirty="0" smtClean="0">
                <a:sym typeface="Wingdings"/>
              </a:rPr>
              <a:t> </a:t>
            </a:r>
            <a:r>
              <a:rPr lang="en-US" dirty="0" smtClean="0"/>
              <a:t>not shown in App</a:t>
            </a:r>
            <a:endParaRPr lang="en-US" dirty="0"/>
          </a:p>
        </p:txBody>
      </p:sp>
      <p:pic>
        <p:nvPicPr>
          <p:cNvPr id="6" name="Picture 5" descr="Screen Shot 2016-02-10 at 12.54.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63" y="4156785"/>
            <a:ext cx="6827904" cy="2492041"/>
          </a:xfrm>
          <a:prstGeom prst="rect">
            <a:avLst/>
          </a:prstGeom>
        </p:spPr>
      </p:pic>
      <p:sp>
        <p:nvSpPr>
          <p:cNvPr id="8" name="Rectangle 7"/>
          <p:cNvSpPr/>
          <p:nvPr/>
        </p:nvSpPr>
        <p:spPr>
          <a:xfrm>
            <a:off x="779463" y="5513295"/>
            <a:ext cx="6827904" cy="552824"/>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96169" y="2777415"/>
            <a:ext cx="7769274" cy="1038722"/>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4930588" y="4341451"/>
            <a:ext cx="2106706" cy="477054"/>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2500" dirty="0" smtClean="0"/>
              <a:t>App results</a:t>
            </a:r>
            <a:endParaRPr lang="en-US" sz="2500" dirty="0"/>
          </a:p>
        </p:txBody>
      </p:sp>
      <p:cxnSp>
        <p:nvCxnSpPr>
          <p:cNvPr id="13" name="Straight Arrow Connector 12"/>
          <p:cNvCxnSpPr/>
          <p:nvPr/>
        </p:nvCxnSpPr>
        <p:spPr>
          <a:xfrm>
            <a:off x="5291664" y="2534218"/>
            <a:ext cx="0" cy="34528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16174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175752"/>
            <a:ext cx="8194442" cy="1044388"/>
          </a:xfrm>
        </p:spPr>
        <p:txBody>
          <a:bodyPr anchor="t"/>
          <a:lstStyle/>
          <a:p>
            <a:r>
              <a:rPr lang="en-US" sz="3000" dirty="0"/>
              <a:t>Note the significance level </a:t>
            </a:r>
            <a:r>
              <a:rPr lang="en-US" sz="3000" dirty="0" smtClean="0"/>
              <a:t>of p</a:t>
            </a:r>
            <a:r>
              <a:rPr lang="en-US" sz="3000" dirty="0"/>
              <a:t>-</a:t>
            </a:r>
            <a:r>
              <a:rPr lang="en-US" sz="3000" dirty="0" smtClean="0"/>
              <a:t>value in App</a:t>
            </a:r>
            <a:endParaRPr lang="en-US" sz="3000" dirty="0"/>
          </a:p>
        </p:txBody>
      </p:sp>
      <p:pic>
        <p:nvPicPr>
          <p:cNvPr id="6" name="Picture 5" descr="Screen Shot 2016-02-10 at 12.54.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63" y="4156785"/>
            <a:ext cx="6827904" cy="2492041"/>
          </a:xfrm>
          <a:prstGeom prst="rect">
            <a:avLst/>
          </a:prstGeom>
        </p:spPr>
      </p:pic>
      <p:sp>
        <p:nvSpPr>
          <p:cNvPr id="8" name="Rectangle 7"/>
          <p:cNvSpPr/>
          <p:nvPr/>
        </p:nvSpPr>
        <p:spPr>
          <a:xfrm>
            <a:off x="779463" y="5513295"/>
            <a:ext cx="6827904" cy="552824"/>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86487" y="5438589"/>
            <a:ext cx="1576219" cy="418352"/>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737873" y="6066119"/>
            <a:ext cx="1348614" cy="535863"/>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3541694" y="5812118"/>
            <a:ext cx="806188" cy="254001"/>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796118" y="4253430"/>
            <a:ext cx="2461523" cy="646331"/>
          </a:xfrm>
          <a:prstGeom prst="rect">
            <a:avLst/>
          </a:prstGeom>
          <a:solidFill>
            <a:srgbClr val="D7EEFB"/>
          </a:solidFill>
          <a:ln>
            <a:noFill/>
          </a:ln>
          <a:effectLst>
            <a:outerShdw blurRad="50800" dist="38100" dir="2700000" algn="tl" rotWithShape="0">
              <a:prstClr val="black">
                <a:alpha val="40000"/>
              </a:prstClr>
            </a:outerShdw>
          </a:effectLst>
        </p:spPr>
        <p:txBody>
          <a:bodyPr wrap="square" rtlCol="0">
            <a:spAutoFit/>
          </a:bodyPr>
          <a:lstStyle/>
          <a:p>
            <a:pPr algn="ctr"/>
            <a:r>
              <a:rPr lang="en-US" dirty="0" smtClean="0"/>
              <a:t>*** = Significant at the p&lt;0.001 level</a:t>
            </a:r>
            <a:endParaRPr lang="en-US" dirty="0"/>
          </a:p>
        </p:txBody>
      </p:sp>
      <p:graphicFrame>
        <p:nvGraphicFramePr>
          <p:cNvPr id="18" name="Content Placeholder 3"/>
          <p:cNvGraphicFramePr>
            <a:graphicFrameLocks noGrp="1"/>
          </p:cNvGraphicFramePr>
          <p:nvPr>
            <p:ph idx="1"/>
            <p:extLst>
              <p:ext uri="{D42A27DB-BD31-4B8C-83A1-F6EECF244321}">
                <p14:modId xmlns:p14="http://schemas.microsoft.com/office/powerpoint/2010/main" val="4149976430"/>
              </p:ext>
            </p:extLst>
          </p:nvPr>
        </p:nvGraphicFramePr>
        <p:xfrm>
          <a:off x="796169" y="1476616"/>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r>
                        <a:rPr lang="en-US" dirty="0" smtClean="0"/>
                        <a:t>&lt;0.001</a:t>
                      </a: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19" name="Rectangle 18"/>
          <p:cNvSpPr/>
          <p:nvPr/>
        </p:nvSpPr>
        <p:spPr>
          <a:xfrm>
            <a:off x="779463" y="779057"/>
            <a:ext cx="4572000" cy="646331"/>
          </a:xfrm>
          <a:prstGeom prst="rect">
            <a:avLst/>
          </a:prstGeom>
        </p:spPr>
        <p:txBody>
          <a:bodyPr>
            <a:spAutoFit/>
          </a:bodyPr>
          <a:lstStyle/>
          <a:p>
            <a:r>
              <a:rPr lang="en-US" dirty="0"/>
              <a:t>ANOVA table</a:t>
            </a:r>
            <a:br>
              <a:rPr lang="en-US" dirty="0"/>
            </a:br>
            <a:r>
              <a:rPr lang="en-US" dirty="0" smtClean="0"/>
              <a:t>Dependent variable = milk production</a:t>
            </a:r>
            <a:endParaRPr lang="en-US" dirty="0"/>
          </a:p>
        </p:txBody>
      </p:sp>
      <p:sp>
        <p:nvSpPr>
          <p:cNvPr id="20" name="TextBox 19"/>
          <p:cNvSpPr txBox="1"/>
          <p:nvPr/>
        </p:nvSpPr>
        <p:spPr>
          <a:xfrm>
            <a:off x="4954691" y="2357826"/>
            <a:ext cx="3376706" cy="369332"/>
          </a:xfrm>
          <a:prstGeom prst="rect">
            <a:avLst/>
          </a:prstGeom>
          <a:noFill/>
        </p:spPr>
        <p:txBody>
          <a:bodyPr wrap="square" rtlCol="0">
            <a:spAutoFit/>
          </a:bodyPr>
          <a:lstStyle/>
          <a:p>
            <a:r>
              <a:rPr lang="en-US" dirty="0" smtClean="0">
                <a:sym typeface="Wingdings"/>
              </a:rPr>
              <a:t> </a:t>
            </a:r>
            <a:r>
              <a:rPr lang="en-US" dirty="0" smtClean="0"/>
              <a:t>not shown in App</a:t>
            </a:r>
            <a:endParaRPr lang="en-US" dirty="0"/>
          </a:p>
        </p:txBody>
      </p:sp>
      <p:sp>
        <p:nvSpPr>
          <p:cNvPr id="21" name="Rectangle 20"/>
          <p:cNvSpPr/>
          <p:nvPr/>
        </p:nvSpPr>
        <p:spPr>
          <a:xfrm>
            <a:off x="796169" y="2777415"/>
            <a:ext cx="7769274" cy="1038722"/>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a:xfrm>
            <a:off x="5291664" y="2534218"/>
            <a:ext cx="0" cy="34528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932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175752"/>
            <a:ext cx="8194442" cy="1044388"/>
          </a:xfrm>
        </p:spPr>
        <p:txBody>
          <a:bodyPr anchor="t"/>
          <a:lstStyle/>
          <a:p>
            <a:r>
              <a:rPr lang="en-US" sz="3000" dirty="0"/>
              <a:t>Note the significance level </a:t>
            </a:r>
            <a:r>
              <a:rPr lang="en-US" sz="3000" dirty="0" smtClean="0"/>
              <a:t>of p</a:t>
            </a:r>
            <a:r>
              <a:rPr lang="en-US" sz="3000" dirty="0"/>
              <a:t>-</a:t>
            </a:r>
            <a:r>
              <a:rPr lang="en-US" sz="3000" dirty="0" smtClean="0"/>
              <a:t>value in App</a:t>
            </a:r>
            <a:endParaRPr lang="en-US" sz="3000" dirty="0"/>
          </a:p>
        </p:txBody>
      </p:sp>
      <p:pic>
        <p:nvPicPr>
          <p:cNvPr id="6" name="Picture 5" descr="Screen Shot 2016-02-10 at 12.54.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63" y="4156785"/>
            <a:ext cx="6827904" cy="2492041"/>
          </a:xfrm>
          <a:prstGeom prst="rect">
            <a:avLst/>
          </a:prstGeom>
        </p:spPr>
      </p:pic>
      <p:sp>
        <p:nvSpPr>
          <p:cNvPr id="8" name="Rectangle 7"/>
          <p:cNvSpPr/>
          <p:nvPr/>
        </p:nvSpPr>
        <p:spPr>
          <a:xfrm>
            <a:off x="779463" y="5513295"/>
            <a:ext cx="6827904" cy="552824"/>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954691" y="6066119"/>
            <a:ext cx="1056642" cy="535863"/>
          </a:xfrm>
          <a:prstGeom prst="ellipse">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5351463" y="4321968"/>
            <a:ext cx="2461523" cy="923330"/>
          </a:xfrm>
          <a:prstGeom prst="rect">
            <a:avLst/>
          </a:prstGeom>
          <a:solidFill>
            <a:srgbClr val="D7EEFB"/>
          </a:solidFill>
          <a:ln>
            <a:noFill/>
          </a:ln>
          <a:effectLst>
            <a:outerShdw blurRad="50800" dist="38100" dir="2700000" algn="tl" rotWithShape="0">
              <a:prstClr val="black">
                <a:alpha val="40000"/>
              </a:prstClr>
            </a:outerShdw>
          </a:effectLst>
        </p:spPr>
        <p:txBody>
          <a:bodyPr wrap="square" rtlCol="0">
            <a:spAutoFit/>
          </a:bodyPr>
          <a:lstStyle/>
          <a:p>
            <a:pPr algn="ctr"/>
            <a:r>
              <a:rPr lang="en-US" dirty="0" smtClean="0"/>
              <a:t>Must be at least p&lt;0.05 to be significant in the App</a:t>
            </a:r>
            <a:endParaRPr lang="en-US" dirty="0"/>
          </a:p>
        </p:txBody>
      </p:sp>
      <p:graphicFrame>
        <p:nvGraphicFramePr>
          <p:cNvPr id="18" name="Content Placeholder 3"/>
          <p:cNvGraphicFramePr>
            <a:graphicFrameLocks noGrp="1"/>
          </p:cNvGraphicFramePr>
          <p:nvPr>
            <p:ph idx="1"/>
            <p:extLst>
              <p:ext uri="{D42A27DB-BD31-4B8C-83A1-F6EECF244321}">
                <p14:modId xmlns:p14="http://schemas.microsoft.com/office/powerpoint/2010/main" val="2216306311"/>
              </p:ext>
            </p:extLst>
          </p:nvPr>
        </p:nvGraphicFramePr>
        <p:xfrm>
          <a:off x="796169" y="1476616"/>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r>
                        <a:rPr lang="en-US" dirty="0" smtClean="0"/>
                        <a:t>&lt;0.001</a:t>
                      </a: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19" name="Rectangle 18"/>
          <p:cNvSpPr/>
          <p:nvPr/>
        </p:nvSpPr>
        <p:spPr>
          <a:xfrm>
            <a:off x="779463" y="779057"/>
            <a:ext cx="4572000" cy="646331"/>
          </a:xfrm>
          <a:prstGeom prst="rect">
            <a:avLst/>
          </a:prstGeom>
        </p:spPr>
        <p:txBody>
          <a:bodyPr>
            <a:spAutoFit/>
          </a:bodyPr>
          <a:lstStyle/>
          <a:p>
            <a:r>
              <a:rPr lang="en-US" dirty="0"/>
              <a:t>ANOVA table</a:t>
            </a:r>
            <a:br>
              <a:rPr lang="en-US" dirty="0"/>
            </a:br>
            <a:r>
              <a:rPr lang="en-US" dirty="0" smtClean="0"/>
              <a:t>Dependent variable = milk production</a:t>
            </a:r>
            <a:endParaRPr lang="en-US" dirty="0"/>
          </a:p>
        </p:txBody>
      </p:sp>
      <p:sp>
        <p:nvSpPr>
          <p:cNvPr id="20" name="TextBox 19"/>
          <p:cNvSpPr txBox="1"/>
          <p:nvPr/>
        </p:nvSpPr>
        <p:spPr>
          <a:xfrm>
            <a:off x="4954691" y="2357826"/>
            <a:ext cx="3376706" cy="369332"/>
          </a:xfrm>
          <a:prstGeom prst="rect">
            <a:avLst/>
          </a:prstGeom>
          <a:noFill/>
        </p:spPr>
        <p:txBody>
          <a:bodyPr wrap="square" rtlCol="0">
            <a:spAutoFit/>
          </a:bodyPr>
          <a:lstStyle/>
          <a:p>
            <a:r>
              <a:rPr lang="en-US" dirty="0" smtClean="0">
                <a:sym typeface="Wingdings"/>
              </a:rPr>
              <a:t> </a:t>
            </a:r>
            <a:r>
              <a:rPr lang="en-US" dirty="0" smtClean="0"/>
              <a:t>not shown in App</a:t>
            </a:r>
            <a:endParaRPr lang="en-US" dirty="0"/>
          </a:p>
        </p:txBody>
      </p:sp>
      <p:sp>
        <p:nvSpPr>
          <p:cNvPr id="21" name="Rectangle 20"/>
          <p:cNvSpPr/>
          <p:nvPr/>
        </p:nvSpPr>
        <p:spPr>
          <a:xfrm>
            <a:off x="796169" y="2777415"/>
            <a:ext cx="7769274" cy="1038722"/>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a:xfrm>
            <a:off x="5291664" y="2534218"/>
            <a:ext cx="0" cy="34528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08239" y="5245298"/>
            <a:ext cx="501872" cy="820821"/>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3786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61296" y="3539763"/>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439134" y="3352863"/>
            <a:ext cx="2858021" cy="3199564"/>
          </a:xfrm>
          <a:effectLst>
            <a:glow rad="139700">
              <a:schemeClr val="accent6">
                <a:satMod val="175000"/>
                <a:alpha val="40000"/>
              </a:schemeClr>
            </a:glow>
          </a:effectLst>
        </p:spPr>
        <p:txBody>
          <a:bodyPr>
            <a:normAutofit lnSpcReduction="10000"/>
          </a:bodyPr>
          <a:lstStyle/>
          <a:p>
            <a:pPr marL="0" indent="0">
              <a:buNone/>
            </a:pPr>
            <a:r>
              <a:rPr lang="en-US" dirty="0"/>
              <a:t>W</a:t>
            </a:r>
            <a:r>
              <a:rPr lang="en-US" dirty="0" smtClean="0"/>
              <a:t>e are choosing to randomly assign the 4 treatments to 12 of these cows. </a:t>
            </a:r>
          </a:p>
          <a:p>
            <a:pPr marL="0" indent="0">
              <a:buNone/>
            </a:pPr>
            <a:r>
              <a:rPr lang="en-US" dirty="0"/>
              <a:t>W</a:t>
            </a:r>
            <a:r>
              <a:rPr lang="en-US" dirty="0" smtClean="0"/>
              <a:t>hat experimental design is this called? How many replications do we have?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05727" y="3806968"/>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13379" y="4599448"/>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21275" y="5291344"/>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389223" y="4127008"/>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20616" y="5912347"/>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03205" y="5885704"/>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20155" y="3639328"/>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58127" y="4845547"/>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10527" y="5884430"/>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73675" y="3639328"/>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25607" y="3566406"/>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60981" y="5104627"/>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282002" y="5291344"/>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898910" y="4229988"/>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388736" y="5718064"/>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05068" y="5065933"/>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793033" y="4473691"/>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793033" y="5884430"/>
            <a:ext cx="715548" cy="640080"/>
          </a:xfrm>
          <a:prstGeom prst="rect">
            <a:avLst/>
          </a:prstGeom>
          <a:effectLst>
            <a:outerShdw blurRad="76200" dir="13500000" sy="23000" kx="1200000" algn="br" rotWithShape="0">
              <a:prstClr val="black">
                <a:alpha val="20000"/>
              </a:prstClr>
            </a:outerShdw>
          </a:effectLst>
        </p:spPr>
      </p:pic>
      <p:sp>
        <p:nvSpPr>
          <p:cNvPr id="4" name="Title 3"/>
          <p:cNvSpPr>
            <a:spLocks noGrp="1"/>
          </p:cNvSpPr>
          <p:nvPr>
            <p:ph type="title"/>
          </p:nvPr>
        </p:nvSpPr>
        <p:spPr>
          <a:xfrm>
            <a:off x="753805" y="841137"/>
            <a:ext cx="7583487" cy="1044388"/>
          </a:xfrm>
        </p:spPr>
        <p:txBody>
          <a:bodyPr/>
          <a:lstStyle/>
          <a:p>
            <a:endParaRPr lang="en-US"/>
          </a:p>
        </p:txBody>
      </p:sp>
      <p:sp>
        <p:nvSpPr>
          <p:cNvPr id="37" name="Content Placeholder 2"/>
          <p:cNvSpPr txBox="1">
            <a:spLocks/>
          </p:cNvSpPr>
          <p:nvPr/>
        </p:nvSpPr>
        <p:spPr>
          <a:xfrm>
            <a:off x="384876" y="2375460"/>
            <a:ext cx="8472542" cy="1144856"/>
          </a:xfrm>
          <a:prstGeom prst="rect">
            <a:avLst/>
          </a:prstGeom>
          <a:effectLst>
            <a:glow rad="139700">
              <a:schemeClr val="accent6">
                <a:satMod val="175000"/>
                <a:alpha val="40000"/>
              </a:schemeClr>
            </a:glo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r>
              <a:rPr lang="en-US" dirty="0"/>
              <a:t>1. What experimental design would you use to determine if there is an effect of milking practice on milk production (kg)?</a:t>
            </a:r>
          </a:p>
          <a:p>
            <a:pPr marL="0" indent="0">
              <a:buFont typeface="Wingdings 2" pitchFamily="18" charset="2"/>
              <a:buNone/>
            </a:pPr>
            <a:endParaRPr lang="en-US" dirty="0" smtClean="0"/>
          </a:p>
          <a:p>
            <a:pPr marL="0" indent="0">
              <a:buFont typeface="Wingdings 2" pitchFamily="18" charset="2"/>
              <a:buNone/>
            </a:pPr>
            <a:endParaRPr lang="en-US" dirty="0" smtClean="0"/>
          </a:p>
          <a:p>
            <a:pPr marL="0" indent="0">
              <a:buFont typeface="Wingdings 2" pitchFamily="18" charset="2"/>
              <a:buNone/>
            </a:pPr>
            <a:endParaRPr lang="en-US" dirty="0" smtClean="0"/>
          </a:p>
          <a:p>
            <a:pPr marL="0" indent="0">
              <a:buFont typeface="Wingdings 2" pitchFamily="18" charset="2"/>
              <a:buNone/>
            </a:pPr>
            <a:endParaRPr lang="en-US" dirty="0" smtClean="0"/>
          </a:p>
        </p:txBody>
      </p:sp>
      <p:sp>
        <p:nvSpPr>
          <p:cNvPr id="38" name="Title 1"/>
          <p:cNvSpPr txBox="1">
            <a:spLocks/>
          </p:cNvSpPr>
          <p:nvPr/>
        </p:nvSpPr>
        <p:spPr>
          <a:xfrm>
            <a:off x="257704" y="155245"/>
            <a:ext cx="8599714" cy="2113472"/>
          </a:xfrm>
          <a:prstGeom prst="rect">
            <a:avLst/>
          </a:prstGeom>
          <a:solidFill>
            <a:schemeClr val="accent2"/>
          </a:solidFill>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r>
              <a:rPr lang="en-US" sz="2200" dirty="0" smtClean="0">
                <a:solidFill>
                  <a:srgbClr val="000000"/>
                </a:solidFill>
              </a:rPr>
              <a:t/>
            </a:r>
            <a:br>
              <a:rPr lang="en-US" sz="2200" dirty="0" smtClean="0">
                <a:solidFill>
                  <a:srgbClr val="000000"/>
                </a:solidFill>
              </a:rPr>
            </a:br>
            <a:endParaRPr lang="en-US" sz="2200" dirty="0">
              <a:solidFill>
                <a:srgbClr val="000000"/>
              </a:solidFill>
            </a:endParaRPr>
          </a:p>
        </p:txBody>
      </p:sp>
    </p:spTree>
    <p:extLst>
      <p:ext uri="{BB962C8B-B14F-4D97-AF65-F5344CB8AC3E}">
        <p14:creationId xmlns:p14="http://schemas.microsoft.com/office/powerpoint/2010/main" val="2245059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279207"/>
            <a:ext cx="7583487" cy="1044388"/>
          </a:xfrm>
        </p:spPr>
        <p:txBody>
          <a:bodyPr/>
          <a:lstStyle/>
          <a:p>
            <a:pPr algn="ctr"/>
            <a:r>
              <a:rPr lang="en-US" sz="3000" dirty="0" smtClean="0">
                <a:sym typeface="Wingdings"/>
              </a:rPr>
              <a:t>Let’s </a:t>
            </a:r>
            <a:r>
              <a:rPr lang="en-US" sz="3000" dirty="0" smtClean="0"/>
              <a:t>use the App to find out which was the best milking practice using a </a:t>
            </a:r>
            <a:r>
              <a:rPr lang="en-US" sz="3000" b="1" u="sng" dirty="0" smtClean="0"/>
              <a:t>mean comparison test.</a:t>
            </a:r>
            <a:endParaRPr lang="en-US" sz="3000" b="1" u="sng" dirty="0"/>
          </a:p>
        </p:txBody>
      </p:sp>
    </p:spTree>
    <p:extLst>
      <p:ext uri="{BB962C8B-B14F-4D97-AF65-F5344CB8AC3E}">
        <p14:creationId xmlns:p14="http://schemas.microsoft.com/office/powerpoint/2010/main" val="19834744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a:xfrm>
            <a:off x="779463" y="1828799"/>
            <a:ext cx="7583487" cy="4412807"/>
          </a:xfrm>
        </p:spPr>
        <p:txBody>
          <a:bodyPr>
            <a:normAutofit fontScale="925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2"/>
              </a:rPr>
              <a:t>https://github.com/ucd-ipo/aip-analysis/</a:t>
            </a:r>
            <a:r>
              <a:rPr lang="en-US" dirty="0">
                <a:solidFill>
                  <a:srgbClr val="FFFFFF"/>
                </a:solidFill>
              </a:rPr>
              <a:t>)</a:t>
            </a:r>
          </a:p>
          <a:p>
            <a:r>
              <a:rPr lang="en-US" dirty="0"/>
              <a:t>Statistical analyses in the App are run using R (available here for Windows: </a:t>
            </a:r>
            <a:r>
              <a:rPr lang="en-US" dirty="0">
                <a:hlinkClick r:id="rId3"/>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t>Format data file and save as .</a:t>
            </a:r>
            <a:r>
              <a:rPr lang="en-US" dirty="0" err="1" smtClean="0"/>
              <a:t>csv</a:t>
            </a:r>
            <a:r>
              <a:rPr lang="en-US" dirty="0" smtClean="0"/>
              <a:t> file</a:t>
            </a:r>
          </a:p>
          <a:p>
            <a:pPr lvl="1"/>
            <a:r>
              <a:rPr lang="en-US" dirty="0"/>
              <a:t>L</a:t>
            </a:r>
            <a:r>
              <a:rPr lang="en-US" dirty="0" smtClean="0"/>
              <a:t>oad data to </a:t>
            </a:r>
            <a:r>
              <a:rPr lang="en-US" dirty="0"/>
              <a:t>A</a:t>
            </a:r>
            <a:r>
              <a:rPr lang="en-US" dirty="0" smtClean="0"/>
              <a:t>pp</a:t>
            </a:r>
          </a:p>
          <a:p>
            <a:pPr lvl="1"/>
            <a:r>
              <a:rPr lang="en-US" dirty="0" smtClean="0"/>
              <a:t>Experimental setup: experimental design, variable types, dependent and independent variables </a:t>
            </a:r>
          </a:p>
          <a:p>
            <a:pPr lvl="1"/>
            <a:r>
              <a:rPr lang="en-US" dirty="0" smtClean="0"/>
              <a:t>Check assumptions of ANOVA, perform transformations if appropriate</a:t>
            </a:r>
          </a:p>
          <a:p>
            <a:pPr lvl="1"/>
            <a:r>
              <a:rPr lang="en-US" dirty="0" smtClean="0"/>
              <a:t>Run ANOVA and interpret results</a:t>
            </a:r>
          </a:p>
          <a:p>
            <a:pPr lvl="1"/>
            <a:r>
              <a:rPr lang="en-US" dirty="0" smtClean="0">
                <a:solidFill>
                  <a:srgbClr val="FFFF00"/>
                </a:solidFill>
              </a:rPr>
              <a:t>Run mean comparison test, interpret results, and </a:t>
            </a:r>
            <a:r>
              <a:rPr lang="en-US" dirty="0">
                <a:solidFill>
                  <a:srgbClr val="FFFF00"/>
                </a:solidFill>
              </a:rPr>
              <a:t>s</a:t>
            </a:r>
            <a:r>
              <a:rPr lang="en-US" dirty="0" smtClean="0">
                <a:solidFill>
                  <a:srgbClr val="FFFF00"/>
                </a:solidFill>
              </a:rPr>
              <a:t>ave plots</a:t>
            </a:r>
          </a:p>
        </p:txBody>
      </p:sp>
    </p:spTree>
    <p:extLst>
      <p:ext uri="{BB962C8B-B14F-4D97-AF65-F5344CB8AC3E}">
        <p14:creationId xmlns:p14="http://schemas.microsoft.com/office/powerpoint/2010/main" val="309660443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sz="3000" dirty="0" smtClean="0"/>
              <a:t>3.2 Click Mean Comparison Tests &amp; Figures</a:t>
            </a:r>
            <a:endParaRPr lang="en-US" sz="3000" dirty="0"/>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6" name="Left Arrow 5"/>
          <p:cNvSpPr/>
          <p:nvPr/>
        </p:nvSpPr>
        <p:spPr>
          <a:xfrm>
            <a:off x="1437950" y="1702648"/>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6-02-10 at 12.37.22 PM.png"/>
          <p:cNvPicPr>
            <a:picLocks noChangeAspect="1"/>
          </p:cNvPicPr>
          <p:nvPr/>
        </p:nvPicPr>
        <p:blipFill rotWithShape="1">
          <a:blip r:embed="rId3" cstate="email">
            <a:extLst>
              <a:ext uri="{28A0092B-C50C-407E-A947-70E740481C1C}">
                <a14:useLocalDpi xmlns:a14="http://schemas.microsoft.com/office/drawing/2010/main" val="0"/>
              </a:ext>
            </a:extLst>
          </a:blip>
          <a:srcRect l="1471" r="10620"/>
          <a:stretch/>
        </p:blipFill>
        <p:spPr>
          <a:xfrm>
            <a:off x="134470" y="1079500"/>
            <a:ext cx="8845616" cy="5165912"/>
          </a:xfrm>
          <a:prstGeom prst="rect">
            <a:avLst/>
          </a:prstGeom>
        </p:spPr>
      </p:pic>
      <p:sp>
        <p:nvSpPr>
          <p:cNvPr id="11" name="Left Arrow 10"/>
          <p:cNvSpPr/>
          <p:nvPr/>
        </p:nvSpPr>
        <p:spPr>
          <a:xfrm>
            <a:off x="6786321" y="1534751"/>
            <a:ext cx="818167" cy="320387"/>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79425" y="1094282"/>
            <a:ext cx="5719961" cy="374710"/>
          </a:xfrm>
          <a:prstGeom prst="rect">
            <a:avLst/>
          </a:prstGeom>
        </p:spPr>
      </p:pic>
      <p:pic>
        <p:nvPicPr>
          <p:cNvPr id="9" name="Picture 8" descr="Screen Shot 2016-06-12 at 5.49.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649" y="1551683"/>
            <a:ext cx="2062672" cy="246815"/>
          </a:xfrm>
          <a:prstGeom prst="rect">
            <a:avLst/>
          </a:prstGeom>
        </p:spPr>
      </p:pic>
      <p:pic>
        <p:nvPicPr>
          <p:cNvPr id="10" name="Picture 9" descr="Screen Shot 2016-06-12 at 5.57.0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7955" y="1089857"/>
            <a:ext cx="5988756" cy="403530"/>
          </a:xfrm>
          <a:prstGeom prst="rect">
            <a:avLst/>
          </a:prstGeom>
        </p:spPr>
      </p:pic>
    </p:spTree>
    <p:extLst>
      <p:ext uri="{BB962C8B-B14F-4D97-AF65-F5344CB8AC3E}">
        <p14:creationId xmlns:p14="http://schemas.microsoft.com/office/powerpoint/2010/main" val="1095584758"/>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sz="3000" dirty="0"/>
              <a:t>3.2 Click Mean Comparison Tests &amp; Figures</a:t>
            </a:r>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pic>
        <p:nvPicPr>
          <p:cNvPr id="3" name="Picture 2" descr="Screen Shot 2016-06-12 at 5.5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86" y="1143000"/>
            <a:ext cx="8775802" cy="5305778"/>
          </a:xfrm>
          <a:prstGeom prst="rect">
            <a:avLst/>
          </a:prstGeom>
        </p:spPr>
      </p:pic>
    </p:spTree>
    <p:extLst>
      <p:ext uri="{BB962C8B-B14F-4D97-AF65-F5344CB8AC3E}">
        <p14:creationId xmlns:p14="http://schemas.microsoft.com/office/powerpoint/2010/main" val="146971308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sz="3000" dirty="0"/>
              <a:t>3.2 Click Mean Comparison Tests &amp; Figures</a:t>
            </a:r>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pic>
        <p:nvPicPr>
          <p:cNvPr id="3" name="Picture 2" descr="Screen Shot 2016-06-12 at 5.5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86" y="1143000"/>
            <a:ext cx="8775802" cy="5305778"/>
          </a:xfrm>
          <a:prstGeom prst="rect">
            <a:avLst/>
          </a:prstGeom>
        </p:spPr>
      </p:pic>
      <p:sp>
        <p:nvSpPr>
          <p:cNvPr id="5" name="TextBox 4"/>
          <p:cNvSpPr txBox="1"/>
          <p:nvPr/>
        </p:nvSpPr>
        <p:spPr>
          <a:xfrm>
            <a:off x="3264163" y="2563754"/>
            <a:ext cx="1176989" cy="369332"/>
          </a:xfrm>
          <a:prstGeom prst="rect">
            <a:avLst/>
          </a:prstGeom>
          <a:noFill/>
          <a:ln w="38100" cmpd="sng">
            <a:solidFill>
              <a:srgbClr val="FFFF00"/>
            </a:solidFill>
          </a:ln>
        </p:spPr>
        <p:txBody>
          <a:bodyPr wrap="square" rtlCol="0">
            <a:spAutoFit/>
          </a:bodyPr>
          <a:lstStyle/>
          <a:p>
            <a:endParaRPr lang="en-US" dirty="0"/>
          </a:p>
        </p:txBody>
      </p:sp>
      <p:sp>
        <p:nvSpPr>
          <p:cNvPr id="6" name="Rectangular Callout 5"/>
          <p:cNvSpPr/>
          <p:nvPr/>
        </p:nvSpPr>
        <p:spPr>
          <a:xfrm>
            <a:off x="1513775" y="1425388"/>
            <a:ext cx="1727297" cy="569979"/>
          </a:xfrm>
          <a:prstGeom prst="wedgeRectCallout">
            <a:avLst>
              <a:gd name="adj1" fmla="val 61956"/>
              <a:gd name="adj2" fmla="val 132139"/>
            </a:avLst>
          </a:prstGeom>
          <a:solidFill>
            <a:srgbClr val="D7EEFB"/>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Here is the R code</a:t>
            </a:r>
            <a:endParaRPr lang="en-US" dirty="0">
              <a:solidFill>
                <a:schemeClr val="tx1"/>
              </a:solidFill>
            </a:endParaRPr>
          </a:p>
        </p:txBody>
      </p:sp>
      <p:sp>
        <p:nvSpPr>
          <p:cNvPr id="7" name="Rectangular Callout 6"/>
          <p:cNvSpPr/>
          <p:nvPr/>
        </p:nvSpPr>
        <p:spPr>
          <a:xfrm>
            <a:off x="261301" y="3347064"/>
            <a:ext cx="2653869" cy="1740997"/>
          </a:xfrm>
          <a:prstGeom prst="wedgeRectCallout">
            <a:avLst>
              <a:gd name="adj1" fmla="val 61134"/>
              <a:gd name="adj2" fmla="val -22002"/>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Tukey</a:t>
            </a:r>
            <a:r>
              <a:rPr lang="en-US" dirty="0"/>
              <a:t> </a:t>
            </a:r>
            <a:r>
              <a:rPr lang="en-US" dirty="0" smtClean="0"/>
              <a:t>test determines which treatments are significantly different at p&lt;0.05.</a:t>
            </a:r>
            <a:endParaRPr lang="en-US" dirty="0"/>
          </a:p>
        </p:txBody>
      </p:sp>
      <p:sp>
        <p:nvSpPr>
          <p:cNvPr id="9" name="Rectangle 8"/>
          <p:cNvSpPr/>
          <p:nvPr/>
        </p:nvSpPr>
        <p:spPr>
          <a:xfrm>
            <a:off x="3264163" y="3701607"/>
            <a:ext cx="4422855" cy="515956"/>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815953" y="2271366"/>
            <a:ext cx="4328047" cy="584776"/>
          </a:xfrm>
          <a:prstGeom prst="rect">
            <a:avLst/>
          </a:prstGeom>
          <a:solidFill>
            <a:srgbClr val="D7EEFB"/>
          </a:solidFill>
          <a:effectLst>
            <a:outerShdw blurRad="50800" dist="38100" dir="2700000" algn="tl" rotWithShape="0">
              <a:prstClr val="black">
                <a:alpha val="40000"/>
              </a:prstClr>
            </a:outerShdw>
          </a:effectLst>
        </p:spPr>
        <p:txBody>
          <a:bodyPr wrap="square" rtlCol="0">
            <a:spAutoFit/>
          </a:bodyPr>
          <a:lstStyle/>
          <a:p>
            <a:r>
              <a:rPr lang="en-US" sz="1600" dirty="0" smtClean="0"/>
              <a:t>The test will NOT work if the treatment effect in the ANOVA is not significant. </a:t>
            </a:r>
            <a:endParaRPr lang="en-US" sz="1600" dirty="0"/>
          </a:p>
        </p:txBody>
      </p:sp>
    </p:spTree>
    <p:extLst>
      <p:ext uri="{BB962C8B-B14F-4D97-AF65-F5344CB8AC3E}">
        <p14:creationId xmlns:p14="http://schemas.microsoft.com/office/powerpoint/2010/main" val="3949498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6-12 at 5.5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86" y="1143000"/>
            <a:ext cx="8775802" cy="5305778"/>
          </a:xfrm>
          <a:prstGeom prst="rect">
            <a:avLst/>
          </a:prstGeom>
        </p:spPr>
      </p:pic>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9" name="Rectangle 8"/>
          <p:cNvSpPr/>
          <p:nvPr/>
        </p:nvSpPr>
        <p:spPr>
          <a:xfrm>
            <a:off x="6828032" y="2904644"/>
            <a:ext cx="481763" cy="83818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ular Callout 6"/>
          <p:cNvSpPr/>
          <p:nvPr/>
        </p:nvSpPr>
        <p:spPr>
          <a:xfrm>
            <a:off x="6712170" y="1630627"/>
            <a:ext cx="1881232" cy="1100093"/>
          </a:xfrm>
          <a:prstGeom prst="wedgeRectCallout">
            <a:avLst>
              <a:gd name="adj1" fmla="val -27491"/>
              <a:gd name="adj2" fmla="val 62089"/>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Here are the results!</a:t>
            </a:r>
            <a:endParaRPr lang="en-US" sz="2200" dirty="0"/>
          </a:p>
        </p:txBody>
      </p:sp>
    </p:spTree>
    <p:extLst>
      <p:ext uri="{BB962C8B-B14F-4D97-AF65-F5344CB8AC3E}">
        <p14:creationId xmlns:p14="http://schemas.microsoft.com/office/powerpoint/2010/main" val="24999363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6-06-12 at 6.24.30 PM.png"/>
          <p:cNvPicPr>
            <a:picLocks noGrp="1" noChangeAspect="1"/>
          </p:cNvPicPr>
          <p:nvPr>
            <p:ph idx="1"/>
          </p:nvPr>
        </p:nvPicPr>
        <p:blipFill>
          <a:blip r:embed="rId2">
            <a:extLst>
              <a:ext uri="{28A0092B-C50C-407E-A947-70E740481C1C}">
                <a14:useLocalDpi xmlns:a14="http://schemas.microsoft.com/office/drawing/2010/main" val="0"/>
              </a:ext>
            </a:extLst>
          </a:blip>
          <a:srcRect l="-15800" r="-15800"/>
          <a:stretch>
            <a:fillRect/>
          </a:stretch>
        </p:blipFill>
        <p:spPr>
          <a:xfrm>
            <a:off x="-628092" y="661988"/>
            <a:ext cx="10539975" cy="5849818"/>
          </a:xfrm>
        </p:spPr>
      </p:pic>
      <p:sp>
        <p:nvSpPr>
          <p:cNvPr id="5" name="Rectangle 4"/>
          <p:cNvSpPr/>
          <p:nvPr/>
        </p:nvSpPr>
        <p:spPr>
          <a:xfrm>
            <a:off x="662066" y="2891134"/>
            <a:ext cx="7877281" cy="362067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ular Callout 5"/>
          <p:cNvSpPr/>
          <p:nvPr/>
        </p:nvSpPr>
        <p:spPr>
          <a:xfrm>
            <a:off x="6390997" y="243180"/>
            <a:ext cx="2300097" cy="2514560"/>
          </a:xfrm>
          <a:prstGeom prst="wedgeRectCallout">
            <a:avLst>
              <a:gd name="adj1" fmla="val -28629"/>
              <a:gd name="adj2" fmla="val 59952"/>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Mean milk production of the four milking practices and their </a:t>
            </a:r>
            <a:r>
              <a:rPr lang="en-US" sz="2200" dirty="0" err="1" smtClean="0"/>
              <a:t>Tukey</a:t>
            </a:r>
            <a:r>
              <a:rPr lang="en-US" sz="2200" dirty="0" smtClean="0"/>
              <a:t> groupings</a:t>
            </a:r>
            <a:endParaRPr lang="en-US" sz="2200" dirty="0"/>
          </a:p>
        </p:txBody>
      </p:sp>
    </p:spTree>
    <p:extLst>
      <p:ext uri="{BB962C8B-B14F-4D97-AF65-F5344CB8AC3E}">
        <p14:creationId xmlns:p14="http://schemas.microsoft.com/office/powerpoint/2010/main" val="164945862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descr="Screen Shot 2016-06-12 at 6.24.30 PM.png"/>
          <p:cNvPicPr>
            <a:picLocks noChangeAspect="1"/>
          </p:cNvPicPr>
          <p:nvPr/>
        </p:nvPicPr>
        <p:blipFill>
          <a:blip r:embed="rId2">
            <a:extLst>
              <a:ext uri="{28A0092B-C50C-407E-A947-70E740481C1C}">
                <a14:useLocalDpi xmlns:a14="http://schemas.microsoft.com/office/drawing/2010/main" val="0"/>
              </a:ext>
            </a:extLst>
          </a:blip>
          <a:srcRect l="-15800" r="-15800"/>
          <a:stretch>
            <a:fillRect/>
          </a:stretch>
        </p:blipFill>
        <p:spPr>
          <a:xfrm>
            <a:off x="-628092" y="661988"/>
            <a:ext cx="10539975" cy="5849818"/>
          </a:xfrm>
          <a:prstGeom prst="rect">
            <a:avLst/>
          </a:prstGeom>
        </p:spPr>
      </p:pic>
      <p:sp>
        <p:nvSpPr>
          <p:cNvPr id="2" name="Cloud Callout 1"/>
          <p:cNvSpPr/>
          <p:nvPr/>
        </p:nvSpPr>
        <p:spPr>
          <a:xfrm>
            <a:off x="5728935" y="256690"/>
            <a:ext cx="2969181" cy="2607425"/>
          </a:xfrm>
          <a:prstGeom prst="cloudCallout">
            <a:avLst>
              <a:gd name="adj1" fmla="val -28520"/>
              <a:gd name="adj2" fmla="val 60931"/>
            </a:avLst>
          </a:prstGeom>
          <a:solidFill>
            <a:schemeClr val="bg2">
              <a:lumMod val="20000"/>
              <a:lumOff val="80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solidFill>
                  <a:schemeClr val="tx1"/>
                </a:solidFill>
              </a:rPr>
              <a:t>How can we save the plot?</a:t>
            </a:r>
            <a:endParaRPr lang="en-US" sz="2500" dirty="0">
              <a:solidFill>
                <a:schemeClr val="tx1"/>
              </a:solidFill>
            </a:endParaRPr>
          </a:p>
        </p:txBody>
      </p:sp>
    </p:spTree>
    <p:extLst>
      <p:ext uri="{BB962C8B-B14F-4D97-AF65-F5344CB8AC3E}">
        <p14:creationId xmlns:p14="http://schemas.microsoft.com/office/powerpoint/2010/main" val="267984742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30 at 5.20.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54" y="1741488"/>
            <a:ext cx="8013700" cy="4699000"/>
          </a:xfrm>
          <a:prstGeom prst="rect">
            <a:avLst/>
          </a:prstGeom>
        </p:spPr>
      </p:pic>
      <p:sp>
        <p:nvSpPr>
          <p:cNvPr id="7" name="Left Arrow 6"/>
          <p:cNvSpPr/>
          <p:nvPr/>
        </p:nvSpPr>
        <p:spPr>
          <a:xfrm>
            <a:off x="7232496" y="2576546"/>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779463" y="690431"/>
            <a:ext cx="7583487" cy="1044388"/>
          </a:xfrm>
        </p:spPr>
        <p:txBody>
          <a:bodyPr/>
          <a:lstStyle/>
          <a:p>
            <a:pPr algn="ctr"/>
            <a:r>
              <a:rPr lang="en-US" sz="2800" dirty="0" smtClean="0"/>
              <a:t>Right-click on the plot and click ‘Save Image As</a:t>
            </a:r>
            <a:r>
              <a:rPr lang="is-IS" sz="2800" dirty="0" smtClean="0"/>
              <a:t>…’ or click ‘Copy Image’ and paste it into a document</a:t>
            </a:r>
            <a:endParaRPr lang="en-US" sz="2800" dirty="0"/>
          </a:p>
        </p:txBody>
      </p:sp>
    </p:spTree>
    <p:extLst>
      <p:ext uri="{BB962C8B-B14F-4D97-AF65-F5344CB8AC3E}">
        <p14:creationId xmlns:p14="http://schemas.microsoft.com/office/powerpoint/2010/main" val="10688609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6-12 at 6.2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1789995"/>
            <a:ext cx="7708900" cy="2374900"/>
          </a:xfrm>
          <a:prstGeom prst="rect">
            <a:avLst/>
          </a:prstGeom>
        </p:spPr>
      </p:pic>
      <p:sp>
        <p:nvSpPr>
          <p:cNvPr id="4" name="Title 3"/>
          <p:cNvSpPr>
            <a:spLocks noGrp="1"/>
          </p:cNvSpPr>
          <p:nvPr>
            <p:ph type="title"/>
          </p:nvPr>
        </p:nvSpPr>
        <p:spPr>
          <a:xfrm>
            <a:off x="503112" y="399293"/>
            <a:ext cx="7583487" cy="1044388"/>
          </a:xfrm>
        </p:spPr>
        <p:txBody>
          <a:bodyPr anchor="t"/>
          <a:lstStyle/>
          <a:p>
            <a:r>
              <a:rPr lang="en-US" sz="3600" dirty="0" smtClean="0"/>
              <a:t>How to interpret </a:t>
            </a:r>
            <a:r>
              <a:rPr lang="en-US" sz="3600" dirty="0" err="1" smtClean="0"/>
              <a:t>Tukey</a:t>
            </a:r>
            <a:r>
              <a:rPr lang="en-US" sz="3600" dirty="0" smtClean="0"/>
              <a:t> results?</a:t>
            </a:r>
            <a:endParaRPr lang="en-US" sz="3600" dirty="0"/>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9" name="Rectangle 8"/>
          <p:cNvSpPr/>
          <p:nvPr/>
        </p:nvSpPr>
        <p:spPr>
          <a:xfrm>
            <a:off x="711201" y="1825228"/>
            <a:ext cx="7651750" cy="2339668"/>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Oval 1"/>
          <p:cNvSpPr/>
          <p:nvPr/>
        </p:nvSpPr>
        <p:spPr>
          <a:xfrm>
            <a:off x="6675153" y="2139827"/>
            <a:ext cx="563670" cy="1226794"/>
          </a:xfrm>
          <a:prstGeom prst="ellipse">
            <a:avLst/>
          </a:prstGeom>
          <a:noFill/>
          <a:ln>
            <a:solidFill>
              <a:srgbClr val="E11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3"/>
          <p:cNvSpPr txBox="1">
            <a:spLocks/>
          </p:cNvSpPr>
          <p:nvPr/>
        </p:nvSpPr>
        <p:spPr>
          <a:xfrm>
            <a:off x="503112" y="4484513"/>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500" dirty="0" smtClean="0"/>
              <a:t>Which is the best treatment?</a:t>
            </a:r>
            <a:endParaRPr lang="en-US" sz="2500" dirty="0"/>
          </a:p>
        </p:txBody>
      </p:sp>
      <p:sp>
        <p:nvSpPr>
          <p:cNvPr id="5" name="TextBox 4"/>
          <p:cNvSpPr txBox="1"/>
          <p:nvPr/>
        </p:nvSpPr>
        <p:spPr>
          <a:xfrm>
            <a:off x="711903" y="1121194"/>
            <a:ext cx="7640637" cy="646331"/>
          </a:xfrm>
          <a:prstGeom prst="rect">
            <a:avLst/>
          </a:prstGeom>
          <a:noFill/>
        </p:spPr>
        <p:txBody>
          <a:bodyPr wrap="square" rtlCol="0">
            <a:spAutoFit/>
          </a:bodyPr>
          <a:lstStyle/>
          <a:p>
            <a:r>
              <a:rPr lang="en-US" b="1" dirty="0" smtClean="0">
                <a:solidFill>
                  <a:srgbClr val="FFFFFF"/>
                </a:solidFill>
              </a:rPr>
              <a:t>Treatment means with the same letters are not significantly different.</a:t>
            </a:r>
            <a:endParaRPr lang="en-US" b="1" dirty="0">
              <a:solidFill>
                <a:srgbClr val="FFFFFF"/>
              </a:solidFill>
            </a:endParaRPr>
          </a:p>
        </p:txBody>
      </p:sp>
    </p:spTree>
    <p:extLst>
      <p:ext uri="{BB962C8B-B14F-4D97-AF65-F5344CB8AC3E}">
        <p14:creationId xmlns:p14="http://schemas.microsoft.com/office/powerpoint/2010/main" val="966389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2962622" y="3526828"/>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655131" y="2276002"/>
            <a:ext cx="7281898" cy="4208930"/>
          </a:xfrm>
          <a:effectLst>
            <a:glow rad="139700">
              <a:schemeClr val="accent6">
                <a:satMod val="175000"/>
                <a:alpha val="40000"/>
              </a:schemeClr>
            </a:glow>
          </a:effectLst>
        </p:spPr>
        <p:txBody>
          <a:bodyPr>
            <a:normAutofit/>
          </a:bodyPr>
          <a:lstStyle/>
          <a:p>
            <a:pPr marL="0" indent="0">
              <a:buNone/>
            </a:pPr>
            <a:r>
              <a:rPr lang="en-US" sz="2400" dirty="0" smtClean="0">
                <a:solidFill>
                  <a:srgbClr val="FFFF00"/>
                </a:solidFill>
              </a:rPr>
              <a:t>This type of experimental </a:t>
            </a:r>
            <a:r>
              <a:rPr lang="en-US" sz="2400" dirty="0">
                <a:solidFill>
                  <a:srgbClr val="FFFF00"/>
                </a:solidFill>
              </a:rPr>
              <a:t>design is called a </a:t>
            </a:r>
            <a:r>
              <a:rPr lang="en-US" sz="2400" dirty="0" smtClean="0">
                <a:solidFill>
                  <a:srgbClr val="FFFF00"/>
                </a:solidFill>
              </a:rPr>
              <a:t>Complete </a:t>
            </a:r>
            <a:r>
              <a:rPr lang="en-US" sz="2400" dirty="0">
                <a:solidFill>
                  <a:srgbClr val="FFFF00"/>
                </a:solidFill>
              </a:rPr>
              <a:t>Randomized Design (CRD</a:t>
            </a:r>
            <a:r>
              <a:rPr lang="en-US" sz="2400" dirty="0" smtClean="0">
                <a:solidFill>
                  <a:srgbClr val="FFFF00"/>
                </a:solidFill>
              </a:rPr>
              <a:t>) (no blocking)</a:t>
            </a: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707053" y="3794033"/>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5914705" y="4586513"/>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422601" y="5278409"/>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290549" y="4114073"/>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121942" y="5899412"/>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404531" y="5872769"/>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221481" y="3626393"/>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859453" y="4832612"/>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011853" y="5871495"/>
            <a:ext cx="715548" cy="640080"/>
          </a:xfrm>
          <a:prstGeom prst="rect">
            <a:avLst/>
          </a:prstGeom>
          <a:effectLst>
            <a:outerShdw blurRad="76200" dir="13500000" sy="23000" kx="1200000" algn="br" rotWithShape="0">
              <a:prstClr val="black">
                <a:alpha val="20000"/>
              </a:prstClr>
            </a:outerShdw>
          </a:effectLst>
        </p:spPr>
      </p:pic>
      <p:sp>
        <p:nvSpPr>
          <p:cNvPr id="27" name="Content Placeholder 2"/>
          <p:cNvSpPr txBox="1">
            <a:spLocks/>
          </p:cNvSpPr>
          <p:nvPr/>
        </p:nvSpPr>
        <p:spPr>
          <a:xfrm>
            <a:off x="257705" y="3186773"/>
            <a:ext cx="3280152" cy="3494456"/>
          </a:xfrm>
          <a:prstGeom prst="rect">
            <a:avLst/>
          </a:prstGeom>
          <a:effectLst>
            <a:glow rad="139700">
              <a:schemeClr val="accent6">
                <a:satMod val="175000"/>
                <a:alpha val="40000"/>
              </a:schemeClr>
            </a:glo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Font typeface="Wingdings 2" pitchFamily="18" charset="2"/>
              <a:buNone/>
            </a:pPr>
            <a:r>
              <a:rPr lang="en-US" sz="1900" dirty="0" smtClean="0"/>
              <a:t>With 4 </a:t>
            </a:r>
            <a:r>
              <a:rPr lang="en-US" sz="1900" dirty="0" smtClean="0">
                <a:solidFill>
                  <a:srgbClr val="FFFFFF"/>
                </a:solidFill>
              </a:rPr>
              <a:t>treatments </a:t>
            </a:r>
            <a:r>
              <a:rPr lang="en-US" sz="1900" dirty="0" smtClean="0"/>
              <a:t>and 12 total cows, we have </a:t>
            </a:r>
            <a:r>
              <a:rPr lang="en-US" sz="1900" dirty="0" smtClean="0">
                <a:solidFill>
                  <a:srgbClr val="FFFF00"/>
                </a:solidFill>
              </a:rPr>
              <a:t>3 replications</a:t>
            </a:r>
            <a:r>
              <a:rPr lang="en-US" sz="1900" dirty="0" smtClean="0"/>
              <a:t>. How do we assign treatments?</a:t>
            </a:r>
          </a:p>
          <a:p>
            <a:pPr marL="457200" indent="-457200">
              <a:buFont typeface="+mj-lt"/>
              <a:buAutoNum type="arabicPeriod"/>
            </a:pPr>
            <a:r>
              <a:rPr lang="en-US" sz="1900" dirty="0" smtClean="0"/>
              <a:t>12 </a:t>
            </a:r>
            <a:r>
              <a:rPr lang="en-US" sz="1900" dirty="0" smtClean="0">
                <a:solidFill>
                  <a:srgbClr val="FFFF00"/>
                </a:solidFill>
              </a:rPr>
              <a:t>representative</a:t>
            </a:r>
            <a:r>
              <a:rPr lang="en-US" sz="1900" dirty="0" smtClean="0"/>
              <a:t> cows</a:t>
            </a:r>
            <a:r>
              <a:rPr lang="en-US" sz="1900" dirty="0" smtClean="0">
                <a:solidFill>
                  <a:schemeClr val="tx1"/>
                </a:solidFill>
              </a:rPr>
              <a:t> </a:t>
            </a:r>
            <a:r>
              <a:rPr lang="en-US" sz="1900" dirty="0" smtClean="0"/>
              <a:t>are randomly selected, </a:t>
            </a:r>
          </a:p>
          <a:p>
            <a:pPr marL="0" indent="0">
              <a:buFont typeface="Wingdings 2" pitchFamily="18" charset="2"/>
              <a:buNone/>
            </a:pPr>
            <a:endParaRPr lang="en-US" sz="1900" dirty="0" smtClean="0"/>
          </a:p>
          <a:p>
            <a:pPr marL="0" indent="0">
              <a:buFont typeface="Wingdings 2" pitchFamily="18" charset="2"/>
              <a:buNone/>
            </a:pPr>
            <a:endParaRPr lang="en-US" sz="1900" dirty="0" smtClean="0"/>
          </a:p>
          <a:p>
            <a:pPr marL="0" indent="0">
              <a:buFont typeface="Wingdings 2" pitchFamily="18" charset="2"/>
              <a:buNone/>
            </a:pPr>
            <a:endParaRPr lang="en-US" sz="1900" dirty="0" smtClean="0"/>
          </a:p>
          <a:p>
            <a:pPr marL="0" indent="0">
              <a:buFont typeface="Wingdings 2" pitchFamily="18" charset="2"/>
              <a:buNone/>
            </a:pPr>
            <a:endParaRPr lang="en-US" sz="1900" dirty="0" smtClean="0"/>
          </a:p>
        </p:txBody>
      </p:sp>
      <p:pic>
        <p:nvPicPr>
          <p:cNvPr id="28" name="Picture 27"/>
          <p:cNvPicPr>
            <a:picLocks noChangeAspect="1"/>
          </p:cNvPicPr>
          <p:nvPr/>
        </p:nvPicPr>
        <p:blipFill>
          <a:blip r:embed="rId3"/>
          <a:stretch>
            <a:fillRect/>
          </a:stretch>
        </p:blipFill>
        <p:spPr>
          <a:xfrm>
            <a:off x="4575001" y="3626393"/>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326933" y="3553471"/>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562307" y="5091692"/>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183328" y="5278409"/>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800236" y="4217053"/>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290062" y="5705129"/>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406394" y="5052998"/>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694359" y="4460756"/>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694359" y="5871495"/>
            <a:ext cx="715548" cy="640080"/>
          </a:xfrm>
          <a:prstGeom prst="rect">
            <a:avLst/>
          </a:prstGeom>
          <a:effectLst>
            <a:outerShdw blurRad="76200" dir="13500000" sy="23000" kx="1200000" algn="br" rotWithShape="0">
              <a:prstClr val="black">
                <a:alpha val="20000"/>
              </a:prstClr>
            </a:outerShdw>
          </a:effectLst>
        </p:spPr>
      </p:pic>
      <p:sp>
        <p:nvSpPr>
          <p:cNvPr id="4" name="Title 3"/>
          <p:cNvSpPr>
            <a:spLocks noGrp="1"/>
          </p:cNvSpPr>
          <p:nvPr>
            <p:ph type="title"/>
          </p:nvPr>
        </p:nvSpPr>
        <p:spPr>
          <a:xfrm>
            <a:off x="655131" y="828202"/>
            <a:ext cx="7583487" cy="1044388"/>
          </a:xfrm>
        </p:spPr>
        <p:txBody>
          <a:bodyPr/>
          <a:lstStyle/>
          <a:p>
            <a:endParaRPr lang="en-US"/>
          </a:p>
        </p:txBody>
      </p:sp>
      <p:sp>
        <p:nvSpPr>
          <p:cNvPr id="38" name="Title 1"/>
          <p:cNvSpPr txBox="1">
            <a:spLocks/>
          </p:cNvSpPr>
          <p:nvPr/>
        </p:nvSpPr>
        <p:spPr>
          <a:xfrm>
            <a:off x="257704" y="155245"/>
            <a:ext cx="8599714" cy="2113472"/>
          </a:xfrm>
          <a:prstGeom prst="rect">
            <a:avLst/>
          </a:prstGeom>
          <a:solidFill>
            <a:schemeClr val="accent2"/>
          </a:solidFill>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endParaRPr lang="en-US" sz="2200" dirty="0">
              <a:solidFill>
                <a:srgbClr val="000000"/>
              </a:solidFill>
            </a:endParaRPr>
          </a:p>
        </p:txBody>
      </p:sp>
    </p:spTree>
    <p:extLst>
      <p:ext uri="{BB962C8B-B14F-4D97-AF65-F5344CB8AC3E}">
        <p14:creationId xmlns:p14="http://schemas.microsoft.com/office/powerpoint/2010/main" val="163952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6-12 at 6.2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1789995"/>
            <a:ext cx="7708900" cy="2374900"/>
          </a:xfrm>
          <a:prstGeom prst="rect">
            <a:avLst/>
          </a:prstGeom>
        </p:spPr>
      </p:pic>
      <p:sp>
        <p:nvSpPr>
          <p:cNvPr id="4" name="Title 3"/>
          <p:cNvSpPr>
            <a:spLocks noGrp="1"/>
          </p:cNvSpPr>
          <p:nvPr>
            <p:ph type="title"/>
          </p:nvPr>
        </p:nvSpPr>
        <p:spPr>
          <a:xfrm>
            <a:off x="503112" y="381000"/>
            <a:ext cx="7583487" cy="1044388"/>
          </a:xfrm>
        </p:spPr>
        <p:txBody>
          <a:bodyPr anchor="t"/>
          <a:lstStyle/>
          <a:p>
            <a:r>
              <a:rPr lang="en-US" sz="3600" dirty="0" smtClean="0"/>
              <a:t>How to interpret </a:t>
            </a:r>
            <a:r>
              <a:rPr lang="en-US" sz="3600" dirty="0" err="1" smtClean="0"/>
              <a:t>Tukey</a:t>
            </a:r>
            <a:r>
              <a:rPr lang="en-US" sz="3600" dirty="0" smtClean="0"/>
              <a:t> results?</a:t>
            </a:r>
            <a:endParaRPr lang="en-US" sz="3600" dirty="0"/>
          </a:p>
        </p:txBody>
      </p:sp>
      <p:sp>
        <p:nvSpPr>
          <p:cNvPr id="8" name="Title 1"/>
          <p:cNvSpPr txBox="1">
            <a:spLocks/>
          </p:cNvSpPr>
          <p:nvPr/>
        </p:nvSpPr>
        <p:spPr>
          <a:xfrm>
            <a:off x="779463" y="261472"/>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000" dirty="0"/>
          </a:p>
        </p:txBody>
      </p:sp>
      <p:sp>
        <p:nvSpPr>
          <p:cNvPr id="9" name="Rectangle 8"/>
          <p:cNvSpPr/>
          <p:nvPr/>
        </p:nvSpPr>
        <p:spPr>
          <a:xfrm>
            <a:off x="711201" y="1825228"/>
            <a:ext cx="7651750" cy="2339668"/>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Oval 1"/>
          <p:cNvSpPr/>
          <p:nvPr/>
        </p:nvSpPr>
        <p:spPr>
          <a:xfrm>
            <a:off x="6675153" y="2139827"/>
            <a:ext cx="563670" cy="1226794"/>
          </a:xfrm>
          <a:prstGeom prst="ellipse">
            <a:avLst/>
          </a:prstGeom>
          <a:noFill/>
          <a:ln>
            <a:solidFill>
              <a:srgbClr val="E11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3"/>
          <p:cNvSpPr txBox="1">
            <a:spLocks/>
          </p:cNvSpPr>
          <p:nvPr/>
        </p:nvSpPr>
        <p:spPr>
          <a:xfrm>
            <a:off x="503112" y="4484513"/>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500" dirty="0" smtClean="0"/>
              <a:t>Which is the best treatment?</a:t>
            </a:r>
            <a:endParaRPr lang="en-US" sz="2500" dirty="0"/>
          </a:p>
        </p:txBody>
      </p:sp>
      <p:sp>
        <p:nvSpPr>
          <p:cNvPr id="5" name="TextBox 4"/>
          <p:cNvSpPr txBox="1"/>
          <p:nvPr/>
        </p:nvSpPr>
        <p:spPr>
          <a:xfrm>
            <a:off x="711903" y="1121194"/>
            <a:ext cx="7640637" cy="646331"/>
          </a:xfrm>
          <a:prstGeom prst="rect">
            <a:avLst/>
          </a:prstGeom>
          <a:noFill/>
        </p:spPr>
        <p:txBody>
          <a:bodyPr wrap="square" rtlCol="0">
            <a:spAutoFit/>
          </a:bodyPr>
          <a:lstStyle/>
          <a:p>
            <a:r>
              <a:rPr lang="en-US" b="1" dirty="0" smtClean="0">
                <a:solidFill>
                  <a:srgbClr val="FFFFFF"/>
                </a:solidFill>
              </a:rPr>
              <a:t>Treatment means with the same letters are not significantly different.</a:t>
            </a:r>
            <a:endParaRPr lang="en-US" b="1" dirty="0">
              <a:solidFill>
                <a:srgbClr val="FFFFFF"/>
              </a:solidFill>
            </a:endParaRPr>
          </a:p>
        </p:txBody>
      </p:sp>
      <p:sp>
        <p:nvSpPr>
          <p:cNvPr id="6" name="Rectangle 5"/>
          <p:cNvSpPr/>
          <p:nvPr/>
        </p:nvSpPr>
        <p:spPr>
          <a:xfrm>
            <a:off x="779462" y="5067236"/>
            <a:ext cx="7786915" cy="1477328"/>
          </a:xfrm>
          <a:prstGeom prst="rect">
            <a:avLst/>
          </a:prstGeom>
        </p:spPr>
        <p:txBody>
          <a:bodyPr wrap="square">
            <a:spAutoFit/>
          </a:bodyPr>
          <a:lstStyle/>
          <a:p>
            <a:r>
              <a:rPr lang="en-US" b="1" dirty="0">
                <a:solidFill>
                  <a:srgbClr val="FFFFFF"/>
                </a:solidFill>
              </a:rPr>
              <a:t>Machine- and Hand-milking 3 times per </a:t>
            </a:r>
            <a:r>
              <a:rPr lang="en-US" b="1" dirty="0" smtClean="0">
                <a:solidFill>
                  <a:srgbClr val="FFFFFF"/>
                </a:solidFill>
              </a:rPr>
              <a:t>day are </a:t>
            </a:r>
            <a:r>
              <a:rPr lang="en-US" b="1" dirty="0">
                <a:solidFill>
                  <a:srgbClr val="FFFFFF"/>
                </a:solidFill>
              </a:rPr>
              <a:t>the best </a:t>
            </a:r>
            <a:r>
              <a:rPr lang="en-US" b="1" dirty="0" smtClean="0">
                <a:solidFill>
                  <a:srgbClr val="FFFFFF"/>
                </a:solidFill>
              </a:rPr>
              <a:t>treatments, compared to 2x per day, as they had greater mean milk production (p &lt;0.05). </a:t>
            </a:r>
            <a:r>
              <a:rPr lang="en-US" dirty="0" smtClean="0">
                <a:solidFill>
                  <a:srgbClr val="FFFFFF"/>
                </a:solidFill>
              </a:rPr>
              <a:t>However</a:t>
            </a:r>
            <a:r>
              <a:rPr lang="en-US" dirty="0">
                <a:solidFill>
                  <a:srgbClr val="FFFFFF"/>
                </a:solidFill>
              </a:rPr>
              <a:t>, there was no difference between machine- and hand-milking when performed at the same frequency (2x or 3x). </a:t>
            </a:r>
          </a:p>
          <a:p>
            <a:endParaRPr lang="en-US" b="1" dirty="0"/>
          </a:p>
        </p:txBody>
      </p:sp>
    </p:spTree>
    <p:extLst>
      <p:ext uri="{BB962C8B-B14F-4D97-AF65-F5344CB8AC3E}">
        <p14:creationId xmlns:p14="http://schemas.microsoft.com/office/powerpoint/2010/main" val="2685466693"/>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a:xfrm>
            <a:off x="779463" y="1828799"/>
            <a:ext cx="7583487" cy="4412807"/>
          </a:xfrm>
        </p:spPr>
        <p:txBody>
          <a:bodyPr>
            <a:normAutofit fontScale="925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2"/>
              </a:rPr>
              <a:t>https://github.com/ucd-ipo/aip-analysis/</a:t>
            </a:r>
            <a:r>
              <a:rPr lang="en-US" dirty="0">
                <a:solidFill>
                  <a:srgbClr val="FFFFFF"/>
                </a:solidFill>
              </a:rPr>
              <a:t>)</a:t>
            </a:r>
          </a:p>
          <a:p>
            <a:r>
              <a:rPr lang="en-US" dirty="0"/>
              <a:t>Statistical analyses in the App are run using R (available here for Windows: </a:t>
            </a:r>
            <a:r>
              <a:rPr lang="en-US" dirty="0">
                <a:hlinkClick r:id="rId3"/>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solidFill>
                  <a:srgbClr val="FFFF00"/>
                </a:solidFill>
              </a:rPr>
              <a:t>Format data file and save as .</a:t>
            </a:r>
            <a:r>
              <a:rPr lang="en-US" dirty="0" err="1" smtClean="0">
                <a:solidFill>
                  <a:srgbClr val="FFFF00"/>
                </a:solidFill>
              </a:rPr>
              <a:t>csv</a:t>
            </a:r>
            <a:r>
              <a:rPr lang="en-US" dirty="0" smtClean="0">
                <a:solidFill>
                  <a:srgbClr val="FFFF00"/>
                </a:solidFill>
              </a:rPr>
              <a:t> file</a:t>
            </a:r>
          </a:p>
          <a:p>
            <a:pPr lvl="1"/>
            <a:r>
              <a:rPr lang="en-US" dirty="0"/>
              <a:t>L</a:t>
            </a:r>
            <a:r>
              <a:rPr lang="en-US" dirty="0" smtClean="0"/>
              <a:t>oad data to </a:t>
            </a:r>
            <a:r>
              <a:rPr lang="en-US" dirty="0"/>
              <a:t>A</a:t>
            </a:r>
            <a:r>
              <a:rPr lang="en-US" dirty="0" smtClean="0"/>
              <a:t>pp</a:t>
            </a:r>
          </a:p>
          <a:p>
            <a:pPr lvl="1"/>
            <a:r>
              <a:rPr lang="en-US" dirty="0" smtClean="0"/>
              <a:t>Experimental setup: experimental design, variable types, dependent and independent variables </a:t>
            </a:r>
          </a:p>
          <a:p>
            <a:pPr lvl="1"/>
            <a:r>
              <a:rPr lang="en-US" dirty="0" smtClean="0"/>
              <a:t>Check assumptions of ANOVA, perform transformations if appropriate</a:t>
            </a:r>
          </a:p>
          <a:p>
            <a:pPr lvl="1"/>
            <a:r>
              <a:rPr lang="en-US" dirty="0" smtClean="0"/>
              <a:t>Run ANOVA and interpret results</a:t>
            </a:r>
          </a:p>
          <a:p>
            <a:pPr lvl="1"/>
            <a:r>
              <a:rPr lang="en-US" dirty="0" smtClean="0"/>
              <a:t>Run mean comparison test, interpret results, and </a:t>
            </a:r>
            <a:r>
              <a:rPr lang="en-US" dirty="0"/>
              <a:t>s</a:t>
            </a:r>
            <a:r>
              <a:rPr lang="en-US" dirty="0" smtClean="0"/>
              <a:t>ave plots</a:t>
            </a:r>
          </a:p>
        </p:txBody>
      </p:sp>
    </p:spTree>
    <p:extLst>
      <p:ext uri="{BB962C8B-B14F-4D97-AF65-F5344CB8AC3E}">
        <p14:creationId xmlns:p14="http://schemas.microsoft.com/office/powerpoint/2010/main" val="417773863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844171"/>
            <a:ext cx="7583487" cy="1044388"/>
          </a:xfrm>
        </p:spPr>
        <p:txBody>
          <a:bodyPr/>
          <a:lstStyle/>
          <a:p>
            <a:r>
              <a:rPr lang="en-US" sz="3000" dirty="0" smtClean="0"/>
              <a:t>Data must be entered in a program that can save files as comma-separated values (.</a:t>
            </a:r>
            <a:r>
              <a:rPr lang="en-US" sz="3000" dirty="0" err="1" smtClean="0"/>
              <a:t>csv</a:t>
            </a:r>
            <a:r>
              <a:rPr lang="en-US" sz="3000" dirty="0" smtClean="0"/>
              <a:t>) file</a:t>
            </a:r>
            <a:endParaRPr lang="en-US" sz="3000" dirty="0"/>
          </a:p>
        </p:txBody>
      </p:sp>
      <p:sp>
        <p:nvSpPr>
          <p:cNvPr id="3" name="Content Placeholder 2"/>
          <p:cNvSpPr>
            <a:spLocks noGrp="1"/>
          </p:cNvSpPr>
          <p:nvPr>
            <p:ph idx="1"/>
          </p:nvPr>
        </p:nvSpPr>
        <p:spPr>
          <a:xfrm>
            <a:off x="779463" y="2157502"/>
            <a:ext cx="7583487" cy="4208930"/>
          </a:xfrm>
        </p:spPr>
        <p:txBody>
          <a:bodyPr/>
          <a:lstStyle/>
          <a:p>
            <a:pPr marL="0" indent="0">
              <a:buNone/>
            </a:pPr>
            <a:r>
              <a:rPr lang="en-US" dirty="0" smtClean="0"/>
              <a:t>Examples:</a:t>
            </a:r>
          </a:p>
          <a:p>
            <a:r>
              <a:rPr lang="en-US" dirty="0" smtClean="0"/>
              <a:t>Free: </a:t>
            </a:r>
            <a:r>
              <a:rPr lang="en-US" dirty="0"/>
              <a:t>Google Sheets (https://</a:t>
            </a:r>
            <a:r>
              <a:rPr lang="en-US" dirty="0" err="1"/>
              <a:t>docs.google.com</a:t>
            </a:r>
            <a:r>
              <a:rPr lang="en-US" dirty="0"/>
              <a:t>/spreadsheets/u/0</a:t>
            </a:r>
            <a:r>
              <a:rPr lang="en-US" dirty="0" smtClean="0"/>
              <a:t>/)</a:t>
            </a:r>
          </a:p>
          <a:p>
            <a:r>
              <a:rPr lang="en-US" dirty="0" smtClean="0"/>
              <a:t>Cost: Microsoft Excel</a:t>
            </a:r>
            <a:endParaRPr lang="en-US" dirty="0"/>
          </a:p>
        </p:txBody>
      </p:sp>
    </p:spTree>
    <p:extLst>
      <p:ext uri="{BB962C8B-B14F-4D97-AF65-F5344CB8AC3E}">
        <p14:creationId xmlns:p14="http://schemas.microsoft.com/office/powerpoint/2010/main" val="211146753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73" y="2710216"/>
            <a:ext cx="7583487" cy="1044388"/>
          </a:xfrm>
        </p:spPr>
        <p:txBody>
          <a:bodyPr anchor="t"/>
          <a:lstStyle/>
          <a:p>
            <a:pPr algn="ctr"/>
            <a:r>
              <a:rPr lang="en-US" sz="3200" dirty="0" smtClean="0"/>
              <a:t>How do we format our data files to work correctly with the App?</a:t>
            </a:r>
            <a:endParaRPr lang="en-US" sz="3200" dirty="0"/>
          </a:p>
        </p:txBody>
      </p:sp>
    </p:spTree>
    <p:extLst>
      <p:ext uri="{BB962C8B-B14F-4D97-AF65-F5344CB8AC3E}">
        <p14:creationId xmlns:p14="http://schemas.microsoft.com/office/powerpoint/2010/main" val="48306721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7" y="254883"/>
            <a:ext cx="7583487" cy="1044388"/>
          </a:xfrm>
        </p:spPr>
        <p:txBody>
          <a:bodyPr anchor="t"/>
          <a:lstStyle/>
          <a:p>
            <a:pPr algn="ctr"/>
            <a:r>
              <a:rPr lang="en-US" sz="3200" dirty="0"/>
              <a:t>What file needs to look </a:t>
            </a:r>
            <a:r>
              <a:rPr lang="en-US" sz="3200" dirty="0" smtClean="0"/>
              <a:t>like:</a:t>
            </a:r>
            <a:endParaRPr lang="en-US" sz="3200" dirty="0"/>
          </a:p>
        </p:txBody>
      </p:sp>
      <p:pic>
        <p:nvPicPr>
          <p:cNvPr id="6" name="Content Placeholder 3" descr="Screen Shot 2015-05-26 at 1.54.22 PM.png"/>
          <p:cNvPicPr>
            <a:picLocks noChangeAspect="1"/>
          </p:cNvPicPr>
          <p:nvPr/>
        </p:nvPicPr>
        <p:blipFill>
          <a:blip r:embed="rId3" cstate="email">
            <a:extLst>
              <a:ext uri="{28A0092B-C50C-407E-A947-70E740481C1C}">
                <a14:useLocalDpi xmlns:a14="http://schemas.microsoft.com/office/drawing/2010/main" val="0"/>
              </a:ext>
            </a:extLst>
          </a:blip>
          <a:srcRect l="-18275" r="-18275"/>
          <a:stretch>
            <a:fillRect/>
          </a:stretch>
        </p:blipFill>
        <p:spPr>
          <a:xfrm>
            <a:off x="2156510" y="2230432"/>
            <a:ext cx="7583487" cy="4208930"/>
          </a:xfrm>
          <a:prstGeom prst="rect">
            <a:avLst/>
          </a:prstGeom>
        </p:spPr>
      </p:pic>
      <p:sp>
        <p:nvSpPr>
          <p:cNvPr id="11" name="Rectangular Callout 10"/>
          <p:cNvSpPr/>
          <p:nvPr/>
        </p:nvSpPr>
        <p:spPr>
          <a:xfrm>
            <a:off x="2811167" y="1538321"/>
            <a:ext cx="2434004" cy="542675"/>
          </a:xfrm>
          <a:prstGeom prst="wedgeRectCallout">
            <a:avLst>
              <a:gd name="adj1" fmla="val -5857"/>
              <a:gd name="adj2" fmla="val 121650"/>
            </a:avLst>
          </a:prstGeom>
          <a:solidFill>
            <a:schemeClr val="bg2">
              <a:lumMod val="75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(1) In</a:t>
            </a:r>
            <a:r>
              <a:rPr lang="en-US" dirty="0">
                <a:solidFill>
                  <a:schemeClr val="bg1"/>
                </a:solidFill>
              </a:rPr>
              <a:t>d</a:t>
            </a:r>
            <a:r>
              <a:rPr lang="en-US" dirty="0" smtClean="0">
                <a:solidFill>
                  <a:schemeClr val="bg1"/>
                </a:solidFill>
              </a:rPr>
              <a:t>ependent variable (Factor #1)</a:t>
            </a:r>
            <a:endParaRPr lang="en-US" dirty="0">
              <a:solidFill>
                <a:schemeClr val="bg1"/>
              </a:solidFill>
            </a:endParaRPr>
          </a:p>
        </p:txBody>
      </p:sp>
      <p:sp>
        <p:nvSpPr>
          <p:cNvPr id="9" name="Rectangle 8"/>
          <p:cNvSpPr/>
          <p:nvPr/>
        </p:nvSpPr>
        <p:spPr>
          <a:xfrm>
            <a:off x="5083884" y="2581688"/>
            <a:ext cx="1430203" cy="3304753"/>
          </a:xfrm>
          <a:prstGeom prst="rect">
            <a:avLst/>
          </a:prstGeom>
          <a:noFill/>
          <a:ln w="571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ular Callout 14"/>
          <p:cNvSpPr/>
          <p:nvPr/>
        </p:nvSpPr>
        <p:spPr>
          <a:xfrm>
            <a:off x="5496268" y="1548047"/>
            <a:ext cx="2932226" cy="542675"/>
          </a:xfrm>
          <a:prstGeom prst="wedgeRectCallout">
            <a:avLst>
              <a:gd name="adj1" fmla="val -27576"/>
              <a:gd name="adj2" fmla="val 129122"/>
            </a:avLst>
          </a:prstGeom>
          <a:solidFill>
            <a:schemeClr val="bg2">
              <a:lumMod val="75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 Dependent variable (Measurement)</a:t>
            </a:r>
            <a:endParaRPr lang="en-US" dirty="0">
              <a:solidFill>
                <a:schemeClr val="bg1"/>
              </a:solidFill>
            </a:endParaRPr>
          </a:p>
        </p:txBody>
      </p:sp>
      <p:sp>
        <p:nvSpPr>
          <p:cNvPr id="17" name="Rectangle 16"/>
          <p:cNvSpPr/>
          <p:nvPr/>
        </p:nvSpPr>
        <p:spPr>
          <a:xfrm>
            <a:off x="3611702" y="2583521"/>
            <a:ext cx="1430203" cy="3304753"/>
          </a:xfrm>
          <a:prstGeom prst="rect">
            <a:avLst/>
          </a:prstGeom>
          <a:noFill/>
          <a:ln w="571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8495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P spid="1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7" y="254883"/>
            <a:ext cx="7583487" cy="1044388"/>
          </a:xfrm>
        </p:spPr>
        <p:txBody>
          <a:bodyPr anchor="t"/>
          <a:lstStyle/>
          <a:p>
            <a:pPr algn="ctr"/>
            <a:r>
              <a:rPr lang="en-US" sz="3200" dirty="0"/>
              <a:t>What </a:t>
            </a:r>
            <a:r>
              <a:rPr lang="en-US" sz="3200" dirty="0" smtClean="0"/>
              <a:t>file </a:t>
            </a:r>
            <a:r>
              <a:rPr lang="en-US" sz="3200" dirty="0"/>
              <a:t>needs to look like:</a:t>
            </a:r>
          </a:p>
        </p:txBody>
      </p:sp>
      <p:pic>
        <p:nvPicPr>
          <p:cNvPr id="6" name="Content Placeholder 3" descr="Screen Shot 2015-05-26 at 1.54.22 PM.png"/>
          <p:cNvPicPr>
            <a:picLocks noChangeAspect="1"/>
          </p:cNvPicPr>
          <p:nvPr/>
        </p:nvPicPr>
        <p:blipFill>
          <a:blip r:embed="rId3" cstate="email">
            <a:extLst>
              <a:ext uri="{28A0092B-C50C-407E-A947-70E740481C1C}">
                <a14:useLocalDpi xmlns:a14="http://schemas.microsoft.com/office/drawing/2010/main" val="0"/>
              </a:ext>
            </a:extLst>
          </a:blip>
          <a:srcRect l="-18275" r="-18275"/>
          <a:stretch>
            <a:fillRect/>
          </a:stretch>
        </p:blipFill>
        <p:spPr>
          <a:xfrm>
            <a:off x="2156510" y="2230432"/>
            <a:ext cx="7583487" cy="4208930"/>
          </a:xfrm>
          <a:prstGeom prst="rect">
            <a:avLst/>
          </a:prstGeom>
        </p:spPr>
      </p:pic>
      <p:sp>
        <p:nvSpPr>
          <p:cNvPr id="13" name="Rectangle 12"/>
          <p:cNvSpPr/>
          <p:nvPr/>
        </p:nvSpPr>
        <p:spPr>
          <a:xfrm>
            <a:off x="3611702" y="2583521"/>
            <a:ext cx="2907929" cy="279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ular Callout 18"/>
          <p:cNvSpPr/>
          <p:nvPr/>
        </p:nvSpPr>
        <p:spPr>
          <a:xfrm>
            <a:off x="6721049" y="2325507"/>
            <a:ext cx="2254959" cy="542675"/>
          </a:xfrm>
          <a:prstGeom prst="wedgeRectCallout">
            <a:avLst>
              <a:gd name="adj1" fmla="val -64778"/>
              <a:gd name="adj2" fmla="val 20071"/>
            </a:avLst>
          </a:prstGeom>
          <a:solidFill>
            <a:schemeClr val="accent2"/>
          </a:solidFill>
          <a:ln>
            <a:solidFill>
              <a:schemeClr val="accent2"/>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Titles in first row</a:t>
            </a:r>
            <a:endParaRPr lang="en-US" dirty="0">
              <a:solidFill>
                <a:srgbClr val="000000"/>
              </a:solidFill>
            </a:endParaRPr>
          </a:p>
        </p:txBody>
      </p:sp>
      <p:sp>
        <p:nvSpPr>
          <p:cNvPr id="20" name="Rectangular Callout 19"/>
          <p:cNvSpPr/>
          <p:nvPr/>
        </p:nvSpPr>
        <p:spPr>
          <a:xfrm>
            <a:off x="1795059" y="4204773"/>
            <a:ext cx="1707445" cy="542675"/>
          </a:xfrm>
          <a:prstGeom prst="wedgeRectCallout">
            <a:avLst>
              <a:gd name="adj1" fmla="val 56537"/>
              <a:gd name="adj2" fmla="val 120034"/>
            </a:avLst>
          </a:prstGeom>
          <a:solidFill>
            <a:schemeClr val="accent2"/>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Treatments</a:t>
            </a:r>
            <a:endParaRPr lang="en-US" dirty="0">
              <a:solidFill>
                <a:srgbClr val="000000"/>
              </a:solidFill>
            </a:endParaRPr>
          </a:p>
        </p:txBody>
      </p:sp>
      <p:sp>
        <p:nvSpPr>
          <p:cNvPr id="21" name="Rectangular Callout 20"/>
          <p:cNvSpPr/>
          <p:nvPr/>
        </p:nvSpPr>
        <p:spPr>
          <a:xfrm>
            <a:off x="6844647" y="3169138"/>
            <a:ext cx="1707445" cy="542675"/>
          </a:xfrm>
          <a:prstGeom prst="wedgeRectCallout">
            <a:avLst>
              <a:gd name="adj1" fmla="val -61167"/>
              <a:gd name="adj2" fmla="val 92771"/>
            </a:avLst>
          </a:prstGeom>
          <a:solidFill>
            <a:srgbClr val="DDF53D"/>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Your measurements </a:t>
            </a:r>
            <a:endParaRPr lang="en-US" dirty="0">
              <a:solidFill>
                <a:srgbClr val="000000"/>
              </a:solidFill>
            </a:endParaRPr>
          </a:p>
        </p:txBody>
      </p:sp>
      <p:sp>
        <p:nvSpPr>
          <p:cNvPr id="18" name="Rectangle 17"/>
          <p:cNvSpPr/>
          <p:nvPr/>
        </p:nvSpPr>
        <p:spPr>
          <a:xfrm>
            <a:off x="3611703" y="2848485"/>
            <a:ext cx="1492786" cy="3044772"/>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5092570" y="2855853"/>
            <a:ext cx="1427061" cy="3044772"/>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ular Callout 22"/>
          <p:cNvSpPr/>
          <p:nvPr/>
        </p:nvSpPr>
        <p:spPr>
          <a:xfrm>
            <a:off x="2811167" y="1538321"/>
            <a:ext cx="2434004" cy="542675"/>
          </a:xfrm>
          <a:prstGeom prst="wedgeRectCallout">
            <a:avLst>
              <a:gd name="adj1" fmla="val -5857"/>
              <a:gd name="adj2" fmla="val 121650"/>
            </a:avLst>
          </a:prstGeom>
          <a:solidFill>
            <a:schemeClr val="bg2">
              <a:lumMod val="75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(1) In</a:t>
            </a:r>
            <a:r>
              <a:rPr lang="en-US" dirty="0">
                <a:solidFill>
                  <a:schemeClr val="bg1"/>
                </a:solidFill>
              </a:rPr>
              <a:t>d</a:t>
            </a:r>
            <a:r>
              <a:rPr lang="en-US" dirty="0" smtClean="0">
                <a:solidFill>
                  <a:schemeClr val="bg1"/>
                </a:solidFill>
              </a:rPr>
              <a:t>ependent variable (Factor #1)</a:t>
            </a:r>
            <a:endParaRPr lang="en-US" dirty="0">
              <a:solidFill>
                <a:schemeClr val="bg1"/>
              </a:solidFill>
            </a:endParaRPr>
          </a:p>
        </p:txBody>
      </p:sp>
      <p:sp>
        <p:nvSpPr>
          <p:cNvPr id="24" name="Rectangular Callout 23"/>
          <p:cNvSpPr/>
          <p:nvPr/>
        </p:nvSpPr>
        <p:spPr>
          <a:xfrm>
            <a:off x="5496268" y="1548047"/>
            <a:ext cx="2932226" cy="542675"/>
          </a:xfrm>
          <a:prstGeom prst="wedgeRectCallout">
            <a:avLst>
              <a:gd name="adj1" fmla="val -27576"/>
              <a:gd name="adj2" fmla="val 129122"/>
            </a:avLst>
          </a:prstGeom>
          <a:solidFill>
            <a:schemeClr val="bg2">
              <a:lumMod val="75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 Dependent variable (Measurement)</a:t>
            </a:r>
            <a:endParaRPr lang="en-US" dirty="0">
              <a:solidFill>
                <a:schemeClr val="bg1"/>
              </a:solidFill>
            </a:endParaRPr>
          </a:p>
        </p:txBody>
      </p:sp>
    </p:spTree>
    <p:extLst>
      <p:ext uri="{BB962C8B-B14F-4D97-AF65-F5344CB8AC3E}">
        <p14:creationId xmlns:p14="http://schemas.microsoft.com/office/powerpoint/2010/main" val="1910480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3"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9" grpId="0" animBg="1"/>
      <p:bldP spid="20" grpId="0" animBg="1"/>
      <p:bldP spid="20" grpId="1" animBg="1"/>
      <p:bldP spid="21" grpId="0" animBg="1"/>
      <p:bldP spid="18" grpId="0" animBg="1"/>
      <p:bldP spid="18" grpId="3" animBg="1"/>
      <p:bldP spid="2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7" y="254883"/>
            <a:ext cx="7583487" cy="1044388"/>
          </a:xfrm>
        </p:spPr>
        <p:txBody>
          <a:bodyPr anchor="t"/>
          <a:lstStyle/>
          <a:p>
            <a:pPr algn="ctr"/>
            <a:r>
              <a:rPr lang="en-US" sz="3200" dirty="0"/>
              <a:t>What </a:t>
            </a:r>
            <a:r>
              <a:rPr lang="en-US" sz="3200" dirty="0" smtClean="0"/>
              <a:t>file needs </a:t>
            </a:r>
            <a:r>
              <a:rPr lang="en-US" sz="3200" dirty="0"/>
              <a:t>to look like:</a:t>
            </a:r>
          </a:p>
        </p:txBody>
      </p:sp>
      <p:pic>
        <p:nvPicPr>
          <p:cNvPr id="6" name="Content Placeholder 3" descr="Screen Shot 2015-05-26 at 1.54.22 PM.png"/>
          <p:cNvPicPr>
            <a:picLocks noChangeAspect="1"/>
          </p:cNvPicPr>
          <p:nvPr/>
        </p:nvPicPr>
        <p:blipFill>
          <a:blip r:embed="rId3" cstate="email">
            <a:extLst>
              <a:ext uri="{28A0092B-C50C-407E-A947-70E740481C1C}">
                <a14:useLocalDpi xmlns:a14="http://schemas.microsoft.com/office/drawing/2010/main" val="0"/>
              </a:ext>
            </a:extLst>
          </a:blip>
          <a:srcRect l="-18275" r="-18275"/>
          <a:stretch>
            <a:fillRect/>
          </a:stretch>
        </p:blipFill>
        <p:spPr>
          <a:xfrm>
            <a:off x="2156510" y="2230432"/>
            <a:ext cx="7583487" cy="4208930"/>
          </a:xfrm>
          <a:prstGeom prst="rect">
            <a:avLst/>
          </a:prstGeom>
        </p:spPr>
      </p:pic>
      <p:sp>
        <p:nvSpPr>
          <p:cNvPr id="10" name="Cloud Callout 9"/>
          <p:cNvSpPr/>
          <p:nvPr/>
        </p:nvSpPr>
        <p:spPr>
          <a:xfrm>
            <a:off x="856152" y="2134866"/>
            <a:ext cx="2244001" cy="1220602"/>
          </a:xfrm>
          <a:prstGeom prst="cloudCallout">
            <a:avLst>
              <a:gd name="adj1" fmla="val 54250"/>
              <a:gd name="adj2" fmla="val 50299"/>
            </a:avLst>
          </a:prstGeom>
          <a:solidFill>
            <a:schemeClr val="bg2">
              <a:lumMod val="20000"/>
              <a:lumOff val="80000"/>
            </a:schemeClr>
          </a:solidFill>
          <a:ln>
            <a:solidFill>
              <a:schemeClr val="bg2">
                <a:lumMod val="20000"/>
                <a:lumOff val="8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000000"/>
                </a:solidFill>
              </a:rPr>
              <a:t>Why are there 3 ‘hand-milk 2x’?</a:t>
            </a:r>
            <a:endParaRPr lang="en-US" dirty="0">
              <a:solidFill>
                <a:srgbClr val="000000"/>
              </a:solidFill>
            </a:endParaRPr>
          </a:p>
        </p:txBody>
      </p:sp>
      <p:sp>
        <p:nvSpPr>
          <p:cNvPr id="18" name="Rectangle 17"/>
          <p:cNvSpPr/>
          <p:nvPr/>
        </p:nvSpPr>
        <p:spPr>
          <a:xfrm>
            <a:off x="3611702" y="2848485"/>
            <a:ext cx="2972347" cy="800896"/>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279590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24306565"/>
              </p:ext>
            </p:extLst>
          </p:nvPr>
        </p:nvGraphicFramePr>
        <p:xfrm>
          <a:off x="907237" y="2064920"/>
          <a:ext cx="7184340" cy="4541337"/>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r>
                        <a:rPr lang="en-US" b="0" dirty="0" smtClean="0">
                          <a:solidFill>
                            <a:schemeClr val="bg1"/>
                          </a:solidFill>
                        </a:rPr>
                        <a:t>Replication</a:t>
                      </a: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577246">
                <a:tc>
                  <a:txBody>
                    <a:bodyPr/>
                    <a:lstStyle/>
                    <a:p>
                      <a:pPr algn="ctr" fontAlgn="b"/>
                      <a:endParaRPr lang="en-US" sz="2400" b="0" i="0" u="none" strike="noStrike" dirty="0">
                        <a:solidFill>
                          <a:schemeClr val="bg1"/>
                        </a:solidFill>
                        <a:effectLst/>
                        <a:latin typeface="Calibri"/>
                      </a:endParaRP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9.0</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11.2</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9.3</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2"/>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2"/>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2"/>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2"/>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2"/>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2"/>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2"/>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2"/>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2"/>
          <a:stretch>
            <a:fillRect/>
          </a:stretch>
        </p:blipFill>
        <p:spPr>
          <a:xfrm>
            <a:off x="2565108"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949988" y="5998770"/>
            <a:ext cx="1391700" cy="646331"/>
          </a:xfrm>
          <a:prstGeom prst="rect">
            <a:avLst/>
          </a:prstGeom>
          <a:noFill/>
        </p:spPr>
        <p:txBody>
          <a:bodyPr wrap="square" rtlCol="0">
            <a:spAutoFit/>
          </a:bodyPr>
          <a:lstStyle/>
          <a:p>
            <a:r>
              <a:rPr lang="en-US" dirty="0" smtClean="0">
                <a:solidFill>
                  <a:schemeClr val="bg1"/>
                </a:solidFill>
              </a:rPr>
              <a:t>Treatment means:</a:t>
            </a:r>
            <a:endParaRPr lang="en-US" dirty="0">
              <a:solidFill>
                <a:schemeClr val="bg1"/>
              </a:solidFill>
            </a:endParaRPr>
          </a:p>
        </p:txBody>
      </p:sp>
      <p:pic>
        <p:nvPicPr>
          <p:cNvPr id="20" name="Picture 19"/>
          <p:cNvPicPr>
            <a:picLocks noChangeAspect="1"/>
          </p:cNvPicPr>
          <p:nvPr/>
        </p:nvPicPr>
        <p:blipFill>
          <a:blip r:embed="rId2"/>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2"/>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2"/>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25" name="Rectangle 24"/>
          <p:cNvSpPr/>
          <p:nvPr/>
        </p:nvSpPr>
        <p:spPr>
          <a:xfrm>
            <a:off x="2228036" y="2667000"/>
            <a:ext cx="1378857" cy="3331770"/>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pic>
        <p:nvPicPr>
          <p:cNvPr id="23" name="Content Placeholder 3" descr="Screen Shot 2015-05-26 at 1.54.22 PM.png"/>
          <p:cNvPicPr>
            <a:picLocks noChangeAspect="1"/>
          </p:cNvPicPr>
          <p:nvPr/>
        </p:nvPicPr>
        <p:blipFill rotWithShape="1">
          <a:blip r:embed="rId3" cstate="email">
            <a:extLst>
              <a:ext uri="{28A0092B-C50C-407E-A947-70E740481C1C}">
                <a14:useLocalDpi xmlns:a14="http://schemas.microsoft.com/office/drawing/2010/main" val="0"/>
              </a:ext>
            </a:extLst>
          </a:blip>
          <a:srcRect l="-18275" r="34989"/>
          <a:stretch/>
        </p:blipFill>
        <p:spPr>
          <a:xfrm>
            <a:off x="4021051" y="423415"/>
            <a:ext cx="4625395" cy="4208930"/>
          </a:xfrm>
          <a:prstGeom prst="rect">
            <a:avLst/>
          </a:prstGeom>
        </p:spPr>
      </p:pic>
      <p:sp>
        <p:nvSpPr>
          <p:cNvPr id="26" name="Cloud Callout 25"/>
          <p:cNvSpPr/>
          <p:nvPr/>
        </p:nvSpPr>
        <p:spPr>
          <a:xfrm>
            <a:off x="2565108" y="392376"/>
            <a:ext cx="2244001" cy="1220602"/>
          </a:xfrm>
          <a:prstGeom prst="cloudCallout">
            <a:avLst>
              <a:gd name="adj1" fmla="val 54250"/>
              <a:gd name="adj2" fmla="val 50299"/>
            </a:avLst>
          </a:prstGeom>
          <a:solidFill>
            <a:schemeClr val="bg2">
              <a:lumMod val="20000"/>
              <a:lumOff val="80000"/>
            </a:schemeClr>
          </a:solidFill>
          <a:ln>
            <a:solidFill>
              <a:schemeClr val="bg2">
                <a:lumMod val="20000"/>
                <a:lumOff val="8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000000"/>
                </a:solidFill>
              </a:rPr>
              <a:t>Why are there 3 ‘hand-milk 2x’?</a:t>
            </a:r>
            <a:endParaRPr lang="en-US" dirty="0">
              <a:solidFill>
                <a:srgbClr val="000000"/>
              </a:solidFill>
            </a:endParaRPr>
          </a:p>
        </p:txBody>
      </p:sp>
      <p:sp>
        <p:nvSpPr>
          <p:cNvPr id="27" name="Rectangle 26"/>
          <p:cNvSpPr/>
          <p:nvPr/>
        </p:nvSpPr>
        <p:spPr>
          <a:xfrm>
            <a:off x="5476243" y="1041468"/>
            <a:ext cx="2972347" cy="800896"/>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p:cNvSpPr/>
          <p:nvPr/>
        </p:nvSpPr>
        <p:spPr>
          <a:xfrm>
            <a:off x="907237" y="1526423"/>
            <a:ext cx="1869830" cy="538497"/>
          </a:xfrm>
          <a:prstGeom prst="wedgeRoundRectCallout">
            <a:avLst>
              <a:gd name="adj1" fmla="val 28975"/>
              <a:gd name="adj2" fmla="val 163125"/>
              <a:gd name="adj3" fmla="val 16667"/>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3 replications!</a:t>
            </a:r>
            <a:endParaRPr lang="en-US" dirty="0">
              <a:solidFill>
                <a:srgbClr val="000000"/>
              </a:solidFill>
            </a:endParaRPr>
          </a:p>
        </p:txBody>
      </p:sp>
    </p:spTree>
    <p:extLst>
      <p:ext uri="{BB962C8B-B14F-4D97-AF65-F5344CB8AC3E}">
        <p14:creationId xmlns:p14="http://schemas.microsoft.com/office/powerpoint/2010/main" val="391457297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30 at 5.5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891" y="1276999"/>
            <a:ext cx="6781800" cy="5384800"/>
          </a:xfrm>
          <a:prstGeom prst="rect">
            <a:avLst/>
          </a:prstGeom>
        </p:spPr>
      </p:pic>
      <p:sp>
        <p:nvSpPr>
          <p:cNvPr id="10" name="Cloud Callout 9"/>
          <p:cNvSpPr/>
          <p:nvPr/>
        </p:nvSpPr>
        <p:spPr>
          <a:xfrm>
            <a:off x="293696" y="289133"/>
            <a:ext cx="2744553" cy="1220602"/>
          </a:xfrm>
          <a:prstGeom prst="cloudCallout">
            <a:avLst>
              <a:gd name="adj1" fmla="val 54250"/>
              <a:gd name="adj2" fmla="val 50299"/>
            </a:avLst>
          </a:prstGeom>
          <a:solidFill>
            <a:schemeClr val="bg2">
              <a:lumMod val="20000"/>
              <a:lumOff val="80000"/>
            </a:schemeClr>
          </a:solidFill>
          <a:ln>
            <a:solidFill>
              <a:schemeClr val="bg2">
                <a:lumMod val="20000"/>
                <a:lumOff val="8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rgbClr val="000000"/>
                </a:solidFill>
              </a:rPr>
              <a:t>Can we have a “Replication” column?</a:t>
            </a:r>
          </a:p>
        </p:txBody>
      </p:sp>
    </p:spTree>
    <p:extLst>
      <p:ext uri="{BB962C8B-B14F-4D97-AF65-F5344CB8AC3E}">
        <p14:creationId xmlns:p14="http://schemas.microsoft.com/office/powerpoint/2010/main" val="166371575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04-30 at 5.5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891" y="1276999"/>
            <a:ext cx="6781800" cy="5384800"/>
          </a:xfrm>
          <a:prstGeom prst="rect">
            <a:avLst/>
          </a:prstGeom>
        </p:spPr>
      </p:pic>
      <p:sp>
        <p:nvSpPr>
          <p:cNvPr id="10" name="Cloud Callout 9"/>
          <p:cNvSpPr/>
          <p:nvPr/>
        </p:nvSpPr>
        <p:spPr>
          <a:xfrm>
            <a:off x="293696" y="289133"/>
            <a:ext cx="2744553" cy="1220602"/>
          </a:xfrm>
          <a:prstGeom prst="cloudCallout">
            <a:avLst>
              <a:gd name="adj1" fmla="val 54250"/>
              <a:gd name="adj2" fmla="val 50299"/>
            </a:avLst>
          </a:prstGeom>
          <a:solidFill>
            <a:schemeClr val="bg2">
              <a:lumMod val="20000"/>
              <a:lumOff val="80000"/>
            </a:schemeClr>
          </a:solidFill>
          <a:ln>
            <a:solidFill>
              <a:schemeClr val="bg2">
                <a:lumMod val="20000"/>
                <a:lumOff val="8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000000"/>
                </a:solidFill>
              </a:rPr>
              <a:t>Can we have a “</a:t>
            </a:r>
            <a:r>
              <a:rPr lang="en-US" sz="2000" dirty="0">
                <a:solidFill>
                  <a:srgbClr val="000000"/>
                </a:solidFill>
              </a:rPr>
              <a:t>R</a:t>
            </a:r>
            <a:r>
              <a:rPr lang="en-US" sz="2000" dirty="0" smtClean="0">
                <a:solidFill>
                  <a:srgbClr val="000000"/>
                </a:solidFill>
              </a:rPr>
              <a:t>eplication” column?</a:t>
            </a:r>
            <a:endParaRPr lang="en-US" sz="2000" dirty="0">
              <a:solidFill>
                <a:srgbClr val="000000"/>
              </a:solidFill>
            </a:endParaRPr>
          </a:p>
        </p:txBody>
      </p:sp>
      <p:cxnSp>
        <p:nvCxnSpPr>
          <p:cNvPr id="3" name="Straight Connector 2"/>
          <p:cNvCxnSpPr/>
          <p:nvPr/>
        </p:nvCxnSpPr>
        <p:spPr>
          <a:xfrm>
            <a:off x="2794000" y="1676400"/>
            <a:ext cx="1507067" cy="48439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794000" y="1676400"/>
            <a:ext cx="1507067" cy="48439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38249" y="335305"/>
            <a:ext cx="5728984" cy="646331"/>
          </a:xfrm>
          <a:prstGeom prst="rect">
            <a:avLst/>
          </a:prstGeom>
          <a:solidFill>
            <a:srgbClr val="FFFF00"/>
          </a:solidFill>
        </p:spPr>
        <p:txBody>
          <a:bodyPr wrap="square" rtlCol="0">
            <a:spAutoFit/>
          </a:bodyPr>
          <a:lstStyle/>
          <a:p>
            <a:pPr algn="ctr"/>
            <a:r>
              <a:rPr lang="en-US" dirty="0" smtClean="0"/>
              <a:t>No. A Replication column is </a:t>
            </a:r>
            <a:r>
              <a:rPr lang="en-US" dirty="0"/>
              <a:t>only </a:t>
            </a:r>
            <a:r>
              <a:rPr lang="en-US" dirty="0" smtClean="0"/>
              <a:t>used in a </a:t>
            </a:r>
            <a:r>
              <a:rPr lang="en-US" dirty="0"/>
              <a:t>split-plot </a:t>
            </a:r>
            <a:r>
              <a:rPr lang="en-US" dirty="0" smtClean="0"/>
              <a:t>CRD (discussed later). </a:t>
            </a:r>
            <a:endParaRPr lang="en-US" dirty="0"/>
          </a:p>
        </p:txBody>
      </p:sp>
    </p:spTree>
    <p:extLst>
      <p:ext uri="{BB962C8B-B14F-4D97-AF65-F5344CB8AC3E}">
        <p14:creationId xmlns:p14="http://schemas.microsoft.com/office/powerpoint/2010/main" val="10896650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2941811" y="3534808"/>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634320" y="2283982"/>
            <a:ext cx="7281898" cy="4208930"/>
          </a:xfrm>
          <a:effectLst>
            <a:glow rad="139700">
              <a:schemeClr val="accent6">
                <a:satMod val="175000"/>
                <a:alpha val="40000"/>
              </a:schemeClr>
            </a:glow>
          </a:effectLst>
        </p:spPr>
        <p:txBody>
          <a:bodyPr>
            <a:normAutofit/>
          </a:bodyPr>
          <a:lstStyle/>
          <a:p>
            <a:pPr marL="0" indent="0">
              <a:buNone/>
            </a:pPr>
            <a:r>
              <a:rPr lang="en-US" sz="2400" dirty="0">
                <a:solidFill>
                  <a:srgbClr val="FFFF00"/>
                </a:solidFill>
              </a:rPr>
              <a:t>This type of experimental design is called a Complete Randomized Design (CRD) (no blocking)</a:t>
            </a:r>
            <a:endParaRPr lang="en-US" sz="2400" dirty="0"/>
          </a:p>
          <a:p>
            <a:pPr marL="0" indent="0">
              <a:buNone/>
            </a:pPr>
            <a:endParaRPr lang="en-US" sz="2400" dirty="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686242" y="3802013"/>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5893894" y="4594493"/>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401790" y="5286389"/>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269738" y="4122053"/>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101131" y="5907392"/>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383720" y="5880749"/>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200670" y="3634373"/>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838642" y="4840592"/>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3991042" y="5879475"/>
            <a:ext cx="715548" cy="640080"/>
          </a:xfrm>
          <a:prstGeom prst="rect">
            <a:avLst/>
          </a:prstGeom>
          <a:effectLst>
            <a:outerShdw blurRad="76200" dir="13500000" sy="23000" kx="1200000" algn="br" rotWithShape="0">
              <a:prstClr val="black">
                <a:alpha val="20000"/>
              </a:prstClr>
            </a:outerShdw>
          </a:effectLst>
        </p:spPr>
      </p:pic>
      <p:sp>
        <p:nvSpPr>
          <p:cNvPr id="27" name="Content Placeholder 2"/>
          <p:cNvSpPr txBox="1">
            <a:spLocks/>
          </p:cNvSpPr>
          <p:nvPr/>
        </p:nvSpPr>
        <p:spPr>
          <a:xfrm>
            <a:off x="235174" y="3212895"/>
            <a:ext cx="3175683" cy="3557957"/>
          </a:xfrm>
          <a:prstGeom prst="rect">
            <a:avLst/>
          </a:prstGeom>
          <a:effectLst>
            <a:glow rad="139700">
              <a:schemeClr val="accent6">
                <a:satMod val="175000"/>
                <a:alpha val="40000"/>
              </a:schemeClr>
            </a:glow>
          </a:effectLst>
        </p:spPr>
        <p:txBody>
          <a:bodyPr vert="horz" lIns="91440" tIns="45720" rIns="91440" bIns="45720" rtlCol="0">
            <a:normAutofit fontScale="92500"/>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r>
              <a:rPr lang="en-US" sz="2000" dirty="0"/>
              <a:t>With 4 </a:t>
            </a:r>
            <a:r>
              <a:rPr lang="en-US" sz="2000" dirty="0">
                <a:solidFill>
                  <a:srgbClr val="FFFFFF"/>
                </a:solidFill>
              </a:rPr>
              <a:t>treatments </a:t>
            </a:r>
            <a:r>
              <a:rPr lang="en-US" sz="2000" dirty="0"/>
              <a:t>and 12 total cows, we have </a:t>
            </a:r>
            <a:r>
              <a:rPr lang="en-US" sz="2000" dirty="0">
                <a:solidFill>
                  <a:srgbClr val="FFFF00"/>
                </a:solidFill>
              </a:rPr>
              <a:t>3 replications</a:t>
            </a:r>
            <a:r>
              <a:rPr lang="en-US" sz="2000" dirty="0"/>
              <a:t>. How do we assign treatments?</a:t>
            </a:r>
          </a:p>
          <a:p>
            <a:pPr marL="457200" indent="-457200">
              <a:buFont typeface="+mj-lt"/>
              <a:buAutoNum type="arabicPeriod"/>
            </a:pPr>
            <a:r>
              <a:rPr lang="en-US" sz="2000" dirty="0" smtClean="0"/>
              <a:t>12 </a:t>
            </a:r>
            <a:r>
              <a:rPr lang="en-US" sz="2000" dirty="0">
                <a:solidFill>
                  <a:srgbClr val="FFFF00"/>
                </a:solidFill>
              </a:rPr>
              <a:t>representative</a:t>
            </a:r>
            <a:r>
              <a:rPr lang="en-US" sz="2000" dirty="0"/>
              <a:t> cows</a:t>
            </a:r>
            <a:r>
              <a:rPr lang="en-US" sz="2000" dirty="0">
                <a:solidFill>
                  <a:schemeClr val="tx1"/>
                </a:solidFill>
              </a:rPr>
              <a:t> </a:t>
            </a:r>
            <a:r>
              <a:rPr lang="en-US" sz="2000" dirty="0"/>
              <a:t>are </a:t>
            </a:r>
            <a:r>
              <a:rPr lang="en-US" sz="2000" dirty="0" smtClean="0"/>
              <a:t>randomly selected, </a:t>
            </a:r>
            <a:endParaRPr lang="en-US" sz="2000" dirty="0"/>
          </a:p>
          <a:p>
            <a:pPr marL="457200" indent="-457200">
              <a:buFont typeface="+mj-lt"/>
              <a:buAutoNum type="arabicPeriod"/>
            </a:pPr>
            <a:r>
              <a:rPr lang="en-US" sz="2000" dirty="0" smtClean="0"/>
              <a:t>And 4 </a:t>
            </a:r>
            <a:r>
              <a:rPr lang="en-US" sz="2000" dirty="0" smtClean="0">
                <a:solidFill>
                  <a:schemeClr val="accent2"/>
                </a:solidFill>
              </a:rPr>
              <a:t>treatments (3 reps) are randomly</a:t>
            </a:r>
            <a:r>
              <a:rPr lang="en-US" sz="2000" dirty="0"/>
              <a:t> </a:t>
            </a:r>
            <a:r>
              <a:rPr lang="en-US" sz="2000" dirty="0" smtClean="0">
                <a:solidFill>
                  <a:srgbClr val="FFFF00"/>
                </a:solidFill>
              </a:rPr>
              <a:t>assigned</a:t>
            </a:r>
            <a:r>
              <a:rPr lang="en-US" sz="2000" dirty="0" smtClean="0"/>
              <a:t> to the 12 cows.</a:t>
            </a:r>
          </a:p>
          <a:p>
            <a:pPr marL="0" indent="0">
              <a:buFont typeface="Wingdings 2" pitchFamily="18" charset="2"/>
              <a:buNone/>
            </a:pPr>
            <a:endParaRPr lang="en-US" sz="2000" dirty="0" smtClean="0"/>
          </a:p>
          <a:p>
            <a:pPr marL="0" indent="0">
              <a:buFont typeface="Wingdings 2" pitchFamily="18" charset="2"/>
              <a:buNone/>
            </a:pPr>
            <a:endParaRPr lang="en-US" sz="2000" dirty="0" smtClean="0"/>
          </a:p>
          <a:p>
            <a:pPr marL="0" indent="0">
              <a:buFont typeface="Wingdings 2" pitchFamily="18" charset="2"/>
              <a:buNone/>
            </a:pPr>
            <a:endParaRPr lang="en-US" sz="2000" dirty="0" smtClean="0"/>
          </a:p>
          <a:p>
            <a:pPr marL="0" indent="0">
              <a:buFont typeface="Wingdings 2" pitchFamily="18" charset="2"/>
              <a:buNone/>
            </a:pPr>
            <a:endParaRPr lang="en-US" sz="2000" dirty="0" smtClean="0"/>
          </a:p>
        </p:txBody>
      </p:sp>
      <p:pic>
        <p:nvPicPr>
          <p:cNvPr id="28" name="Picture 27"/>
          <p:cNvPicPr>
            <a:picLocks noChangeAspect="1"/>
          </p:cNvPicPr>
          <p:nvPr/>
        </p:nvPicPr>
        <p:blipFill>
          <a:blip r:embed="rId3"/>
          <a:stretch>
            <a:fillRect/>
          </a:stretch>
        </p:blipFill>
        <p:spPr>
          <a:xfrm>
            <a:off x="4554190" y="3634373"/>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306122" y="3561451"/>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541496" y="5099672"/>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162517" y="5286389"/>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779425" y="4225033"/>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269251" y="5713109"/>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385583" y="5060978"/>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673548" y="4468736"/>
            <a:ext cx="715548" cy="640080"/>
          </a:xfrm>
          <a:prstGeom prst="rect">
            <a:avLst/>
          </a:prstGeom>
          <a:effectLst>
            <a:glow rad="228600">
              <a:schemeClr val="accent2">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673548" y="5879475"/>
            <a:ext cx="715548" cy="640080"/>
          </a:xfrm>
          <a:prstGeom prst="rect">
            <a:avLst/>
          </a:prstGeom>
          <a:effectLst>
            <a:outerShdw blurRad="76200" dir="13500000" sy="23000" kx="1200000" algn="br" rotWithShape="0">
              <a:prstClr val="black">
                <a:alpha val="20000"/>
              </a:prstClr>
            </a:outerShdw>
          </a:effectLst>
        </p:spPr>
      </p:pic>
      <p:sp>
        <p:nvSpPr>
          <p:cNvPr id="4" name="Title 3"/>
          <p:cNvSpPr>
            <a:spLocks noGrp="1"/>
          </p:cNvSpPr>
          <p:nvPr>
            <p:ph type="title"/>
          </p:nvPr>
        </p:nvSpPr>
        <p:spPr>
          <a:xfrm>
            <a:off x="634320" y="836182"/>
            <a:ext cx="7583487" cy="1044388"/>
          </a:xfrm>
        </p:spPr>
        <p:txBody>
          <a:bodyPr/>
          <a:lstStyle/>
          <a:p>
            <a:endParaRPr lang="en-US" dirty="0"/>
          </a:p>
        </p:txBody>
      </p:sp>
      <p:sp>
        <p:nvSpPr>
          <p:cNvPr id="38" name="Title 1"/>
          <p:cNvSpPr txBox="1">
            <a:spLocks/>
          </p:cNvSpPr>
          <p:nvPr/>
        </p:nvSpPr>
        <p:spPr>
          <a:xfrm>
            <a:off x="257704" y="155245"/>
            <a:ext cx="8599714" cy="2113472"/>
          </a:xfrm>
          <a:prstGeom prst="rect">
            <a:avLst/>
          </a:prstGeom>
          <a:solidFill>
            <a:schemeClr val="accent2"/>
          </a:solidFill>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r>
              <a:rPr lang="en-US" sz="2400" dirty="0">
                <a:solidFill>
                  <a:srgbClr val="000000"/>
                </a:solidFill>
              </a:rPr>
              <a:t/>
            </a:r>
            <a:br>
              <a:rPr lang="en-US" sz="2400" dirty="0">
                <a:solidFill>
                  <a:srgbClr val="000000"/>
                </a:solidFill>
              </a:rPr>
            </a:br>
            <a:endParaRPr lang="en-US" sz="2200" dirty="0">
              <a:solidFill>
                <a:srgbClr val="000000"/>
              </a:solidFill>
            </a:endParaRPr>
          </a:p>
        </p:txBody>
      </p:sp>
    </p:spTree>
    <p:extLst>
      <p:ext uri="{BB962C8B-B14F-4D97-AF65-F5344CB8AC3E}">
        <p14:creationId xmlns:p14="http://schemas.microsoft.com/office/powerpoint/2010/main" val="1956467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75570"/>
            <a:ext cx="7583487" cy="1044388"/>
          </a:xfrm>
        </p:spPr>
        <p:txBody>
          <a:bodyPr/>
          <a:lstStyle/>
          <a:p>
            <a:r>
              <a:rPr lang="en-US" sz="3200" dirty="0" smtClean="0"/>
              <a:t>You might have something that looks like this. </a:t>
            </a:r>
            <a:endParaRPr lang="en-US" sz="3200" dirty="0"/>
          </a:p>
        </p:txBody>
      </p:sp>
      <p:sp>
        <p:nvSpPr>
          <p:cNvPr id="3" name="Content Placeholder 2"/>
          <p:cNvSpPr>
            <a:spLocks noGrp="1"/>
          </p:cNvSpPr>
          <p:nvPr>
            <p:ph idx="1"/>
          </p:nvPr>
        </p:nvSpPr>
        <p:spPr/>
        <p:txBody>
          <a:bodyPr/>
          <a:lstStyle/>
          <a:p>
            <a:endParaRPr lang="en-US"/>
          </a:p>
        </p:txBody>
      </p:sp>
      <p:pic>
        <p:nvPicPr>
          <p:cNvPr id="5"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Tree>
    <p:extLst>
      <p:ext uri="{BB962C8B-B14F-4D97-AF65-F5344CB8AC3E}">
        <p14:creationId xmlns:p14="http://schemas.microsoft.com/office/powerpoint/2010/main" val="296406962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75570"/>
            <a:ext cx="7856537" cy="1044388"/>
          </a:xfrm>
        </p:spPr>
        <p:txBody>
          <a:bodyPr/>
          <a:lstStyle/>
          <a:p>
            <a:r>
              <a:rPr lang="en-US" sz="3200" dirty="0" smtClean="0"/>
              <a:t>This will not work with the App!</a:t>
            </a:r>
            <a:endParaRPr lang="en-US" sz="3200" dirty="0"/>
          </a:p>
        </p:txBody>
      </p:sp>
      <p:sp>
        <p:nvSpPr>
          <p:cNvPr id="3" name="Content Placeholder 2"/>
          <p:cNvSpPr>
            <a:spLocks noGrp="1"/>
          </p:cNvSpPr>
          <p:nvPr>
            <p:ph idx="1"/>
          </p:nvPr>
        </p:nvSpPr>
        <p:spPr/>
        <p:txBody>
          <a:bodyPr/>
          <a:lstStyle/>
          <a:p>
            <a:endParaRPr lang="en-US"/>
          </a:p>
        </p:txBody>
      </p:sp>
      <p:pic>
        <p:nvPicPr>
          <p:cNvPr id="5"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Tree>
    <p:extLst>
      <p:ext uri="{BB962C8B-B14F-4D97-AF65-F5344CB8AC3E}">
        <p14:creationId xmlns:p14="http://schemas.microsoft.com/office/powerpoint/2010/main" val="92219353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75570"/>
            <a:ext cx="7856537" cy="1044388"/>
          </a:xfrm>
        </p:spPr>
        <p:txBody>
          <a:bodyPr/>
          <a:lstStyle/>
          <a:p>
            <a:r>
              <a:rPr lang="en-US" sz="3200" dirty="0" smtClean="0"/>
              <a:t>Let’s format it correctly. </a:t>
            </a:r>
            <a:endParaRPr lang="en-US" sz="3200" dirty="0"/>
          </a:p>
        </p:txBody>
      </p:sp>
      <p:sp>
        <p:nvSpPr>
          <p:cNvPr id="3" name="Content Placeholder 2"/>
          <p:cNvSpPr>
            <a:spLocks noGrp="1"/>
          </p:cNvSpPr>
          <p:nvPr>
            <p:ph idx="1"/>
          </p:nvPr>
        </p:nvSpPr>
        <p:spPr/>
        <p:txBody>
          <a:bodyPr/>
          <a:lstStyle/>
          <a:p>
            <a:endParaRPr lang="en-US"/>
          </a:p>
        </p:txBody>
      </p:sp>
      <p:pic>
        <p:nvPicPr>
          <p:cNvPr id="5"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Tree>
    <p:extLst>
      <p:ext uri="{BB962C8B-B14F-4D97-AF65-F5344CB8AC3E}">
        <p14:creationId xmlns:p14="http://schemas.microsoft.com/office/powerpoint/2010/main" val="136860570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75570"/>
            <a:ext cx="7583487" cy="1044388"/>
          </a:xfrm>
        </p:spPr>
        <p:txBody>
          <a:bodyPr/>
          <a:lstStyle/>
          <a:p>
            <a:r>
              <a:rPr lang="en-US" dirty="0" smtClean="0"/>
              <a:t>Four columns</a:t>
            </a:r>
            <a:endParaRPr lang="en-US" dirty="0"/>
          </a:p>
        </p:txBody>
      </p:sp>
      <p:pic>
        <p:nvPicPr>
          <p:cNvPr id="8"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
        <p:nvSpPr>
          <p:cNvPr id="3" name="Rectangle 2"/>
          <p:cNvSpPr/>
          <p:nvPr/>
        </p:nvSpPr>
        <p:spPr>
          <a:xfrm>
            <a:off x="972838" y="2032416"/>
            <a:ext cx="1998615" cy="3635514"/>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971454" y="2038423"/>
            <a:ext cx="1764674" cy="3649351"/>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736128" y="2032415"/>
            <a:ext cx="1765261" cy="3655359"/>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501389" y="2032415"/>
            <a:ext cx="2030751" cy="3655359"/>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30940"/>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
        <p:nvSpPr>
          <p:cNvPr id="2" name="Title 1"/>
          <p:cNvSpPr>
            <a:spLocks noGrp="1"/>
          </p:cNvSpPr>
          <p:nvPr>
            <p:ph type="title"/>
          </p:nvPr>
        </p:nvSpPr>
        <p:spPr>
          <a:xfrm>
            <a:off x="779463" y="475570"/>
            <a:ext cx="7583487" cy="1044388"/>
          </a:xfrm>
        </p:spPr>
        <p:txBody>
          <a:bodyPr/>
          <a:lstStyle/>
          <a:p>
            <a:r>
              <a:rPr lang="en-US" dirty="0" smtClean="0"/>
              <a:t>Four rows</a:t>
            </a:r>
            <a:endParaRPr lang="en-US" dirty="0"/>
          </a:p>
        </p:txBody>
      </p:sp>
      <p:sp>
        <p:nvSpPr>
          <p:cNvPr id="3" name="Rectangle 2"/>
          <p:cNvSpPr/>
          <p:nvPr/>
        </p:nvSpPr>
        <p:spPr>
          <a:xfrm>
            <a:off x="518652" y="2268404"/>
            <a:ext cx="8042774" cy="1292426"/>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18652" y="3082792"/>
            <a:ext cx="8042774" cy="478038"/>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8652" y="3560830"/>
            <a:ext cx="8042774" cy="374227"/>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8652" y="3935057"/>
            <a:ext cx="8042774" cy="385568"/>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1349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Screen Shot 2015-05-26 at 11.51.02 AM.png"/>
          <p:cNvPicPr>
            <a:picLocks noChangeAspect="1"/>
          </p:cNvPicPr>
          <p:nvPr/>
        </p:nvPicPr>
        <p:blipFill rotWithShape="1">
          <a:blip r:embed="rId2" cstate="email">
            <a:extLst>
              <a:ext uri="{28A0092B-C50C-407E-A947-70E740481C1C}">
                <a14:useLocalDpi xmlns:a14="http://schemas.microsoft.com/office/drawing/2010/main" val="0"/>
              </a:ext>
            </a:extLst>
          </a:blip>
          <a:srcRect l="-31992" t="21046" r="-29747" b="27203"/>
          <a:stretch/>
        </p:blipFill>
        <p:spPr>
          <a:xfrm>
            <a:off x="-2117318" y="1828800"/>
            <a:ext cx="13251478" cy="3858974"/>
          </a:xfrm>
          <a:prstGeom prst="rect">
            <a:avLst/>
          </a:prstGeom>
        </p:spPr>
      </p:pic>
      <p:sp>
        <p:nvSpPr>
          <p:cNvPr id="2" name="Title 1"/>
          <p:cNvSpPr>
            <a:spLocks noGrp="1"/>
          </p:cNvSpPr>
          <p:nvPr>
            <p:ph type="title"/>
          </p:nvPr>
        </p:nvSpPr>
        <p:spPr>
          <a:xfrm>
            <a:off x="779463" y="475570"/>
            <a:ext cx="7583487" cy="1044388"/>
          </a:xfrm>
        </p:spPr>
        <p:txBody>
          <a:bodyPr/>
          <a:lstStyle/>
          <a:p>
            <a:r>
              <a:rPr lang="en-US" dirty="0" smtClean="0"/>
              <a:t>Header row shows the titles of each column</a:t>
            </a:r>
            <a:endParaRPr lang="en-US" dirty="0"/>
          </a:p>
        </p:txBody>
      </p:sp>
      <p:sp>
        <p:nvSpPr>
          <p:cNvPr id="3" name="Rectangle 2"/>
          <p:cNvSpPr/>
          <p:nvPr/>
        </p:nvSpPr>
        <p:spPr>
          <a:xfrm>
            <a:off x="518651" y="2350733"/>
            <a:ext cx="7963397" cy="722467"/>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58576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05-26 at 11.51.02 AM.png"/>
          <p:cNvPicPr>
            <a:picLocks noChangeAspect="1"/>
          </p:cNvPicPr>
          <p:nvPr/>
        </p:nvPicPr>
        <p:blipFill rotWithShape="1">
          <a:blip r:embed="rId3" cstate="email">
            <a:extLst>
              <a:ext uri="{28A0092B-C50C-407E-A947-70E740481C1C}">
                <a14:useLocalDpi xmlns:a14="http://schemas.microsoft.com/office/drawing/2010/main" val="0"/>
              </a:ext>
            </a:extLst>
          </a:blip>
          <a:srcRect l="-31992" t="21046" r="-29747" b="27203"/>
          <a:stretch/>
        </p:blipFill>
        <p:spPr>
          <a:xfrm>
            <a:off x="-1733173" y="2491140"/>
            <a:ext cx="10877173" cy="3167551"/>
          </a:xfrm>
          <a:prstGeom prst="rect">
            <a:avLst/>
          </a:prstGeom>
        </p:spPr>
      </p:pic>
      <p:sp>
        <p:nvSpPr>
          <p:cNvPr id="2" name="Title 1"/>
          <p:cNvSpPr>
            <a:spLocks noGrp="1"/>
          </p:cNvSpPr>
          <p:nvPr>
            <p:ph type="title"/>
          </p:nvPr>
        </p:nvSpPr>
        <p:spPr>
          <a:xfrm>
            <a:off x="779463" y="1127213"/>
            <a:ext cx="7583487" cy="1044388"/>
          </a:xfrm>
        </p:spPr>
        <p:txBody>
          <a:bodyPr/>
          <a:lstStyle/>
          <a:p>
            <a:r>
              <a:rPr lang="en-US" sz="3000" dirty="0" smtClean="0"/>
              <a:t>Dependent data (measurements) must be cut and paste to ONE column and independent data (treatment levels) in ONE column. </a:t>
            </a:r>
            <a:endParaRPr lang="en-US" sz="3000" dirty="0"/>
          </a:p>
        </p:txBody>
      </p:sp>
      <p:sp>
        <p:nvSpPr>
          <p:cNvPr id="3" name="Rectangle 2"/>
          <p:cNvSpPr/>
          <p:nvPr/>
        </p:nvSpPr>
        <p:spPr>
          <a:xfrm>
            <a:off x="779463" y="3541059"/>
            <a:ext cx="6138499" cy="108821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 name="TextBox 4"/>
          <p:cNvSpPr txBox="1"/>
          <p:nvPr/>
        </p:nvSpPr>
        <p:spPr>
          <a:xfrm>
            <a:off x="7170955" y="3705941"/>
            <a:ext cx="1837577" cy="1477328"/>
          </a:xfrm>
          <a:prstGeom prst="rect">
            <a:avLst/>
          </a:prstGeom>
          <a:solidFill>
            <a:srgbClr val="0000FF"/>
          </a:solidFill>
          <a:ln>
            <a:solidFill>
              <a:srgbClr val="0000FF"/>
            </a:solidFill>
          </a:ln>
        </p:spPr>
        <p:txBody>
          <a:bodyPr wrap="square" rtlCol="0">
            <a:spAutoFit/>
          </a:bodyPr>
          <a:lstStyle/>
          <a:p>
            <a:r>
              <a:rPr lang="en-US" b="1" dirty="0" smtClean="0">
                <a:solidFill>
                  <a:schemeClr val="bg1"/>
                </a:solidFill>
              </a:rPr>
              <a:t>Dependent variable = (Measurement) “Milk production”</a:t>
            </a:r>
            <a:endParaRPr lang="en-US" b="1" dirty="0">
              <a:solidFill>
                <a:schemeClr val="bg1"/>
              </a:solidFill>
            </a:endParaRPr>
          </a:p>
        </p:txBody>
      </p:sp>
      <p:sp>
        <p:nvSpPr>
          <p:cNvPr id="6" name="Left Arrow 5"/>
          <p:cNvSpPr/>
          <p:nvPr/>
        </p:nvSpPr>
        <p:spPr>
          <a:xfrm>
            <a:off x="6938195" y="4074916"/>
            <a:ext cx="232760" cy="324239"/>
          </a:xfrm>
          <a:prstGeom prst="leftArrow">
            <a:avLst/>
          </a:prstGeom>
          <a:solidFill>
            <a:srgbClr val="0000FF"/>
          </a:solidFill>
          <a:ln>
            <a:solidFill>
              <a:srgbClr val="0000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7" name="Rectangle 6"/>
          <p:cNvSpPr/>
          <p:nvPr/>
        </p:nvSpPr>
        <p:spPr>
          <a:xfrm>
            <a:off x="779463" y="2894356"/>
            <a:ext cx="6138499" cy="646703"/>
          </a:xfrm>
          <a:prstGeom prst="rect">
            <a:avLst/>
          </a:prstGeom>
          <a:noFill/>
          <a:ln w="762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8" name="TextBox 7"/>
          <p:cNvSpPr txBox="1"/>
          <p:nvPr/>
        </p:nvSpPr>
        <p:spPr>
          <a:xfrm>
            <a:off x="7306423" y="2119547"/>
            <a:ext cx="1553834" cy="1477328"/>
          </a:xfrm>
          <a:prstGeom prst="rect">
            <a:avLst/>
          </a:prstGeom>
          <a:solidFill>
            <a:srgbClr val="660066"/>
          </a:solidFill>
          <a:ln>
            <a:solidFill>
              <a:schemeClr val="accent6">
                <a:lumMod val="75000"/>
              </a:schemeClr>
            </a:solidFill>
          </a:ln>
        </p:spPr>
        <p:txBody>
          <a:bodyPr wrap="square" rtlCol="0">
            <a:spAutoFit/>
          </a:bodyPr>
          <a:lstStyle/>
          <a:p>
            <a:r>
              <a:rPr lang="en-US" b="1" dirty="0" smtClean="0">
                <a:solidFill>
                  <a:srgbClr val="FFFFFF"/>
                </a:solidFill>
              </a:rPr>
              <a:t>Independent variable = (Factor #1) “milking practice”</a:t>
            </a:r>
            <a:endParaRPr lang="en-US" b="1" dirty="0">
              <a:solidFill>
                <a:srgbClr val="FFFFFF"/>
              </a:solidFill>
            </a:endParaRPr>
          </a:p>
        </p:txBody>
      </p:sp>
      <p:sp>
        <p:nvSpPr>
          <p:cNvPr id="9" name="Left Arrow 8"/>
          <p:cNvSpPr/>
          <p:nvPr/>
        </p:nvSpPr>
        <p:spPr>
          <a:xfrm>
            <a:off x="6917962" y="3003422"/>
            <a:ext cx="378326" cy="32423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18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8"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5-26 at 1.54.22 PM.png"/>
          <p:cNvPicPr>
            <a:picLocks noGrp="1" noChangeAspect="1"/>
          </p:cNvPicPr>
          <p:nvPr>
            <p:ph idx="1"/>
          </p:nvPr>
        </p:nvPicPr>
        <p:blipFill>
          <a:blip r:embed="rId2" cstate="email">
            <a:extLst>
              <a:ext uri="{28A0092B-C50C-407E-A947-70E740481C1C}">
                <a14:useLocalDpi xmlns:a14="http://schemas.microsoft.com/office/drawing/2010/main" val="0"/>
              </a:ext>
            </a:extLst>
          </a:blip>
          <a:srcRect l="-18275" r="-18275"/>
          <a:stretch>
            <a:fillRect/>
          </a:stretch>
        </p:blipFill>
        <p:spPr>
          <a:xfrm>
            <a:off x="-141074" y="1828800"/>
            <a:ext cx="7583487" cy="4208930"/>
          </a:xfrm>
        </p:spPr>
      </p:pic>
      <p:sp>
        <p:nvSpPr>
          <p:cNvPr id="2" name="Title 1"/>
          <p:cNvSpPr>
            <a:spLocks noGrp="1"/>
          </p:cNvSpPr>
          <p:nvPr>
            <p:ph type="title"/>
          </p:nvPr>
        </p:nvSpPr>
        <p:spPr>
          <a:xfrm>
            <a:off x="779463" y="732260"/>
            <a:ext cx="8070659" cy="1044388"/>
          </a:xfrm>
        </p:spPr>
        <p:txBody>
          <a:bodyPr/>
          <a:lstStyle/>
          <a:p>
            <a:endParaRPr lang="en-US" sz="2000" b="1" i="1" dirty="0"/>
          </a:p>
        </p:txBody>
      </p:sp>
      <p:sp>
        <p:nvSpPr>
          <p:cNvPr id="10" name="Rectangle 9"/>
          <p:cNvSpPr/>
          <p:nvPr/>
        </p:nvSpPr>
        <p:spPr>
          <a:xfrm>
            <a:off x="2771104" y="2434259"/>
            <a:ext cx="1475356" cy="304316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1" name="TextBox 10"/>
          <p:cNvSpPr txBox="1"/>
          <p:nvPr/>
        </p:nvSpPr>
        <p:spPr>
          <a:xfrm>
            <a:off x="2872444" y="885588"/>
            <a:ext cx="2563156" cy="923330"/>
          </a:xfrm>
          <a:prstGeom prst="rect">
            <a:avLst/>
          </a:prstGeom>
          <a:solidFill>
            <a:srgbClr val="0000FF"/>
          </a:solidFill>
          <a:ln>
            <a:solidFill>
              <a:srgbClr val="0000FF"/>
            </a:solidFill>
          </a:ln>
        </p:spPr>
        <p:txBody>
          <a:bodyPr wrap="square" rtlCol="0">
            <a:spAutoFit/>
          </a:bodyPr>
          <a:lstStyle/>
          <a:p>
            <a:r>
              <a:rPr lang="en-US" b="1" dirty="0" smtClean="0">
                <a:solidFill>
                  <a:schemeClr val="bg1"/>
                </a:solidFill>
              </a:rPr>
              <a:t>Dependent variable = (Measurement) “Milk production”</a:t>
            </a:r>
            <a:endParaRPr lang="en-US" b="1" dirty="0">
              <a:solidFill>
                <a:schemeClr val="bg1"/>
              </a:solidFill>
            </a:endParaRPr>
          </a:p>
        </p:txBody>
      </p:sp>
      <p:sp>
        <p:nvSpPr>
          <p:cNvPr id="12" name="Left Arrow 11"/>
          <p:cNvSpPr/>
          <p:nvPr/>
        </p:nvSpPr>
        <p:spPr>
          <a:xfrm rot="16200000">
            <a:off x="3325597" y="1799997"/>
            <a:ext cx="378326" cy="324239"/>
          </a:xfrm>
          <a:prstGeom prst="leftArrow">
            <a:avLst/>
          </a:prstGeom>
          <a:solidFill>
            <a:srgbClr val="0000FF"/>
          </a:solidFill>
          <a:ln>
            <a:solidFill>
              <a:srgbClr val="0000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TextBox 12"/>
          <p:cNvSpPr txBox="1"/>
          <p:nvPr/>
        </p:nvSpPr>
        <p:spPr>
          <a:xfrm>
            <a:off x="1217269" y="299320"/>
            <a:ext cx="1553834" cy="1477328"/>
          </a:xfrm>
          <a:prstGeom prst="rect">
            <a:avLst/>
          </a:prstGeom>
          <a:solidFill>
            <a:srgbClr val="660066"/>
          </a:solidFill>
          <a:ln>
            <a:solidFill>
              <a:schemeClr val="accent6">
                <a:lumMod val="75000"/>
              </a:schemeClr>
            </a:solidFill>
          </a:ln>
        </p:spPr>
        <p:txBody>
          <a:bodyPr wrap="square" rtlCol="0">
            <a:spAutoFit/>
          </a:bodyPr>
          <a:lstStyle/>
          <a:p>
            <a:r>
              <a:rPr lang="en-US" b="1" dirty="0" smtClean="0">
                <a:solidFill>
                  <a:srgbClr val="FFFFFF"/>
                </a:solidFill>
              </a:rPr>
              <a:t>Independent variable = (Factor #1) “milking practice”</a:t>
            </a:r>
            <a:endParaRPr lang="en-US" b="1" dirty="0">
              <a:solidFill>
                <a:srgbClr val="FFFFFF"/>
              </a:solidFill>
            </a:endParaRPr>
          </a:p>
        </p:txBody>
      </p:sp>
      <p:sp>
        <p:nvSpPr>
          <p:cNvPr id="14" name="Left Arrow 13"/>
          <p:cNvSpPr/>
          <p:nvPr/>
        </p:nvSpPr>
        <p:spPr>
          <a:xfrm rot="16200000">
            <a:off x="1760630" y="1814744"/>
            <a:ext cx="378326" cy="32423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1307699" y="2151281"/>
            <a:ext cx="1463404" cy="246221"/>
          </a:xfrm>
          <a:prstGeom prst="rect">
            <a:avLst/>
          </a:prstGeom>
          <a:solidFill>
            <a:schemeClr val="bg1"/>
          </a:solidFill>
        </p:spPr>
        <p:txBody>
          <a:bodyPr wrap="square" lIns="0" tIns="0" rIns="0" bIns="0" rtlCol="0">
            <a:spAutoFit/>
          </a:bodyPr>
          <a:lstStyle/>
          <a:p>
            <a:r>
              <a:rPr lang="en-US" sz="1600" dirty="0" smtClean="0"/>
              <a:t>Treatment</a:t>
            </a:r>
            <a:endParaRPr lang="en-US" sz="1600" dirty="0"/>
          </a:p>
        </p:txBody>
      </p:sp>
      <p:sp>
        <p:nvSpPr>
          <p:cNvPr id="7" name="Rectangle 6"/>
          <p:cNvSpPr/>
          <p:nvPr/>
        </p:nvSpPr>
        <p:spPr>
          <a:xfrm>
            <a:off x="1307698" y="2434259"/>
            <a:ext cx="1463405" cy="3043162"/>
          </a:xfrm>
          <a:prstGeom prst="rect">
            <a:avLst/>
          </a:prstGeom>
          <a:noFill/>
          <a:ln w="762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2700" cmpd="sng">
                <a:solidFill>
                  <a:schemeClr val="tx1"/>
                </a:solidFill>
              </a:ln>
              <a:noFill/>
            </a:endParaRPr>
          </a:p>
        </p:txBody>
      </p:sp>
    </p:spTree>
    <p:extLst>
      <p:ext uri="{BB962C8B-B14F-4D97-AF65-F5344CB8AC3E}">
        <p14:creationId xmlns:p14="http://schemas.microsoft.com/office/powerpoint/2010/main" val="137543272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84771"/>
            <a:ext cx="8070659" cy="1044388"/>
          </a:xfrm>
        </p:spPr>
        <p:txBody>
          <a:bodyPr/>
          <a:lstStyle/>
          <a:p>
            <a:r>
              <a:rPr lang="en-US" sz="3600" dirty="0" smtClean="0"/>
              <a:t>How to save as .</a:t>
            </a:r>
            <a:r>
              <a:rPr lang="en-US" sz="3600" dirty="0" err="1" smtClean="0"/>
              <a:t>csv</a:t>
            </a:r>
            <a:r>
              <a:rPr lang="en-US" sz="3600" dirty="0" smtClean="0"/>
              <a:t> file in Excel or Google Spreadsheet?</a:t>
            </a:r>
            <a:endParaRPr lang="en-US" sz="3600" b="1" i="1" dirty="0"/>
          </a:p>
        </p:txBody>
      </p:sp>
      <p:pic>
        <p:nvPicPr>
          <p:cNvPr id="6" name="Content Placeholder 5" descr="Screen Shot 2015-05-26 at 2.18.19 PM.png"/>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t="-192" b="-192"/>
          <a:stretch/>
        </p:blipFill>
        <p:spPr>
          <a:xfrm>
            <a:off x="1867899" y="1360265"/>
            <a:ext cx="5189445" cy="5169005"/>
          </a:xfrm>
        </p:spPr>
      </p:pic>
      <p:sp>
        <p:nvSpPr>
          <p:cNvPr id="4" name="TextBox 3"/>
          <p:cNvSpPr txBox="1"/>
          <p:nvPr/>
        </p:nvSpPr>
        <p:spPr>
          <a:xfrm>
            <a:off x="2269888" y="3102448"/>
            <a:ext cx="1322284" cy="246221"/>
          </a:xfrm>
          <a:prstGeom prst="rect">
            <a:avLst/>
          </a:prstGeom>
          <a:solidFill>
            <a:schemeClr val="bg1"/>
          </a:solidFill>
        </p:spPr>
        <p:txBody>
          <a:bodyPr wrap="square" lIns="0" tIns="0" rIns="0" bIns="0" rtlCol="0">
            <a:spAutoFit/>
          </a:bodyPr>
          <a:lstStyle/>
          <a:p>
            <a:r>
              <a:rPr lang="en-US" sz="1600" dirty="0" smtClean="0"/>
              <a:t>Treatment</a:t>
            </a:r>
            <a:endParaRPr lang="en-US" sz="1600" dirty="0"/>
          </a:p>
        </p:txBody>
      </p:sp>
    </p:spTree>
    <p:extLst>
      <p:ext uri="{BB962C8B-B14F-4D97-AF65-F5344CB8AC3E}">
        <p14:creationId xmlns:p14="http://schemas.microsoft.com/office/powerpoint/2010/main" val="292943134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First, how to save file as .</a:t>
            </a:r>
            <a:r>
              <a:rPr lang="en-US" dirty="0" err="1" smtClean="0"/>
              <a:t>csv</a:t>
            </a:r>
            <a:r>
              <a:rPr lang="en-US" dirty="0" smtClean="0"/>
              <a:t> in Excel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150530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2987415" y="3520853"/>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679924" y="2270027"/>
            <a:ext cx="7281898" cy="4208930"/>
          </a:xfrm>
          <a:effectLst>
            <a:glow rad="139700">
              <a:schemeClr val="accent6">
                <a:satMod val="175000"/>
                <a:alpha val="40000"/>
              </a:schemeClr>
            </a:glow>
          </a:effectLst>
        </p:spPr>
        <p:txBody>
          <a:bodyPr>
            <a:normAutofit/>
          </a:bodyPr>
          <a:lstStyle/>
          <a:p>
            <a:pPr marL="0" indent="0">
              <a:buNone/>
            </a:pPr>
            <a:r>
              <a:rPr lang="en-US" sz="2400" dirty="0">
                <a:solidFill>
                  <a:srgbClr val="FFFF00"/>
                </a:solidFill>
              </a:rPr>
              <a:t>This type of experimental design is called a Complete Randomized Design (CRD) (no blocking)</a:t>
            </a:r>
            <a:endParaRPr lang="en-US" sz="2400" dirty="0"/>
          </a:p>
          <a:p>
            <a:pPr marL="0" indent="0">
              <a:buNone/>
            </a:pPr>
            <a:endParaRPr lang="en-US" sz="24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731846" y="3788058"/>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447394" y="5272434"/>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315342" y="4108098"/>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146735" y="5893437"/>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429324" y="5866794"/>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246274" y="3620418"/>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351726" y="3547496"/>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208121" y="5272434"/>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825029" y="4211078"/>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314855" y="5699154"/>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431187" y="5047023"/>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719152" y="4454781"/>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sp>
        <p:nvSpPr>
          <p:cNvPr id="4" name="Title 3"/>
          <p:cNvSpPr>
            <a:spLocks noGrp="1"/>
          </p:cNvSpPr>
          <p:nvPr>
            <p:ph type="title"/>
          </p:nvPr>
        </p:nvSpPr>
        <p:spPr/>
        <p:txBody>
          <a:bodyPr/>
          <a:lstStyle/>
          <a:p>
            <a:endParaRPr lang="en-US" dirty="0"/>
          </a:p>
        </p:txBody>
      </p:sp>
      <p:sp>
        <p:nvSpPr>
          <p:cNvPr id="26" name="Title 1"/>
          <p:cNvSpPr txBox="1">
            <a:spLocks/>
          </p:cNvSpPr>
          <p:nvPr/>
        </p:nvSpPr>
        <p:spPr>
          <a:xfrm>
            <a:off x="257704" y="155245"/>
            <a:ext cx="8599714" cy="2113472"/>
          </a:xfrm>
          <a:prstGeom prst="rect">
            <a:avLst/>
          </a:prstGeom>
          <a:solidFill>
            <a:schemeClr val="accent2"/>
          </a:solidFill>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br>
              <a:rPr lang="en-US" sz="1800" dirty="0">
                <a:solidFill>
                  <a:srgbClr val="000000"/>
                </a:solidFill>
              </a:rPr>
            </a:br>
            <a:endParaRPr lang="en-US" sz="1800" dirty="0">
              <a:solidFill>
                <a:srgbClr val="000000"/>
              </a:solidFill>
            </a:endParaRPr>
          </a:p>
        </p:txBody>
      </p:sp>
      <p:sp>
        <p:nvSpPr>
          <p:cNvPr id="28" name="Content Placeholder 2"/>
          <p:cNvSpPr txBox="1">
            <a:spLocks/>
          </p:cNvSpPr>
          <p:nvPr/>
        </p:nvSpPr>
        <p:spPr>
          <a:xfrm>
            <a:off x="235174" y="3212895"/>
            <a:ext cx="3175683" cy="3557957"/>
          </a:xfrm>
          <a:prstGeom prst="rect">
            <a:avLst/>
          </a:prstGeom>
          <a:effectLst>
            <a:glow rad="139700">
              <a:schemeClr val="accent6">
                <a:satMod val="175000"/>
                <a:alpha val="40000"/>
              </a:schemeClr>
            </a:glow>
          </a:effectLst>
        </p:spPr>
        <p:txBody>
          <a:bodyPr vert="horz" lIns="91440" tIns="45720" rIns="91440" bIns="45720" rtlCol="0">
            <a:normAutofit fontScale="92500"/>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r>
              <a:rPr lang="en-US" sz="2000" dirty="0"/>
              <a:t>With 4 </a:t>
            </a:r>
            <a:r>
              <a:rPr lang="en-US" sz="2000" dirty="0">
                <a:solidFill>
                  <a:srgbClr val="FFFFFF"/>
                </a:solidFill>
              </a:rPr>
              <a:t>treatments </a:t>
            </a:r>
            <a:r>
              <a:rPr lang="en-US" sz="2000" dirty="0"/>
              <a:t>and 12 total cows, we have </a:t>
            </a:r>
            <a:r>
              <a:rPr lang="en-US" sz="2000" dirty="0">
                <a:solidFill>
                  <a:srgbClr val="FFFF00"/>
                </a:solidFill>
              </a:rPr>
              <a:t>3 replications</a:t>
            </a:r>
            <a:r>
              <a:rPr lang="en-US" sz="2000" dirty="0"/>
              <a:t>. How do we assign treatments?</a:t>
            </a:r>
          </a:p>
          <a:p>
            <a:pPr marL="457200" indent="-457200">
              <a:buFont typeface="+mj-lt"/>
              <a:buAutoNum type="arabicPeriod"/>
            </a:pPr>
            <a:r>
              <a:rPr lang="en-US" sz="2000" dirty="0" smtClean="0"/>
              <a:t>12 </a:t>
            </a:r>
            <a:r>
              <a:rPr lang="en-US" sz="2000" dirty="0">
                <a:solidFill>
                  <a:srgbClr val="FFFF00"/>
                </a:solidFill>
              </a:rPr>
              <a:t>representative</a:t>
            </a:r>
            <a:r>
              <a:rPr lang="en-US" sz="2000" dirty="0"/>
              <a:t> cows</a:t>
            </a:r>
            <a:r>
              <a:rPr lang="en-US" sz="2000" dirty="0">
                <a:solidFill>
                  <a:schemeClr val="tx1"/>
                </a:solidFill>
              </a:rPr>
              <a:t> </a:t>
            </a:r>
            <a:r>
              <a:rPr lang="en-US" sz="2000" dirty="0"/>
              <a:t>are </a:t>
            </a:r>
            <a:r>
              <a:rPr lang="en-US" sz="2000" dirty="0" smtClean="0"/>
              <a:t>randomly selected, </a:t>
            </a:r>
            <a:endParaRPr lang="en-US" sz="2000" dirty="0"/>
          </a:p>
          <a:p>
            <a:pPr marL="457200" indent="-457200">
              <a:buFont typeface="+mj-lt"/>
              <a:buAutoNum type="arabicPeriod"/>
            </a:pPr>
            <a:r>
              <a:rPr lang="en-US" sz="2000" dirty="0" smtClean="0"/>
              <a:t>And 4 </a:t>
            </a:r>
            <a:r>
              <a:rPr lang="en-US" sz="2000" dirty="0" smtClean="0">
                <a:solidFill>
                  <a:schemeClr val="accent2"/>
                </a:solidFill>
              </a:rPr>
              <a:t>treatments (3 reps) are randomly</a:t>
            </a:r>
            <a:r>
              <a:rPr lang="en-US" sz="2000" dirty="0"/>
              <a:t> </a:t>
            </a:r>
            <a:r>
              <a:rPr lang="en-US" sz="2000" dirty="0" smtClean="0">
                <a:solidFill>
                  <a:srgbClr val="FFFF00"/>
                </a:solidFill>
              </a:rPr>
              <a:t>assigned</a:t>
            </a:r>
            <a:r>
              <a:rPr lang="en-US" sz="2000" dirty="0" smtClean="0"/>
              <a:t> to the 12 cows.</a:t>
            </a:r>
          </a:p>
          <a:p>
            <a:pPr marL="0" indent="0">
              <a:buFont typeface="Wingdings 2" pitchFamily="18" charset="2"/>
              <a:buNone/>
            </a:pPr>
            <a:endParaRPr lang="en-US" sz="2000" dirty="0" smtClean="0"/>
          </a:p>
          <a:p>
            <a:pPr marL="0" indent="0">
              <a:buFont typeface="Wingdings 2" pitchFamily="18" charset="2"/>
              <a:buNone/>
            </a:pPr>
            <a:endParaRPr lang="en-US" sz="2000" dirty="0" smtClean="0"/>
          </a:p>
          <a:p>
            <a:pPr marL="0" indent="0">
              <a:buFont typeface="Wingdings 2" pitchFamily="18" charset="2"/>
              <a:buNone/>
            </a:pPr>
            <a:endParaRPr lang="en-US" sz="2000" dirty="0" smtClean="0"/>
          </a:p>
          <a:p>
            <a:pPr marL="0" indent="0">
              <a:buFont typeface="Wingdings 2" pitchFamily="18" charset="2"/>
              <a:buNone/>
            </a:pPr>
            <a:endParaRPr lang="en-US" sz="2000" dirty="0" smtClean="0"/>
          </a:p>
        </p:txBody>
      </p:sp>
    </p:spTree>
    <p:extLst>
      <p:ext uri="{BB962C8B-B14F-4D97-AF65-F5344CB8AC3E}">
        <p14:creationId xmlns:p14="http://schemas.microsoft.com/office/powerpoint/2010/main" val="419386015"/>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5-26 at 2.28.0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85" b="30031"/>
          <a:stretch/>
        </p:blipFill>
        <p:spPr>
          <a:xfrm>
            <a:off x="779464" y="1268839"/>
            <a:ext cx="6503988" cy="5349235"/>
          </a:xfrm>
        </p:spPr>
      </p:pic>
      <p:sp>
        <p:nvSpPr>
          <p:cNvPr id="2" name="Title 1"/>
          <p:cNvSpPr>
            <a:spLocks noGrp="1"/>
          </p:cNvSpPr>
          <p:nvPr>
            <p:ph type="title"/>
          </p:nvPr>
        </p:nvSpPr>
        <p:spPr/>
        <p:txBody>
          <a:bodyPr anchor="t"/>
          <a:lstStyle/>
          <a:p>
            <a:r>
              <a:rPr lang="en-US" sz="3600" dirty="0"/>
              <a:t>1</a:t>
            </a:r>
            <a:r>
              <a:rPr lang="en-US" sz="3600" dirty="0" smtClean="0"/>
              <a:t>. Click File</a:t>
            </a:r>
            <a:endParaRPr lang="en-US" sz="3600" dirty="0"/>
          </a:p>
        </p:txBody>
      </p:sp>
      <p:sp>
        <p:nvSpPr>
          <p:cNvPr id="8" name="Left Arrow 7"/>
          <p:cNvSpPr/>
          <p:nvPr/>
        </p:nvSpPr>
        <p:spPr>
          <a:xfrm rot="20153282">
            <a:off x="2437886" y="969692"/>
            <a:ext cx="628403" cy="342271"/>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23498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Shot 2015-05-26 at 2.28.03 PM.png"/>
          <p:cNvPicPr>
            <a:picLocks noChangeAspect="1"/>
          </p:cNvPicPr>
          <p:nvPr/>
        </p:nvPicPr>
        <p:blipFill rotWithShape="1">
          <a:blip r:embed="rId2">
            <a:extLst>
              <a:ext uri="{28A0092B-C50C-407E-A947-70E740481C1C}">
                <a14:useLocalDpi xmlns:a14="http://schemas.microsoft.com/office/drawing/2010/main" val="0"/>
              </a:ext>
            </a:extLst>
          </a:blip>
          <a:srcRect t="-585" b="30031"/>
          <a:stretch/>
        </p:blipFill>
        <p:spPr>
          <a:xfrm>
            <a:off x="779464" y="1268839"/>
            <a:ext cx="6503988" cy="5349235"/>
          </a:xfrm>
          <a:prstGeom prst="rect">
            <a:avLst/>
          </a:prstGeom>
        </p:spPr>
      </p:pic>
      <p:sp>
        <p:nvSpPr>
          <p:cNvPr id="2" name="Title 1"/>
          <p:cNvSpPr>
            <a:spLocks noGrp="1"/>
          </p:cNvSpPr>
          <p:nvPr>
            <p:ph type="title"/>
          </p:nvPr>
        </p:nvSpPr>
        <p:spPr/>
        <p:txBody>
          <a:bodyPr anchor="t"/>
          <a:lstStyle/>
          <a:p>
            <a:r>
              <a:rPr lang="en-US" sz="3600" dirty="0" smtClean="0"/>
              <a:t>2. Click Save As…</a:t>
            </a:r>
            <a:endParaRPr lang="en-US" sz="3600" dirty="0"/>
          </a:p>
        </p:txBody>
      </p:sp>
      <p:sp>
        <p:nvSpPr>
          <p:cNvPr id="8" name="Left Arrow 7"/>
          <p:cNvSpPr/>
          <p:nvPr/>
        </p:nvSpPr>
        <p:spPr>
          <a:xfrm>
            <a:off x="4879961" y="3411479"/>
            <a:ext cx="589747" cy="345488"/>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697598"/>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5-04-30 at 1.41.04 PM.png"/>
          <p:cNvPicPr>
            <a:picLocks noChangeAspect="1"/>
          </p:cNvPicPr>
          <p:nvPr/>
        </p:nvPicPr>
        <p:blipFill>
          <a:blip r:embed="rId2" cstate="email">
            <a:extLst>
              <a:ext uri="{28A0092B-C50C-407E-A947-70E740481C1C}">
                <a14:useLocalDpi xmlns:a14="http://schemas.microsoft.com/office/drawing/2010/main" val="0"/>
              </a:ext>
            </a:extLst>
          </a:blip>
          <a:srcRect l="-32906" r="-32906"/>
          <a:stretch>
            <a:fillRect/>
          </a:stretch>
        </p:blipFill>
        <p:spPr>
          <a:xfrm>
            <a:off x="-293971" y="1464003"/>
            <a:ext cx="9247314" cy="5132375"/>
          </a:xfrm>
          <a:prstGeom prst="rect">
            <a:avLst/>
          </a:prstGeom>
        </p:spPr>
      </p:pic>
      <p:sp>
        <p:nvSpPr>
          <p:cNvPr id="2" name="Title 1"/>
          <p:cNvSpPr>
            <a:spLocks noGrp="1"/>
          </p:cNvSpPr>
          <p:nvPr>
            <p:ph type="title"/>
          </p:nvPr>
        </p:nvSpPr>
        <p:spPr/>
        <p:txBody>
          <a:bodyPr/>
          <a:lstStyle/>
          <a:p>
            <a:r>
              <a:rPr lang="en-US" sz="2800" dirty="0" smtClean="0"/>
              <a:t>3. Note </a:t>
            </a:r>
            <a:r>
              <a:rPr lang="en-US" sz="2800" i="1" dirty="0" smtClean="0"/>
              <a:t>where</a:t>
            </a:r>
            <a:r>
              <a:rPr lang="en-US" sz="2800" dirty="0" smtClean="0"/>
              <a:t> you are saving the file. You will need to find it when you use the App.</a:t>
            </a:r>
            <a:endParaRPr lang="en-US" sz="2800" dirty="0"/>
          </a:p>
        </p:txBody>
      </p:sp>
      <p:sp>
        <p:nvSpPr>
          <p:cNvPr id="5" name="Left Arrow 4"/>
          <p:cNvSpPr/>
          <p:nvPr/>
        </p:nvSpPr>
        <p:spPr>
          <a:xfrm>
            <a:off x="5151119" y="2133516"/>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33903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5-04-30 at 1.41.04 PM.png"/>
          <p:cNvPicPr>
            <a:picLocks noChangeAspect="1"/>
          </p:cNvPicPr>
          <p:nvPr/>
        </p:nvPicPr>
        <p:blipFill>
          <a:blip r:embed="rId2" cstate="email">
            <a:extLst>
              <a:ext uri="{28A0092B-C50C-407E-A947-70E740481C1C}">
                <a14:useLocalDpi xmlns:a14="http://schemas.microsoft.com/office/drawing/2010/main" val="0"/>
              </a:ext>
            </a:extLst>
          </a:blip>
          <a:srcRect l="-32906" r="-32906"/>
          <a:stretch>
            <a:fillRect/>
          </a:stretch>
        </p:blipFill>
        <p:spPr>
          <a:xfrm>
            <a:off x="-293971" y="1464003"/>
            <a:ext cx="9247314" cy="5132375"/>
          </a:xfrm>
          <a:prstGeom prst="rect">
            <a:avLst/>
          </a:prstGeom>
        </p:spPr>
      </p:pic>
      <p:sp>
        <p:nvSpPr>
          <p:cNvPr id="2" name="Title 1"/>
          <p:cNvSpPr>
            <a:spLocks noGrp="1"/>
          </p:cNvSpPr>
          <p:nvPr>
            <p:ph type="title"/>
          </p:nvPr>
        </p:nvSpPr>
        <p:spPr/>
        <p:txBody>
          <a:bodyPr/>
          <a:lstStyle/>
          <a:p>
            <a:r>
              <a:rPr lang="en-US" sz="3600" dirty="0" smtClean="0"/>
              <a:t>4. Enter filename</a:t>
            </a:r>
            <a:endParaRPr lang="en-US" sz="3600" dirty="0"/>
          </a:p>
        </p:txBody>
      </p:sp>
      <p:sp>
        <p:nvSpPr>
          <p:cNvPr id="9" name="Left Arrow 8"/>
          <p:cNvSpPr/>
          <p:nvPr/>
        </p:nvSpPr>
        <p:spPr>
          <a:xfrm>
            <a:off x="4713675" y="1484404"/>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56103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5-04-30 at 1.41.04 PM.png"/>
          <p:cNvPicPr>
            <a:picLocks noChangeAspect="1"/>
          </p:cNvPicPr>
          <p:nvPr/>
        </p:nvPicPr>
        <p:blipFill>
          <a:blip r:embed="rId2" cstate="email">
            <a:extLst>
              <a:ext uri="{28A0092B-C50C-407E-A947-70E740481C1C}">
                <a14:useLocalDpi xmlns:a14="http://schemas.microsoft.com/office/drawing/2010/main" val="0"/>
              </a:ext>
            </a:extLst>
          </a:blip>
          <a:srcRect l="-32906" r="-32906"/>
          <a:stretch>
            <a:fillRect/>
          </a:stretch>
        </p:blipFill>
        <p:spPr>
          <a:xfrm>
            <a:off x="-191757" y="1425388"/>
            <a:ext cx="8966269" cy="4976391"/>
          </a:xfrm>
          <a:prstGeom prst="rect">
            <a:avLst/>
          </a:prstGeom>
        </p:spPr>
      </p:pic>
      <p:sp>
        <p:nvSpPr>
          <p:cNvPr id="2" name="Title 1"/>
          <p:cNvSpPr>
            <a:spLocks noGrp="1"/>
          </p:cNvSpPr>
          <p:nvPr>
            <p:ph type="title"/>
          </p:nvPr>
        </p:nvSpPr>
        <p:spPr/>
        <p:txBody>
          <a:bodyPr/>
          <a:lstStyle/>
          <a:p>
            <a:r>
              <a:rPr lang="en-US" sz="2800" dirty="0" smtClean="0"/>
              <a:t>5. Click Format dropdown to select file type</a:t>
            </a:r>
            <a:endParaRPr lang="en-US" sz="2800" dirty="0"/>
          </a:p>
        </p:txBody>
      </p:sp>
      <p:sp>
        <p:nvSpPr>
          <p:cNvPr id="5" name="Left Arrow 4"/>
          <p:cNvSpPr/>
          <p:nvPr/>
        </p:nvSpPr>
        <p:spPr>
          <a:xfrm>
            <a:off x="5207564" y="4560627"/>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774527"/>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6. Click Windows Comma Separated (.</a:t>
            </a:r>
            <a:r>
              <a:rPr lang="en-US" sz="2800" dirty="0" err="1" smtClean="0"/>
              <a:t>csv</a:t>
            </a:r>
            <a:r>
              <a:rPr lang="en-US" sz="2800" dirty="0" smtClean="0"/>
              <a:t>)</a:t>
            </a:r>
            <a:endParaRPr lang="en-US" sz="2800" dirty="0"/>
          </a:p>
        </p:txBody>
      </p:sp>
      <p:pic>
        <p:nvPicPr>
          <p:cNvPr id="4" name="Content Placeholder 3" descr="Screen Shot 2015-04-30 at 1.41.44 PM.png"/>
          <p:cNvPicPr>
            <a:picLocks noGrp="1" noChangeAspect="1"/>
          </p:cNvPicPr>
          <p:nvPr>
            <p:ph idx="1"/>
          </p:nvPr>
        </p:nvPicPr>
        <p:blipFill>
          <a:blip r:embed="rId2" cstate="email">
            <a:extLst>
              <a:ext uri="{28A0092B-C50C-407E-A947-70E740481C1C}">
                <a14:useLocalDpi xmlns:a14="http://schemas.microsoft.com/office/drawing/2010/main" val="0"/>
              </a:ext>
            </a:extLst>
          </a:blip>
          <a:srcRect l="-40601" r="-40601"/>
          <a:stretch>
            <a:fillRect/>
          </a:stretch>
        </p:blipFill>
        <p:spPr>
          <a:xfrm>
            <a:off x="52530" y="1425388"/>
            <a:ext cx="9402677" cy="5218024"/>
          </a:xfrm>
        </p:spPr>
      </p:pic>
      <p:sp>
        <p:nvSpPr>
          <p:cNvPr id="6" name="Left Arrow 5"/>
          <p:cNvSpPr/>
          <p:nvPr/>
        </p:nvSpPr>
        <p:spPr>
          <a:xfrm>
            <a:off x="5207564" y="5618960"/>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89307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7. Verify that your filename reads .</a:t>
            </a:r>
            <a:r>
              <a:rPr lang="en-US" sz="2800" dirty="0" err="1" smtClean="0"/>
              <a:t>csv</a:t>
            </a:r>
            <a:endParaRPr lang="en-US" sz="2800" dirty="0"/>
          </a:p>
        </p:txBody>
      </p:sp>
      <p:pic>
        <p:nvPicPr>
          <p:cNvPr id="4" name="Content Placeholder 3" descr="Screen Shot 2015-04-30 at 1.42.07 PM.png"/>
          <p:cNvPicPr>
            <a:picLocks noGrp="1" noChangeAspect="1"/>
          </p:cNvPicPr>
          <p:nvPr>
            <p:ph idx="1"/>
          </p:nvPr>
        </p:nvPicPr>
        <p:blipFill>
          <a:blip r:embed="rId2" cstate="email">
            <a:extLst>
              <a:ext uri="{28A0092B-C50C-407E-A947-70E740481C1C}">
                <a14:useLocalDpi xmlns:a14="http://schemas.microsoft.com/office/drawing/2010/main" val="0"/>
              </a:ext>
            </a:extLst>
          </a:blip>
          <a:srcRect l="-33022" r="-33022"/>
          <a:stretch>
            <a:fillRect/>
          </a:stretch>
        </p:blipFill>
        <p:spPr>
          <a:xfrm>
            <a:off x="-102453" y="1425388"/>
            <a:ext cx="9444004" cy="5241540"/>
          </a:xfrm>
        </p:spPr>
      </p:pic>
      <p:sp>
        <p:nvSpPr>
          <p:cNvPr id="7" name="Left Arrow 6"/>
          <p:cNvSpPr/>
          <p:nvPr/>
        </p:nvSpPr>
        <p:spPr>
          <a:xfrm>
            <a:off x="5016782" y="1484404"/>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62462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130" y="282222"/>
            <a:ext cx="7583487" cy="1044388"/>
          </a:xfrm>
        </p:spPr>
        <p:txBody>
          <a:bodyPr/>
          <a:lstStyle/>
          <a:p>
            <a:r>
              <a:rPr lang="en-US" sz="2800" dirty="0" smtClean="0"/>
              <a:t>8. Lastly, click Save</a:t>
            </a:r>
            <a:endParaRPr lang="en-US" sz="2800" dirty="0"/>
          </a:p>
        </p:txBody>
      </p:sp>
      <p:pic>
        <p:nvPicPr>
          <p:cNvPr id="4" name="Content Placeholder 3" descr="Screen Shot 2015-04-30 at 1.42.07 PM.png"/>
          <p:cNvPicPr>
            <a:picLocks noGrp="1" noChangeAspect="1"/>
          </p:cNvPicPr>
          <p:nvPr>
            <p:ph idx="1"/>
          </p:nvPr>
        </p:nvPicPr>
        <p:blipFill>
          <a:blip r:embed="rId2" cstate="email">
            <a:extLst>
              <a:ext uri="{28A0092B-C50C-407E-A947-70E740481C1C}">
                <a14:useLocalDpi xmlns:a14="http://schemas.microsoft.com/office/drawing/2010/main" val="0"/>
              </a:ext>
            </a:extLst>
          </a:blip>
          <a:srcRect l="-33022" r="-33022"/>
          <a:stretch>
            <a:fillRect/>
          </a:stretch>
        </p:blipFill>
        <p:spPr>
          <a:xfrm>
            <a:off x="-102453" y="1425388"/>
            <a:ext cx="9444004" cy="5241540"/>
          </a:xfrm>
        </p:spPr>
      </p:pic>
      <p:sp>
        <p:nvSpPr>
          <p:cNvPr id="5" name="Left Arrow 4"/>
          <p:cNvSpPr/>
          <p:nvPr/>
        </p:nvSpPr>
        <p:spPr>
          <a:xfrm>
            <a:off x="7460403" y="6260442"/>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04536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Second, how to save file as .</a:t>
            </a:r>
            <a:r>
              <a:rPr lang="en-US" dirty="0" err="1" smtClean="0"/>
              <a:t>csv</a:t>
            </a:r>
            <a:r>
              <a:rPr lang="en-US" dirty="0" smtClean="0"/>
              <a:t> in Google Sheets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141856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2 at 9.20.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453" y="950259"/>
            <a:ext cx="3479800" cy="5435600"/>
          </a:xfrm>
          <a:prstGeom prst="rect">
            <a:avLst/>
          </a:prstGeom>
        </p:spPr>
      </p:pic>
      <p:sp>
        <p:nvSpPr>
          <p:cNvPr id="2" name="Title 1"/>
          <p:cNvSpPr>
            <a:spLocks noGrp="1"/>
          </p:cNvSpPr>
          <p:nvPr>
            <p:ph type="title"/>
          </p:nvPr>
        </p:nvSpPr>
        <p:spPr/>
        <p:txBody>
          <a:bodyPr anchor="t"/>
          <a:lstStyle/>
          <a:p>
            <a:r>
              <a:rPr lang="en-US" sz="2800" dirty="0" smtClean="0"/>
              <a:t>1. Click ‘Untitled spreadsheet’ to change file name</a:t>
            </a:r>
            <a:endParaRPr lang="en-US" sz="2800" dirty="0"/>
          </a:p>
        </p:txBody>
      </p:sp>
      <p:sp>
        <p:nvSpPr>
          <p:cNvPr id="9" name="Left Arrow 8"/>
          <p:cNvSpPr/>
          <p:nvPr/>
        </p:nvSpPr>
        <p:spPr>
          <a:xfrm>
            <a:off x="4811231" y="1020136"/>
            <a:ext cx="589747" cy="345488"/>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9998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346" y="2758755"/>
            <a:ext cx="7583487" cy="1044388"/>
          </a:xfrm>
        </p:spPr>
        <p:txBody>
          <a:bodyPr/>
          <a:lstStyle/>
          <a:p>
            <a:r>
              <a:rPr lang="en-US" dirty="0" smtClean="0"/>
              <a:t>Before looking at the milk production measurements, let’s discuss replications versus subsamples</a:t>
            </a:r>
            <a:endParaRPr lang="en-US" dirty="0"/>
          </a:p>
        </p:txBody>
      </p:sp>
    </p:spTree>
    <p:extLst>
      <p:ext uri="{BB962C8B-B14F-4D97-AF65-F5344CB8AC3E}">
        <p14:creationId xmlns:p14="http://schemas.microsoft.com/office/powerpoint/2010/main" val="4166242261"/>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2800" dirty="0" smtClean="0"/>
              <a:t>1. Click ‘Untitled spreadsheet’ to change file name</a:t>
            </a:r>
            <a:endParaRPr lang="en-US" sz="2800" dirty="0"/>
          </a:p>
        </p:txBody>
      </p:sp>
      <p:pic>
        <p:nvPicPr>
          <p:cNvPr id="4" name="Picture 3" descr="Screen Shot 2016-02-02 at 9.2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512" y="967441"/>
            <a:ext cx="3225800" cy="5448300"/>
          </a:xfrm>
          <a:prstGeom prst="rect">
            <a:avLst/>
          </a:prstGeom>
        </p:spPr>
      </p:pic>
    </p:spTree>
    <p:extLst>
      <p:ext uri="{BB962C8B-B14F-4D97-AF65-F5344CB8AC3E}">
        <p14:creationId xmlns:p14="http://schemas.microsoft.com/office/powerpoint/2010/main" val="1749864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2 at 9.11.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476943"/>
            <a:ext cx="6128124" cy="4980382"/>
          </a:xfrm>
          <a:prstGeom prst="rect">
            <a:avLst/>
          </a:prstGeom>
        </p:spPr>
      </p:pic>
      <p:sp>
        <p:nvSpPr>
          <p:cNvPr id="2" name="Title 1"/>
          <p:cNvSpPr>
            <a:spLocks noGrp="1"/>
          </p:cNvSpPr>
          <p:nvPr>
            <p:ph type="title"/>
          </p:nvPr>
        </p:nvSpPr>
        <p:spPr/>
        <p:txBody>
          <a:bodyPr anchor="t"/>
          <a:lstStyle/>
          <a:p>
            <a:r>
              <a:rPr lang="en-US" sz="2800" dirty="0" smtClean="0"/>
              <a:t>2. Click ‘File’, ‘Download as’, and finally ‘Comma-separated values (.</a:t>
            </a:r>
            <a:r>
              <a:rPr lang="en-US" sz="2800" dirty="0" err="1" smtClean="0"/>
              <a:t>csv</a:t>
            </a:r>
            <a:r>
              <a:rPr lang="en-US" sz="2800" dirty="0" smtClean="0"/>
              <a:t>)..’</a:t>
            </a:r>
            <a:endParaRPr lang="en-US" sz="2800" dirty="0"/>
          </a:p>
        </p:txBody>
      </p:sp>
      <p:sp>
        <p:nvSpPr>
          <p:cNvPr id="8" name="Left Arrow 7"/>
          <p:cNvSpPr/>
          <p:nvPr/>
        </p:nvSpPr>
        <p:spPr>
          <a:xfrm>
            <a:off x="6762549" y="5817008"/>
            <a:ext cx="589747" cy="345488"/>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a:off x="2537184" y="4774113"/>
            <a:ext cx="589747" cy="345488"/>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1509231" y="1699219"/>
            <a:ext cx="589747" cy="345488"/>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179172" y="1476943"/>
            <a:ext cx="3447303" cy="3170099"/>
          </a:xfrm>
          <a:prstGeom prst="rect">
            <a:avLst/>
          </a:prstGeom>
          <a:solidFill>
            <a:schemeClr val="accent1">
              <a:lumMod val="20000"/>
              <a:lumOff val="80000"/>
            </a:schemeClr>
          </a:solidFill>
        </p:spPr>
        <p:txBody>
          <a:bodyPr wrap="square" rtlCol="0">
            <a:spAutoFit/>
          </a:bodyPr>
          <a:lstStyle/>
          <a:p>
            <a:r>
              <a:rPr lang="en-US" sz="2500" dirty="0" smtClean="0"/>
              <a:t>Your file will be saved to the folder designated for web downloads (depends on your computer settings). Generally, it’s called ‘Downloads’.</a:t>
            </a:r>
            <a:endParaRPr lang="en-US" sz="2500" dirty="0"/>
          </a:p>
        </p:txBody>
      </p:sp>
      <p:sp>
        <p:nvSpPr>
          <p:cNvPr id="10" name="Oval 9"/>
          <p:cNvSpPr/>
          <p:nvPr/>
        </p:nvSpPr>
        <p:spPr>
          <a:xfrm>
            <a:off x="1879875" y="1695144"/>
            <a:ext cx="438206" cy="345488"/>
          </a:xfrm>
          <a:prstGeom prst="ellipse">
            <a:avLst/>
          </a:prstGeom>
          <a:solidFill>
            <a:srgbClr val="BCE3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1</a:t>
            </a:r>
            <a:endParaRPr lang="en-US" dirty="0">
              <a:solidFill>
                <a:srgbClr val="000000"/>
              </a:solidFill>
            </a:endParaRPr>
          </a:p>
        </p:txBody>
      </p:sp>
      <p:sp>
        <p:nvSpPr>
          <p:cNvPr id="11" name="Oval 10"/>
          <p:cNvSpPr/>
          <p:nvPr/>
        </p:nvSpPr>
        <p:spPr>
          <a:xfrm>
            <a:off x="3084306" y="4774113"/>
            <a:ext cx="438206" cy="345488"/>
          </a:xfrm>
          <a:prstGeom prst="ellipse">
            <a:avLst/>
          </a:prstGeom>
          <a:solidFill>
            <a:srgbClr val="BCE3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2</a:t>
            </a:r>
            <a:endParaRPr lang="en-US" dirty="0">
              <a:solidFill>
                <a:srgbClr val="000000"/>
              </a:solidFill>
            </a:endParaRPr>
          </a:p>
        </p:txBody>
      </p:sp>
      <p:sp>
        <p:nvSpPr>
          <p:cNvPr id="12" name="Oval 11"/>
          <p:cNvSpPr/>
          <p:nvPr/>
        </p:nvSpPr>
        <p:spPr>
          <a:xfrm>
            <a:off x="7133193" y="5817008"/>
            <a:ext cx="438206" cy="345488"/>
          </a:xfrm>
          <a:prstGeom prst="ellipse">
            <a:avLst/>
          </a:prstGeom>
          <a:solidFill>
            <a:srgbClr val="BCE3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3</a:t>
            </a:r>
            <a:endParaRPr lang="en-US" dirty="0">
              <a:solidFill>
                <a:srgbClr val="000000"/>
              </a:solidFill>
            </a:endParaRPr>
          </a:p>
        </p:txBody>
      </p:sp>
    </p:spTree>
    <p:extLst>
      <p:ext uri="{BB962C8B-B14F-4D97-AF65-F5344CB8AC3E}">
        <p14:creationId xmlns:p14="http://schemas.microsoft.com/office/powerpoint/2010/main" val="2643297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Section 2</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At this point, you should be able to:</a:t>
            </a:r>
          </a:p>
          <a:p>
            <a:pPr marL="457200" lvl="1" indent="-457200">
              <a:spcBef>
                <a:spcPts val="2000"/>
              </a:spcBef>
              <a:buFont typeface="+mj-lt"/>
              <a:buAutoNum type="arabicPeriod"/>
            </a:pPr>
            <a:r>
              <a:rPr lang="en-US" dirty="0"/>
              <a:t>U</a:t>
            </a:r>
            <a:r>
              <a:rPr lang="en-US" dirty="0" smtClean="0"/>
              <a:t>se </a:t>
            </a:r>
            <a:r>
              <a:rPr lang="en-US" dirty="0"/>
              <a:t>the </a:t>
            </a:r>
            <a:r>
              <a:rPr lang="en-US" dirty="0" smtClean="0"/>
              <a:t>App </a:t>
            </a:r>
            <a:r>
              <a:rPr lang="en-US" dirty="0"/>
              <a:t>to analyze a </a:t>
            </a:r>
            <a:r>
              <a:rPr lang="en-US" dirty="0" smtClean="0"/>
              <a:t>CRD, including:</a:t>
            </a:r>
            <a:endParaRPr lang="en-US" dirty="0"/>
          </a:p>
          <a:p>
            <a:pPr marL="739775" lvl="2" indent="-457200">
              <a:spcBef>
                <a:spcPts val="2000"/>
              </a:spcBef>
            </a:pPr>
            <a:r>
              <a:rPr lang="en-US" dirty="0" smtClean="0"/>
              <a:t>Format </a:t>
            </a:r>
            <a:r>
              <a:rPr lang="en-US" dirty="0"/>
              <a:t>and </a:t>
            </a:r>
            <a:r>
              <a:rPr lang="en-US" dirty="0" smtClean="0"/>
              <a:t>load </a:t>
            </a:r>
            <a:r>
              <a:rPr lang="en-US" dirty="0"/>
              <a:t>CSV file</a:t>
            </a:r>
          </a:p>
          <a:p>
            <a:pPr marL="739775" lvl="2" indent="-457200">
              <a:spcBef>
                <a:spcPts val="2000"/>
              </a:spcBef>
            </a:pPr>
            <a:r>
              <a:rPr lang="en-US" dirty="0" smtClean="0"/>
              <a:t>Set up data analysis for a CRD with one factor</a:t>
            </a:r>
          </a:p>
          <a:p>
            <a:pPr marL="739775" lvl="2" indent="-457200">
              <a:spcBef>
                <a:spcPts val="2000"/>
              </a:spcBef>
            </a:pPr>
            <a:r>
              <a:rPr lang="en-US" dirty="0"/>
              <a:t>R</a:t>
            </a:r>
            <a:r>
              <a:rPr lang="en-US" dirty="0" smtClean="0"/>
              <a:t>un an ANOVA and mean comparison test using </a:t>
            </a:r>
            <a:r>
              <a:rPr lang="en-US" dirty="0" err="1" smtClean="0"/>
              <a:t>Tukey</a:t>
            </a:r>
            <a:r>
              <a:rPr lang="en-US" dirty="0" smtClean="0"/>
              <a:t> </a:t>
            </a:r>
          </a:p>
          <a:p>
            <a:pPr marL="457200" lvl="1" indent="-457200">
              <a:spcBef>
                <a:spcPts val="2000"/>
              </a:spcBef>
              <a:buFont typeface="+mj-lt"/>
              <a:buAutoNum type="arabicPeriod"/>
            </a:pPr>
            <a:r>
              <a:rPr lang="en-US" dirty="0" smtClean="0"/>
              <a:t>Interpret results and save plots</a:t>
            </a:r>
            <a:endParaRPr lang="en-US" dirty="0"/>
          </a:p>
          <a:p>
            <a:pPr marL="457200" indent="-457200">
              <a:buFont typeface="+mj-lt"/>
              <a:buAutoNum type="arabicPeriod"/>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44773350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3 Learning Objectives</a:t>
            </a:r>
            <a:endParaRPr lang="en-US" dirty="0"/>
          </a:p>
        </p:txBody>
      </p:sp>
      <p:sp>
        <p:nvSpPr>
          <p:cNvPr id="3" name="Content Placeholder 2"/>
          <p:cNvSpPr>
            <a:spLocks noGrp="1"/>
          </p:cNvSpPr>
          <p:nvPr>
            <p:ph idx="1"/>
          </p:nvPr>
        </p:nvSpPr>
        <p:spPr/>
        <p:txBody>
          <a:bodyPr/>
          <a:lstStyle/>
          <a:p>
            <a:pPr marL="0" indent="0">
              <a:buNone/>
            </a:pPr>
            <a:r>
              <a:rPr lang="en-US" sz="2800" dirty="0" smtClean="0"/>
              <a:t>You will gain a basic understanding of:</a:t>
            </a:r>
          </a:p>
          <a:p>
            <a:pPr marL="457200" indent="-457200">
              <a:buFont typeface="+mj-lt"/>
              <a:buAutoNum type="arabicPeriod"/>
            </a:pPr>
            <a:r>
              <a:rPr lang="en-US" dirty="0" smtClean="0"/>
              <a:t>Randomized Complete Block Design (RCBD)</a:t>
            </a:r>
          </a:p>
          <a:p>
            <a:pPr marL="752475" lvl="1" indent="-457200"/>
            <a:r>
              <a:rPr lang="en-US" dirty="0" smtClean="0"/>
              <a:t>Reasons to block</a:t>
            </a:r>
          </a:p>
          <a:p>
            <a:pPr marL="752475" lvl="1" indent="-457200"/>
            <a:r>
              <a:rPr lang="en-US" dirty="0" smtClean="0"/>
              <a:t>How to block and randomize treatments</a:t>
            </a:r>
          </a:p>
          <a:p>
            <a:pPr marL="457200" indent="-457200">
              <a:buFont typeface="+mj-lt"/>
              <a:buAutoNum type="arabicPeriod"/>
            </a:pPr>
            <a:r>
              <a:rPr lang="en-US" dirty="0" smtClean="0"/>
              <a:t>How to analyze data</a:t>
            </a:r>
            <a:r>
              <a:rPr lang="en-US" dirty="0"/>
              <a:t> </a:t>
            </a:r>
            <a:r>
              <a:rPr lang="en-US" dirty="0" smtClean="0"/>
              <a:t>and interpret results from an RCBD experiment using the App</a:t>
            </a:r>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22309722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76808"/>
            <a:ext cx="7583487" cy="686292"/>
          </a:xfrm>
          <a:prstGeom prst="rect">
            <a:avLst/>
          </a:prstGeom>
          <a:solidFill>
            <a:srgbClr val="DDF53D"/>
          </a:solidFill>
        </p:spPr>
        <p:txBody>
          <a:body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
        <p:nvSpPr>
          <p:cNvPr id="3" name="TextBox 2"/>
          <p:cNvSpPr txBox="1"/>
          <p:nvPr/>
        </p:nvSpPr>
        <p:spPr>
          <a:xfrm>
            <a:off x="593604" y="2405857"/>
            <a:ext cx="6540540" cy="477054"/>
          </a:xfrm>
          <a:prstGeom prst="rect">
            <a:avLst/>
          </a:prstGeom>
          <a:noFill/>
        </p:spPr>
        <p:txBody>
          <a:bodyPr wrap="square" rtlCol="0">
            <a:spAutoFit/>
          </a:bodyPr>
          <a:lstStyle/>
          <a:p>
            <a:r>
              <a:rPr lang="en-US" sz="2500" dirty="0" smtClean="0">
                <a:solidFill>
                  <a:srgbClr val="FFFFFF"/>
                </a:solidFill>
              </a:rPr>
              <a:t>What is the alternative hypothesis?</a:t>
            </a:r>
          </a:p>
        </p:txBody>
      </p:sp>
      <p:sp>
        <p:nvSpPr>
          <p:cNvPr id="12" name="TextBox 11"/>
          <p:cNvSpPr txBox="1"/>
          <p:nvPr/>
        </p:nvSpPr>
        <p:spPr>
          <a:xfrm>
            <a:off x="593604" y="1123346"/>
            <a:ext cx="5067527" cy="477054"/>
          </a:xfrm>
          <a:prstGeom prst="rect">
            <a:avLst/>
          </a:prstGeom>
          <a:noFill/>
        </p:spPr>
        <p:txBody>
          <a:bodyPr wrap="square" rtlCol="0">
            <a:spAutoFit/>
          </a:bodyPr>
          <a:lstStyle/>
          <a:p>
            <a:r>
              <a:rPr lang="en-US" sz="2500" dirty="0" smtClean="0">
                <a:solidFill>
                  <a:srgbClr val="FFFFFF"/>
                </a:solidFill>
              </a:rPr>
              <a:t>What is the null hypothesis?</a:t>
            </a:r>
          </a:p>
        </p:txBody>
      </p:sp>
      <p:sp>
        <p:nvSpPr>
          <p:cNvPr id="13" name="TextBox 12"/>
          <p:cNvSpPr txBox="1"/>
          <p:nvPr/>
        </p:nvSpPr>
        <p:spPr>
          <a:xfrm>
            <a:off x="593604" y="3810624"/>
            <a:ext cx="5067527" cy="477054"/>
          </a:xfrm>
          <a:prstGeom prst="rect">
            <a:avLst/>
          </a:prstGeom>
          <a:noFill/>
        </p:spPr>
        <p:txBody>
          <a:bodyPr wrap="square" rtlCol="0">
            <a:spAutoFit/>
          </a:bodyPr>
          <a:lstStyle/>
          <a:p>
            <a:r>
              <a:rPr lang="en-US" sz="2500" dirty="0" smtClean="0">
                <a:solidFill>
                  <a:srgbClr val="FFFFFF"/>
                </a:solidFill>
              </a:rPr>
              <a:t>What is the independent variable?</a:t>
            </a:r>
          </a:p>
        </p:txBody>
      </p:sp>
      <p:sp>
        <p:nvSpPr>
          <p:cNvPr id="14" name="TextBox 13"/>
          <p:cNvSpPr txBox="1"/>
          <p:nvPr/>
        </p:nvSpPr>
        <p:spPr>
          <a:xfrm>
            <a:off x="593604" y="5106981"/>
            <a:ext cx="5067527" cy="477054"/>
          </a:xfrm>
          <a:prstGeom prst="rect">
            <a:avLst/>
          </a:prstGeom>
          <a:noFill/>
        </p:spPr>
        <p:txBody>
          <a:bodyPr wrap="square" rtlCol="0">
            <a:spAutoFit/>
          </a:bodyPr>
          <a:lstStyle/>
          <a:p>
            <a:r>
              <a:rPr lang="en-US" sz="2500" dirty="0" smtClean="0">
                <a:solidFill>
                  <a:srgbClr val="FFFFFF"/>
                </a:solidFill>
              </a:rPr>
              <a:t>What is the dependent variable?</a:t>
            </a:r>
          </a:p>
        </p:txBody>
      </p:sp>
      <p:sp>
        <p:nvSpPr>
          <p:cNvPr id="15" name="TextBox 14"/>
          <p:cNvSpPr txBox="1"/>
          <p:nvPr/>
        </p:nvSpPr>
        <p:spPr>
          <a:xfrm>
            <a:off x="918792" y="2990991"/>
            <a:ext cx="8735448" cy="477054"/>
          </a:xfrm>
          <a:prstGeom prst="rect">
            <a:avLst/>
          </a:prstGeom>
          <a:noFill/>
        </p:spPr>
        <p:txBody>
          <a:bodyPr wrap="square" rtlCol="0">
            <a:spAutoFit/>
          </a:bodyPr>
          <a:lstStyle/>
          <a:p>
            <a:r>
              <a:rPr lang="en-US" sz="2500" dirty="0" smtClean="0">
                <a:solidFill>
                  <a:srgbClr val="FFFF00"/>
                </a:solidFill>
              </a:rPr>
              <a:t>H</a:t>
            </a:r>
            <a:r>
              <a:rPr lang="en-US" sz="2500" baseline="-25000" dirty="0" smtClean="0">
                <a:solidFill>
                  <a:srgbClr val="FFFF00"/>
                </a:solidFill>
              </a:rPr>
              <a:t>A</a:t>
            </a:r>
            <a:r>
              <a:rPr lang="en-US" sz="2500" dirty="0" smtClean="0">
                <a:solidFill>
                  <a:srgbClr val="FFFF00"/>
                </a:solidFill>
              </a:rPr>
              <a:t>: at least one variety is different than the others</a:t>
            </a:r>
          </a:p>
        </p:txBody>
      </p:sp>
      <p:sp>
        <p:nvSpPr>
          <p:cNvPr id="16" name="TextBox 15"/>
          <p:cNvSpPr txBox="1"/>
          <p:nvPr/>
        </p:nvSpPr>
        <p:spPr>
          <a:xfrm>
            <a:off x="918792" y="1623401"/>
            <a:ext cx="6719495" cy="477054"/>
          </a:xfrm>
          <a:prstGeom prst="rect">
            <a:avLst/>
          </a:prstGeom>
          <a:noFill/>
        </p:spPr>
        <p:txBody>
          <a:bodyPr wrap="square" rtlCol="0">
            <a:spAutoFit/>
          </a:bodyPr>
          <a:lstStyle/>
          <a:p>
            <a:r>
              <a:rPr lang="en-US" sz="2500" dirty="0" smtClean="0">
                <a:solidFill>
                  <a:srgbClr val="FFFF00"/>
                </a:solidFill>
              </a:rPr>
              <a:t>H</a:t>
            </a:r>
            <a:r>
              <a:rPr lang="en-US" sz="2500" baseline="-25000" dirty="0" smtClean="0">
                <a:solidFill>
                  <a:srgbClr val="FFFF00"/>
                </a:solidFill>
              </a:rPr>
              <a:t>0</a:t>
            </a:r>
            <a:r>
              <a:rPr lang="en-US" sz="2500" dirty="0" smtClean="0">
                <a:solidFill>
                  <a:srgbClr val="FFFF00"/>
                </a:solidFill>
              </a:rPr>
              <a:t>: all varieties have equal mean yield</a:t>
            </a:r>
          </a:p>
        </p:txBody>
      </p:sp>
      <p:sp>
        <p:nvSpPr>
          <p:cNvPr id="17" name="TextBox 16"/>
          <p:cNvSpPr txBox="1"/>
          <p:nvPr/>
        </p:nvSpPr>
        <p:spPr>
          <a:xfrm>
            <a:off x="1028003" y="4296038"/>
            <a:ext cx="5067527" cy="477054"/>
          </a:xfrm>
          <a:prstGeom prst="rect">
            <a:avLst/>
          </a:prstGeom>
          <a:noFill/>
        </p:spPr>
        <p:txBody>
          <a:bodyPr wrap="square" rtlCol="0">
            <a:spAutoFit/>
          </a:bodyPr>
          <a:lstStyle/>
          <a:p>
            <a:r>
              <a:rPr lang="en-US" sz="2500" dirty="0" smtClean="0">
                <a:solidFill>
                  <a:srgbClr val="FFFF00"/>
                </a:solidFill>
              </a:rPr>
              <a:t>Wheat variety</a:t>
            </a:r>
          </a:p>
        </p:txBody>
      </p:sp>
      <p:sp>
        <p:nvSpPr>
          <p:cNvPr id="18" name="TextBox 17"/>
          <p:cNvSpPr txBox="1"/>
          <p:nvPr/>
        </p:nvSpPr>
        <p:spPr>
          <a:xfrm>
            <a:off x="1028003" y="5651502"/>
            <a:ext cx="5067527" cy="477054"/>
          </a:xfrm>
          <a:prstGeom prst="rect">
            <a:avLst/>
          </a:prstGeom>
          <a:noFill/>
        </p:spPr>
        <p:txBody>
          <a:bodyPr wrap="square" rtlCol="0">
            <a:spAutoFit/>
          </a:bodyPr>
          <a:lstStyle/>
          <a:p>
            <a:r>
              <a:rPr lang="en-US" sz="2500" dirty="0" smtClean="0">
                <a:solidFill>
                  <a:srgbClr val="FFFF00"/>
                </a:solidFill>
              </a:rPr>
              <a:t>Yield</a:t>
            </a:r>
          </a:p>
        </p:txBody>
      </p:sp>
    </p:spTree>
    <p:extLst>
      <p:ext uri="{BB962C8B-B14F-4D97-AF65-F5344CB8AC3E}">
        <p14:creationId xmlns:p14="http://schemas.microsoft.com/office/powerpoint/2010/main" val="3534684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P spid="17" grpId="0"/>
      <p:bldP spid="1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50184" y="2670097"/>
            <a:ext cx="7267950" cy="2922924"/>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itle 1"/>
          <p:cNvSpPr>
            <a:spLocks noGrp="1"/>
          </p:cNvSpPr>
          <p:nvPr>
            <p:ph type="title"/>
          </p:nvPr>
        </p:nvSpPr>
        <p:spPr>
          <a:xfrm>
            <a:off x="779463" y="1482616"/>
            <a:ext cx="7583487" cy="1044388"/>
          </a:xfrm>
          <a:prstGeom prst="rect">
            <a:avLst/>
          </a:prstGeom>
        </p:spPr>
        <p:txBody>
          <a:bodyPr/>
          <a:lstStyle/>
          <a:p>
            <a:r>
              <a:rPr lang="en-US" sz="1800" dirty="0" smtClean="0">
                <a:solidFill>
                  <a:srgbClr val="000000"/>
                </a:solidFill>
              </a:rPr>
              <a:t>To test H</a:t>
            </a:r>
            <a:r>
              <a:rPr lang="en-US" sz="1800" baseline="-25000" dirty="0" smtClean="0">
                <a:solidFill>
                  <a:srgbClr val="000000"/>
                </a:solidFill>
              </a:rPr>
              <a:t>0 </a:t>
            </a:r>
            <a:r>
              <a:rPr lang="en-US" sz="1800" dirty="0" smtClean="0">
                <a:solidFill>
                  <a:srgbClr val="000000"/>
                </a:solidFill>
              </a:rPr>
              <a:t>using 4 replications in a field where there is a known gradient in soil </a:t>
            </a:r>
            <a:r>
              <a:rPr lang="en-US" sz="1800" dirty="0">
                <a:solidFill>
                  <a:srgbClr val="000000"/>
                </a:solidFill>
              </a:rPr>
              <a:t>nitrogen </a:t>
            </a:r>
            <a:r>
              <a:rPr lang="en-US" sz="1800" dirty="0" smtClean="0">
                <a:solidFill>
                  <a:srgbClr val="000000"/>
                </a:solidFill>
              </a:rPr>
              <a:t>(shown below), what would you choose as: </a:t>
            </a:r>
            <a:br>
              <a:rPr lang="en-US" sz="1800" dirty="0" smtClean="0">
                <a:solidFill>
                  <a:srgbClr val="000000"/>
                </a:solidFill>
              </a:rPr>
            </a:br>
            <a:r>
              <a:rPr lang="en-US" sz="1800" dirty="0" smtClean="0">
                <a:solidFill>
                  <a:srgbClr val="000000"/>
                </a:solidFill>
              </a:rPr>
              <a:t>(1) the experimental design (identify the experimental unit)</a:t>
            </a:r>
            <a:br>
              <a:rPr lang="en-US" sz="1800" dirty="0" smtClean="0">
                <a:solidFill>
                  <a:srgbClr val="000000"/>
                </a:solidFill>
              </a:rPr>
            </a:br>
            <a:r>
              <a:rPr lang="en-US" sz="1800" dirty="0" smtClean="0">
                <a:solidFill>
                  <a:srgbClr val="000000"/>
                </a:solidFill>
              </a:rPr>
              <a:t>(2) the spatial layout/orientation of the plots?</a:t>
            </a:r>
            <a:r>
              <a:rPr lang="en-US" sz="1800" dirty="0">
                <a:solidFill>
                  <a:srgbClr val="000000"/>
                </a:solidFill>
              </a:rPr>
              <a:t/>
            </a:r>
            <a:br>
              <a:rPr lang="en-US" sz="1800" dirty="0">
                <a:solidFill>
                  <a:srgbClr val="000000"/>
                </a:solidFill>
              </a:rPr>
            </a:br>
            <a:r>
              <a:rPr lang="en-US" sz="1800" dirty="0" smtClean="0">
                <a:solidFill>
                  <a:srgbClr val="000000"/>
                </a:solidFill>
              </a:rPr>
              <a:t>(3) how would you assign treatments to the plots?</a:t>
            </a:r>
            <a:endParaRPr lang="en-US" sz="1800" dirty="0">
              <a:solidFill>
                <a:srgbClr val="000000"/>
              </a:solidFill>
            </a:endParaRPr>
          </a:p>
        </p:txBody>
      </p:sp>
      <p:sp>
        <p:nvSpPr>
          <p:cNvPr id="5" name="TextBox 4"/>
          <p:cNvSpPr txBox="1"/>
          <p:nvPr/>
        </p:nvSpPr>
        <p:spPr>
          <a:xfrm>
            <a:off x="3017959" y="2677632"/>
            <a:ext cx="3133704" cy="461665"/>
          </a:xfrm>
          <a:prstGeom prst="rect">
            <a:avLst/>
          </a:prstGeom>
          <a:noFill/>
        </p:spPr>
        <p:txBody>
          <a:bodyPr wrap="square" rtlCol="0">
            <a:spAutoFit/>
          </a:bodyPr>
          <a:lstStyle/>
          <a:p>
            <a:r>
              <a:rPr lang="en-US" sz="2400" i="1" dirty="0" smtClean="0">
                <a:solidFill>
                  <a:srgbClr val="FFFFFF"/>
                </a:solidFill>
              </a:rPr>
              <a:t>Experimental Field</a:t>
            </a:r>
            <a:endParaRPr lang="en-US" sz="2400" i="1"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sp>
        <p:nvSpPr>
          <p:cNvPr id="10" name="TextBox 9"/>
          <p:cNvSpPr txBox="1"/>
          <p:nvPr/>
        </p:nvSpPr>
        <p:spPr>
          <a:xfrm>
            <a:off x="1462560" y="3393385"/>
            <a:ext cx="5855296" cy="1323439"/>
          </a:xfrm>
          <a:prstGeom prst="rect">
            <a:avLst/>
          </a:prstGeom>
          <a:noFill/>
        </p:spPr>
        <p:txBody>
          <a:bodyPr wrap="square" rtlCol="0">
            <a:spAutoFit/>
          </a:bodyPr>
          <a:lstStyle/>
          <a:p>
            <a:pPr algn="ctr"/>
            <a:r>
              <a:rPr lang="en-US" sz="4000" i="1" dirty="0" smtClean="0">
                <a:solidFill>
                  <a:srgbClr val="FFFFFF"/>
                </a:solidFill>
              </a:rPr>
              <a:t>Discuss and draw the plot layout in groups</a:t>
            </a:r>
            <a:endParaRPr lang="en-US" sz="4000" i="1" dirty="0">
              <a:solidFill>
                <a:srgbClr val="FFFFFF"/>
              </a:solidFill>
            </a:endParaRPr>
          </a:p>
        </p:txBody>
      </p:sp>
      <p:sp>
        <p:nvSpPr>
          <p:cNvPr id="12"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Tree>
    <p:extLst>
      <p:ext uri="{BB962C8B-B14F-4D97-AF65-F5344CB8AC3E}">
        <p14:creationId xmlns:p14="http://schemas.microsoft.com/office/powerpoint/2010/main" val="320776824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i="1" dirty="0" smtClean="0">
                <a:solidFill>
                  <a:srgbClr val="FFFFFF"/>
                </a:solidFill>
              </a:rPr>
              <a:t>Experimental Field</a:t>
            </a:r>
            <a:endParaRPr lang="en-US" sz="2400" i="1"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726318480"/>
              </p:ext>
            </p:extLst>
          </p:nvPr>
        </p:nvGraphicFramePr>
        <p:xfrm>
          <a:off x="1392818" y="2478517"/>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dirty="0" smtClean="0">
                          <a:solidFill>
                            <a:srgbClr val="000000"/>
                          </a:solidFill>
                        </a:rPr>
                        <a:t>1</a:t>
                      </a:r>
                      <a:endParaRPr lang="en-US" dirty="0">
                        <a:solidFill>
                          <a:srgbClr val="000000"/>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2</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3</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4</a:t>
                      </a:r>
                      <a:endParaRPr lang="en-US" dirty="0">
                        <a:solidFill>
                          <a:srgbClr val="000000"/>
                        </a:solidFill>
                      </a:endParaRPr>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5</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6</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7</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8</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9</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10</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11</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12</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13</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14</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15</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16</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rgbClr val="FFFFFF"/>
                    </a:solidFill>
                  </a:tcPr>
                </a:tc>
              </a:tr>
            </a:tbl>
          </a:graphicData>
        </a:graphic>
      </p:graphicFrame>
      <p:sp>
        <p:nvSpPr>
          <p:cNvPr id="14" name="Title 1"/>
          <p:cNvSpPr txBox="1">
            <a:spLocks/>
          </p:cNvSpPr>
          <p:nvPr/>
        </p:nvSpPr>
        <p:spPr>
          <a:xfrm>
            <a:off x="779464" y="596028"/>
            <a:ext cx="6233410"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000" dirty="0" smtClean="0">
                <a:solidFill>
                  <a:srgbClr val="000000"/>
                </a:solidFill>
              </a:rPr>
              <a:t>1. What is the experimental design and experimental unit?</a:t>
            </a:r>
            <a:endParaRPr lang="en-US" sz="2000" dirty="0">
              <a:solidFill>
                <a:srgbClr val="000000"/>
              </a:solidFill>
            </a:endParaRPr>
          </a:p>
        </p:txBody>
      </p:sp>
      <p:sp>
        <p:nvSpPr>
          <p:cNvPr id="13" name="Text Box 3"/>
          <p:cNvSpPr txBox="1"/>
          <p:nvPr/>
        </p:nvSpPr>
        <p:spPr>
          <a:xfrm>
            <a:off x="6464074" y="1301298"/>
            <a:ext cx="2453567" cy="1914399"/>
          </a:xfrm>
          <a:prstGeom prst="wedgeRectCallout">
            <a:avLst>
              <a:gd name="adj1" fmla="val -41137"/>
              <a:gd name="adj2" fmla="val 41902"/>
            </a:avLst>
          </a:prstGeom>
          <a:solidFill>
            <a:srgbClr val="FFFFFF"/>
          </a:solidFill>
          <a:ln>
            <a:solidFill>
              <a:schemeClr val="bg1"/>
            </a:solid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R="0">
              <a:spcBef>
                <a:spcPts val="0"/>
              </a:spcBef>
              <a:spcAft>
                <a:spcPts val="0"/>
              </a:spcAft>
            </a:pPr>
            <a:r>
              <a:rPr lang="en-US" sz="1900" dirty="0" smtClean="0">
                <a:effectLst/>
                <a:ea typeface="ＭＳ 明朝"/>
                <a:cs typeface="Times New Roman"/>
              </a:rPr>
              <a:t>Randomized </a:t>
            </a:r>
            <a:r>
              <a:rPr lang="en-US" sz="1900" dirty="0">
                <a:effectLst/>
                <a:ea typeface="ＭＳ 明朝"/>
                <a:cs typeface="Times New Roman"/>
              </a:rPr>
              <a:t>Complete Block Design (RCBD</a:t>
            </a:r>
            <a:r>
              <a:rPr lang="en-US" sz="1900" dirty="0" smtClean="0">
                <a:effectLst/>
                <a:ea typeface="ＭＳ 明朝"/>
                <a:cs typeface="Times New Roman"/>
              </a:rPr>
              <a:t>) with 4 </a:t>
            </a:r>
            <a:r>
              <a:rPr lang="en-US" sz="1900" dirty="0" err="1" smtClean="0">
                <a:effectLst/>
                <a:ea typeface="ＭＳ 明朝"/>
                <a:cs typeface="Times New Roman"/>
              </a:rPr>
              <a:t>trts</a:t>
            </a:r>
            <a:r>
              <a:rPr lang="en-US" sz="1900" dirty="0" smtClean="0">
                <a:effectLst/>
                <a:ea typeface="ＭＳ 明朝"/>
                <a:cs typeface="Times New Roman"/>
              </a:rPr>
              <a:t> and 4 blocks.</a:t>
            </a:r>
            <a:endParaRPr lang="en-US" sz="1900" dirty="0" smtClean="0">
              <a:effectLst/>
              <a:ea typeface="ＭＳ 明朝"/>
              <a:cs typeface="Times New Roman"/>
              <a:sym typeface="Wingdings"/>
            </a:endParaRPr>
          </a:p>
          <a:p>
            <a:pPr marR="0" algn="ctr">
              <a:spcBef>
                <a:spcPts val="0"/>
              </a:spcBef>
              <a:spcAft>
                <a:spcPts val="0"/>
              </a:spcAft>
            </a:pPr>
            <a:r>
              <a:rPr lang="en-US" sz="1900" dirty="0" smtClean="0">
                <a:effectLst/>
                <a:ea typeface="ＭＳ 明朝"/>
                <a:cs typeface="Times New Roman"/>
                <a:sym typeface="Wingdings"/>
              </a:rPr>
              <a:t>4 </a:t>
            </a:r>
            <a:r>
              <a:rPr lang="en-US" sz="1900" dirty="0" err="1" smtClean="0">
                <a:effectLst/>
                <a:ea typeface="ＭＳ 明朝"/>
                <a:cs typeface="Times New Roman"/>
                <a:sym typeface="Wingdings"/>
              </a:rPr>
              <a:t>trts</a:t>
            </a:r>
            <a:r>
              <a:rPr lang="en-US" sz="1900" dirty="0" smtClean="0">
                <a:effectLst/>
                <a:ea typeface="ＭＳ 明朝"/>
                <a:cs typeface="Times New Roman"/>
                <a:sym typeface="Wingdings"/>
              </a:rPr>
              <a:t> x 4 blocks = </a:t>
            </a:r>
          </a:p>
          <a:p>
            <a:pPr marR="0" algn="ctr">
              <a:spcBef>
                <a:spcPts val="0"/>
              </a:spcBef>
              <a:spcAft>
                <a:spcPts val="0"/>
              </a:spcAft>
            </a:pPr>
            <a:r>
              <a:rPr lang="en-US" sz="1900" dirty="0" smtClean="0">
                <a:effectLst/>
                <a:ea typeface="ＭＳ 明朝"/>
                <a:cs typeface="Times New Roman"/>
                <a:sym typeface="Wingdings"/>
              </a:rPr>
              <a:t>16 plots</a:t>
            </a:r>
            <a:endParaRPr lang="en-US" sz="1900" dirty="0">
              <a:effectLst/>
              <a:ea typeface="ＭＳ 明朝"/>
              <a:cs typeface="Times New Roman"/>
            </a:endParaRPr>
          </a:p>
        </p:txBody>
      </p:sp>
      <p:sp>
        <p:nvSpPr>
          <p:cNvPr id="15" name="Up Arrow 14"/>
          <p:cNvSpPr/>
          <p:nvPr/>
        </p:nvSpPr>
        <p:spPr>
          <a:xfrm rot="16200000">
            <a:off x="5945657" y="3591983"/>
            <a:ext cx="457200" cy="1028700"/>
          </a:xfrm>
          <a:prstGeom prst="up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3"/>
          <p:cNvSpPr txBox="1"/>
          <p:nvPr/>
        </p:nvSpPr>
        <p:spPr>
          <a:xfrm>
            <a:off x="6478768" y="3354239"/>
            <a:ext cx="2453567" cy="2238782"/>
          </a:xfrm>
          <a:prstGeom prst="wedgeRectCallout">
            <a:avLst>
              <a:gd name="adj1" fmla="val -41137"/>
              <a:gd name="adj2" fmla="val 41902"/>
            </a:avLst>
          </a:prstGeom>
          <a:ln/>
          <a:extLst>
            <a:ext uri="{C572A759-6A51-4108-AA02-DFA0A04FC94B}">
              <ma14:wrappingTextBoxFlag xmlns:ma14="http://schemas.microsoft.com/office/mac/drawingml/2011/main"/>
            </a:ext>
          </a:extLst>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R="0">
              <a:spcBef>
                <a:spcPts val="0"/>
              </a:spcBef>
              <a:spcAft>
                <a:spcPts val="0"/>
              </a:spcAft>
            </a:pPr>
            <a:r>
              <a:rPr lang="en-US" sz="1900" dirty="0" smtClean="0">
                <a:ea typeface="ＭＳ 明朝"/>
                <a:cs typeface="Times New Roman"/>
              </a:rPr>
              <a:t>Plots are the </a:t>
            </a:r>
            <a:r>
              <a:rPr lang="en-US" sz="19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ＭＳ 明朝"/>
                <a:cs typeface="Times New Roman"/>
              </a:rPr>
              <a:t>experimental units</a:t>
            </a:r>
            <a:r>
              <a:rPr lang="en-US" sz="1900" dirty="0" smtClean="0">
                <a:effectLst/>
                <a:ea typeface="ＭＳ 明朝"/>
                <a:cs typeface="Times New Roman"/>
              </a:rPr>
              <a:t>, defined as the “object” that the treatments are applied to. </a:t>
            </a:r>
            <a:endParaRPr lang="en-US" sz="1900" dirty="0">
              <a:effectLst/>
              <a:ea typeface="ＭＳ 明朝"/>
              <a:cs typeface="Times New Roman"/>
            </a:endParaRPr>
          </a:p>
        </p:txBody>
      </p:sp>
      <p:sp>
        <p:nvSpPr>
          <p:cNvPr id="17"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Tree>
    <p:extLst>
      <p:ext uri="{BB962C8B-B14F-4D97-AF65-F5344CB8AC3E}">
        <p14:creationId xmlns:p14="http://schemas.microsoft.com/office/powerpoint/2010/main" val="77684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1"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4294887271"/>
              </p:ext>
            </p:extLst>
          </p:nvPr>
        </p:nvGraphicFramePr>
        <p:xfrm>
          <a:off x="1392818" y="2478517"/>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dirty="0" smtClean="0">
                          <a:solidFill>
                            <a:srgbClr val="000000"/>
                          </a:solidFill>
                        </a:rPr>
                        <a:t>1</a:t>
                      </a:r>
                      <a:endParaRPr lang="en-US" dirty="0">
                        <a:solidFill>
                          <a:srgbClr val="000000"/>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2</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3</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4</a:t>
                      </a:r>
                      <a:endParaRPr lang="en-US" dirty="0">
                        <a:solidFill>
                          <a:srgbClr val="000000"/>
                        </a:solidFill>
                      </a:endParaRPr>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5</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6</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7</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8</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9</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10</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11</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12</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13</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14</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15</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16</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rgbClr val="FFFFFF"/>
                    </a:solidFill>
                  </a:tcPr>
                </a:tc>
              </a:tr>
            </a:tbl>
          </a:graphicData>
        </a:graphic>
      </p:graphicFrame>
      <p:sp>
        <p:nvSpPr>
          <p:cNvPr id="17" name="Text Box 3"/>
          <p:cNvSpPr txBox="1"/>
          <p:nvPr/>
        </p:nvSpPr>
        <p:spPr>
          <a:xfrm>
            <a:off x="1392817" y="1164312"/>
            <a:ext cx="5620056" cy="2797493"/>
          </a:xfrm>
          <a:prstGeom prst="cloudCallout">
            <a:avLst/>
          </a:prstGeom>
          <a:ln>
            <a:solidFill>
              <a:srgbClr val="37AAED"/>
            </a:solidFill>
          </a:ln>
          <a:effectLst>
            <a:glow rad="228600">
              <a:schemeClr val="accent1">
                <a:satMod val="175000"/>
                <a:alpha val="40000"/>
              </a:schemeClr>
            </a:glow>
          </a:effectLst>
          <a:extLst>
            <a:ext uri="{C572A759-6A51-4108-AA02-DFA0A04FC94B}">
              <ma14:wrappingTextBoxFlag xmlns:ma14="http://schemas.microsoft.com/office/mac/drawingml/2011/main"/>
            </a:ext>
          </a:extLst>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R="0" algn="ctr">
              <a:spcBef>
                <a:spcPts val="0"/>
              </a:spcBef>
              <a:spcAft>
                <a:spcPts val="0"/>
              </a:spcAft>
            </a:pPr>
            <a:r>
              <a:rPr lang="en-US" sz="2200" dirty="0" smtClean="0">
                <a:effectLst/>
                <a:ea typeface="ＭＳ 明朝"/>
                <a:cs typeface="Times New Roman"/>
              </a:rPr>
              <a:t>Why “block” in this field rather than randomly assign the treatments across all 16 plots as we did for the cows in the CRD ? </a:t>
            </a:r>
            <a:endParaRPr lang="en-US" sz="2200" dirty="0">
              <a:effectLst/>
              <a:ea typeface="ＭＳ 明朝"/>
              <a:cs typeface="Times New Roman"/>
            </a:endParaRPr>
          </a:p>
        </p:txBody>
      </p:sp>
      <p:sp>
        <p:nvSpPr>
          <p:cNvPr id="18"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
        <p:nvSpPr>
          <p:cNvPr id="2" name="TextBox 1"/>
          <p:cNvSpPr txBox="1"/>
          <p:nvPr/>
        </p:nvSpPr>
        <p:spPr>
          <a:xfrm>
            <a:off x="9212677" y="3724855"/>
            <a:ext cx="7583487" cy="163121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rgbClr val="FFFFFF"/>
                </a:solidFill>
              </a:rPr>
              <a:t>We are only interested in the effect of wheat variety on yield, but spatial variation in soil nitrogen affects yield too</a:t>
            </a:r>
            <a:r>
              <a:rPr lang="en-US" sz="2000" dirty="0">
                <a:solidFill>
                  <a:srgbClr val="FFFFFF"/>
                </a:solidFill>
              </a:rPr>
              <a:t>! </a:t>
            </a:r>
            <a:r>
              <a:rPr lang="en-US" sz="2000" dirty="0" smtClean="0">
                <a:solidFill>
                  <a:srgbClr val="FFFFFF"/>
                </a:solidFill>
              </a:rPr>
              <a:t>Grouping </a:t>
            </a:r>
            <a:r>
              <a:rPr lang="en-US" sz="2000" dirty="0">
                <a:solidFill>
                  <a:srgbClr val="FFFFFF"/>
                </a:solidFill>
              </a:rPr>
              <a:t>plots with similar soil </a:t>
            </a:r>
            <a:r>
              <a:rPr lang="en-US" sz="2000" dirty="0" smtClean="0">
                <a:solidFill>
                  <a:srgbClr val="FFFFFF"/>
                </a:solidFill>
              </a:rPr>
              <a:t>properties can lower the error (</a:t>
            </a:r>
            <a:r>
              <a:rPr lang="en-US" sz="2000" i="1" dirty="0" smtClean="0">
                <a:solidFill>
                  <a:srgbClr val="FFFFFF"/>
                </a:solidFill>
              </a:rPr>
              <a:t>within</a:t>
            </a:r>
            <a:r>
              <a:rPr lang="en-US" sz="2000" dirty="0" smtClean="0">
                <a:solidFill>
                  <a:srgbClr val="FFFFFF"/>
                </a:solidFill>
              </a:rPr>
              <a:t> treatment differences) and make it easier to detect differences among varieties!</a:t>
            </a:r>
            <a:endParaRPr lang="en-US" sz="2000" dirty="0">
              <a:solidFill>
                <a:srgbClr val="FFFFFF"/>
              </a:solidFill>
            </a:endParaRPr>
          </a:p>
        </p:txBody>
      </p:sp>
      <p:sp>
        <p:nvSpPr>
          <p:cNvPr id="13" name="TextBox 12"/>
          <p:cNvSpPr txBox="1"/>
          <p:nvPr/>
        </p:nvSpPr>
        <p:spPr>
          <a:xfrm>
            <a:off x="779463" y="4426324"/>
            <a:ext cx="7583487" cy="1323439"/>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rgbClr val="FFFFFF"/>
                </a:solidFill>
              </a:rPr>
              <a:t>Closer plots have more in common than plots further apart (very common in nature). Grouping nearby plots into blocks accounts for this and makes it easier to </a:t>
            </a:r>
            <a:r>
              <a:rPr lang="en-US" sz="2000" dirty="0">
                <a:solidFill>
                  <a:srgbClr val="FFFFFF"/>
                </a:solidFill>
              </a:rPr>
              <a:t>detect differences </a:t>
            </a:r>
            <a:r>
              <a:rPr lang="en-US" sz="2000" dirty="0" smtClean="0">
                <a:solidFill>
                  <a:srgbClr val="FFFFFF"/>
                </a:solidFill>
              </a:rPr>
              <a:t>between varieties!</a:t>
            </a:r>
            <a:endParaRPr lang="en-US" sz="2000" dirty="0">
              <a:solidFill>
                <a:srgbClr val="FFFFFF"/>
              </a:solidFill>
            </a:endParaRPr>
          </a:p>
        </p:txBody>
      </p:sp>
    </p:spTree>
    <p:extLst>
      <p:ext uri="{BB962C8B-B14F-4D97-AF65-F5344CB8AC3E}">
        <p14:creationId xmlns:p14="http://schemas.microsoft.com/office/powerpoint/2010/main" val="1857382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19187" y="4278374"/>
            <a:ext cx="1803363" cy="646331"/>
          </a:xfrm>
          <a:prstGeom prst="rect">
            <a:avLst/>
          </a:prstGeom>
        </p:spPr>
        <p:txBody>
          <a:bodyPr wrap="none">
            <a:spAutoFit/>
          </a:bodyPr>
          <a:lstStyle/>
          <a:p>
            <a:pPr algn="ctr"/>
            <a:r>
              <a:rPr lang="en-US" dirty="0">
                <a:solidFill>
                  <a:srgbClr val="FFFF00"/>
                </a:solidFill>
              </a:rPr>
              <a:t>d</a:t>
            </a:r>
            <a:r>
              <a:rPr lang="en-US" dirty="0" smtClean="0">
                <a:solidFill>
                  <a:srgbClr val="FFFF00"/>
                </a:solidFill>
              </a:rPr>
              <a:t>ifferences</a:t>
            </a:r>
          </a:p>
          <a:p>
            <a:pPr algn="ctr"/>
            <a:r>
              <a:rPr lang="en-US" i="1" dirty="0">
                <a:solidFill>
                  <a:srgbClr val="FFFF00"/>
                </a:solidFill>
              </a:rPr>
              <a:t>b</a:t>
            </a:r>
            <a:r>
              <a:rPr lang="en-US" i="1" dirty="0" smtClean="0">
                <a:solidFill>
                  <a:srgbClr val="FFFF00"/>
                </a:solidFill>
              </a:rPr>
              <a:t>etween</a:t>
            </a:r>
            <a:r>
              <a:rPr lang="en-US" dirty="0" smtClean="0"/>
              <a:t> </a:t>
            </a:r>
            <a:r>
              <a:rPr lang="en-US" dirty="0" smtClean="0">
                <a:solidFill>
                  <a:srgbClr val="FFFF00"/>
                </a:solidFill>
              </a:rPr>
              <a:t>blocks</a:t>
            </a:r>
            <a:endParaRPr lang="en-US" dirty="0">
              <a:solidFill>
                <a:srgbClr val="FFFF00"/>
              </a:solidFill>
            </a:endParaRPr>
          </a:p>
        </p:txBody>
      </p:sp>
      <p:sp>
        <p:nvSpPr>
          <p:cNvPr id="12" name="Rectangle 11"/>
          <p:cNvSpPr/>
          <p:nvPr/>
        </p:nvSpPr>
        <p:spPr>
          <a:xfrm>
            <a:off x="4619187" y="4257504"/>
            <a:ext cx="1847047" cy="664128"/>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5282694" y="4278374"/>
            <a:ext cx="5017730" cy="646331"/>
          </a:xfrm>
          <a:prstGeom prst="rect">
            <a:avLst/>
          </a:prstGeom>
          <a:noFill/>
        </p:spPr>
        <p:txBody>
          <a:bodyPr wrap="square" rtlCol="0">
            <a:spAutoFit/>
          </a:bodyPr>
          <a:lstStyle/>
          <a:p>
            <a:pPr algn="ctr"/>
            <a:r>
              <a:rPr lang="en-US" dirty="0">
                <a:solidFill>
                  <a:srgbClr val="FFFF00"/>
                </a:solidFill>
              </a:rPr>
              <a:t>d</a:t>
            </a:r>
            <a:r>
              <a:rPr lang="en-US" dirty="0" smtClean="0">
                <a:solidFill>
                  <a:srgbClr val="FFFF00"/>
                </a:solidFill>
              </a:rPr>
              <a:t>ifferences</a:t>
            </a:r>
            <a:endParaRPr lang="en-US" dirty="0">
              <a:solidFill>
                <a:srgbClr val="FFFF00"/>
              </a:solidFill>
            </a:endParaRPr>
          </a:p>
          <a:p>
            <a:pPr algn="ctr"/>
            <a:r>
              <a:rPr lang="en-US" i="1" dirty="0">
                <a:solidFill>
                  <a:srgbClr val="FFFF00"/>
                </a:solidFill>
              </a:rPr>
              <a:t>w</a:t>
            </a:r>
            <a:r>
              <a:rPr lang="en-US" i="1" dirty="0" smtClean="0">
                <a:solidFill>
                  <a:srgbClr val="FFFF00"/>
                </a:solidFill>
              </a:rPr>
              <a:t>ithin </a:t>
            </a:r>
            <a:r>
              <a:rPr lang="en-US" dirty="0" smtClean="0">
                <a:solidFill>
                  <a:srgbClr val="FFFF00"/>
                </a:solidFill>
              </a:rPr>
              <a:t>varieties</a:t>
            </a:r>
            <a:endParaRPr lang="en-US" dirty="0">
              <a:solidFill>
                <a:srgbClr val="FFFF00"/>
              </a:solidFill>
            </a:endParaRPr>
          </a:p>
        </p:txBody>
      </p:sp>
      <p:sp>
        <p:nvSpPr>
          <p:cNvPr id="34" name="TextBox 33"/>
          <p:cNvSpPr txBox="1"/>
          <p:nvPr/>
        </p:nvSpPr>
        <p:spPr>
          <a:xfrm>
            <a:off x="319432" y="4168295"/>
            <a:ext cx="1728151" cy="923330"/>
          </a:xfrm>
          <a:prstGeom prst="rect">
            <a:avLst/>
          </a:prstGeom>
          <a:noFill/>
        </p:spPr>
        <p:txBody>
          <a:bodyPr wrap="square" rtlCol="0">
            <a:spAutoFit/>
          </a:bodyPr>
          <a:lstStyle/>
          <a:p>
            <a:pPr algn="ctr"/>
            <a:r>
              <a:rPr lang="en-US" dirty="0" smtClean="0">
                <a:solidFill>
                  <a:srgbClr val="FFFFFF"/>
                </a:solidFill>
              </a:rPr>
              <a:t>Differences among </a:t>
            </a:r>
            <a:r>
              <a:rPr lang="en-US" i="1" dirty="0">
                <a:solidFill>
                  <a:srgbClr val="FFFFFF"/>
                </a:solidFill>
              </a:rPr>
              <a:t>all</a:t>
            </a:r>
            <a:r>
              <a:rPr lang="en-US" dirty="0">
                <a:solidFill>
                  <a:srgbClr val="FFFFFF"/>
                </a:solidFill>
              </a:rPr>
              <a:t> </a:t>
            </a:r>
            <a:r>
              <a:rPr lang="en-US" dirty="0" smtClean="0">
                <a:solidFill>
                  <a:srgbClr val="FFFFFF"/>
                </a:solidFill>
              </a:rPr>
              <a:t>plots</a:t>
            </a:r>
            <a:endParaRPr lang="en-US" dirty="0">
              <a:solidFill>
                <a:srgbClr val="FFFFFF"/>
              </a:solidFill>
            </a:endParaRPr>
          </a:p>
        </p:txBody>
      </p:sp>
      <p:sp>
        <p:nvSpPr>
          <p:cNvPr id="32" name="Content Placeholder 2"/>
          <p:cNvSpPr txBox="1">
            <a:spLocks/>
          </p:cNvSpPr>
          <p:nvPr/>
        </p:nvSpPr>
        <p:spPr>
          <a:xfrm>
            <a:off x="9146884" y="572879"/>
            <a:ext cx="8518578" cy="390138"/>
          </a:xfrm>
          <a:prstGeom prst="rect">
            <a:avLst/>
          </a:prstGeom>
          <a:solidFill>
            <a:srgbClr val="DDF53D"/>
          </a:solidFill>
          <a:effectLst>
            <a:outerShdw blurRad="50800" dist="38100" dir="2700000" algn="tl" rotWithShape="0">
              <a:prstClr val="black">
                <a:alpha val="40000"/>
              </a:prstClr>
            </a:outerShd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gn="ctr">
              <a:buFont typeface="Wingdings 2" pitchFamily="18" charset="2"/>
              <a:buNone/>
            </a:pPr>
            <a:r>
              <a:rPr lang="en-US" sz="1800" b="1" dirty="0" smtClean="0">
                <a:solidFill>
                  <a:schemeClr val="tx1"/>
                </a:solidFill>
              </a:rPr>
              <a:t>Total yield differences = differences </a:t>
            </a:r>
            <a:r>
              <a:rPr lang="en-US" sz="1800" b="1" i="1" dirty="0" smtClean="0">
                <a:solidFill>
                  <a:schemeClr val="tx1"/>
                </a:solidFill>
              </a:rPr>
              <a:t>between</a:t>
            </a:r>
            <a:r>
              <a:rPr lang="en-US" sz="1800" b="1" dirty="0" smtClean="0">
                <a:solidFill>
                  <a:schemeClr val="tx1"/>
                </a:solidFill>
              </a:rPr>
              <a:t> varieties + error</a:t>
            </a:r>
          </a:p>
          <a:p>
            <a:pPr marL="0" indent="0" algn="ctr">
              <a:buFont typeface="Wingdings 2" pitchFamily="18" charset="2"/>
              <a:buNone/>
            </a:pPr>
            <a:endParaRPr lang="en-US" sz="2800" b="1" dirty="0" smtClean="0">
              <a:solidFill>
                <a:schemeClr val="tx1"/>
              </a:solidFill>
            </a:endParaRPr>
          </a:p>
          <a:p>
            <a:pPr marL="0" indent="0" algn="ctr">
              <a:buFont typeface="Wingdings 2" pitchFamily="18" charset="2"/>
              <a:buNone/>
            </a:pPr>
            <a:endParaRPr lang="en-US" sz="2800" b="1" dirty="0" smtClean="0">
              <a:solidFill>
                <a:schemeClr val="tx1"/>
              </a:solidFill>
            </a:endParaRPr>
          </a:p>
        </p:txBody>
      </p:sp>
      <p:sp>
        <p:nvSpPr>
          <p:cNvPr id="2" name="TextBox 1"/>
          <p:cNvSpPr txBox="1"/>
          <p:nvPr/>
        </p:nvSpPr>
        <p:spPr>
          <a:xfrm>
            <a:off x="570373" y="162693"/>
            <a:ext cx="8235333" cy="430887"/>
          </a:xfrm>
          <a:prstGeom prst="rect">
            <a:avLst/>
          </a:prstGeom>
          <a:solidFill>
            <a:schemeClr val="tx1"/>
          </a:solidFill>
        </p:spPr>
        <p:txBody>
          <a:bodyPr wrap="square" rtlCol="0">
            <a:spAutoFit/>
          </a:bodyPr>
          <a:lstStyle/>
          <a:p>
            <a:pPr algn="ctr"/>
            <a:r>
              <a:rPr lang="en-US" sz="2200" dirty="0" smtClean="0">
                <a:solidFill>
                  <a:srgbClr val="FFFF00"/>
                </a:solidFill>
              </a:rPr>
              <a:t>Complete Randomized Design (CRD):</a:t>
            </a:r>
            <a:endParaRPr lang="en-US" sz="2200" dirty="0">
              <a:solidFill>
                <a:srgbClr val="FFFF00"/>
              </a:solidFill>
            </a:endParaRPr>
          </a:p>
        </p:txBody>
      </p:sp>
      <p:sp>
        <p:nvSpPr>
          <p:cNvPr id="33" name="TextBox 32"/>
          <p:cNvSpPr txBox="1"/>
          <p:nvPr/>
        </p:nvSpPr>
        <p:spPr>
          <a:xfrm>
            <a:off x="315688" y="3781368"/>
            <a:ext cx="8474776" cy="430887"/>
          </a:xfrm>
          <a:prstGeom prst="rect">
            <a:avLst/>
          </a:prstGeom>
          <a:solidFill>
            <a:srgbClr val="000000"/>
          </a:solidFill>
        </p:spPr>
        <p:txBody>
          <a:bodyPr wrap="square" rtlCol="0">
            <a:spAutoFit/>
          </a:bodyPr>
          <a:lstStyle/>
          <a:p>
            <a:pPr algn="ctr"/>
            <a:r>
              <a:rPr lang="en-US" sz="2200" dirty="0" smtClean="0">
                <a:solidFill>
                  <a:srgbClr val="FFFF00"/>
                </a:solidFill>
              </a:rPr>
              <a:t>Randomized Complete Block Design (RCBD):</a:t>
            </a:r>
            <a:endParaRPr lang="en-US" sz="2200" dirty="0">
              <a:solidFill>
                <a:srgbClr val="FFFF00"/>
              </a:solidFill>
            </a:endParaRPr>
          </a:p>
        </p:txBody>
      </p:sp>
      <p:sp>
        <p:nvSpPr>
          <p:cNvPr id="3" name="TextBox 2"/>
          <p:cNvSpPr txBox="1"/>
          <p:nvPr/>
        </p:nvSpPr>
        <p:spPr>
          <a:xfrm>
            <a:off x="0" y="3135037"/>
            <a:ext cx="9144000" cy="369332"/>
          </a:xfrm>
          <a:prstGeom prst="rect">
            <a:avLst/>
          </a:prstGeom>
          <a:solidFill>
            <a:srgbClr val="FFFFFF"/>
          </a:solidFill>
          <a:effectLst/>
        </p:spPr>
        <p:txBody>
          <a:bodyPr wrap="square" rtlCol="0">
            <a:spAutoFit/>
          </a:bodyPr>
          <a:lstStyle/>
          <a:p>
            <a:pPr algn="ctr"/>
            <a:r>
              <a:rPr lang="en-US" dirty="0" smtClean="0">
                <a:solidFill>
                  <a:srgbClr val="660066"/>
                </a:solidFill>
              </a:rPr>
              <a:t>If some of the differences will also be caused by location in the field, use blocking</a:t>
            </a:r>
            <a:r>
              <a:rPr lang="en-US" dirty="0" smtClean="0">
                <a:solidFill>
                  <a:srgbClr val="660066"/>
                </a:solidFill>
                <a:sym typeface="Wingdings"/>
              </a:rPr>
              <a:t>!</a:t>
            </a:r>
            <a:endParaRPr lang="en-US" baseline="-25000" dirty="0">
              <a:solidFill>
                <a:srgbClr val="660066"/>
              </a:solidFill>
            </a:endParaRPr>
          </a:p>
        </p:txBody>
      </p:sp>
      <p:graphicFrame>
        <p:nvGraphicFramePr>
          <p:cNvPr id="36" name="Chart 35"/>
          <p:cNvGraphicFramePr/>
          <p:nvPr>
            <p:extLst>
              <p:ext uri="{D42A27DB-BD31-4B8C-83A1-F6EECF244321}">
                <p14:modId xmlns:p14="http://schemas.microsoft.com/office/powerpoint/2010/main" val="1288232375"/>
              </p:ext>
            </p:extLst>
          </p:nvPr>
        </p:nvGraphicFramePr>
        <p:xfrm>
          <a:off x="3893505" y="1161574"/>
          <a:ext cx="4036094" cy="203630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675279" y="2234423"/>
            <a:ext cx="3076692" cy="369332"/>
          </a:xfrm>
          <a:prstGeom prst="rect">
            <a:avLst/>
          </a:prstGeom>
          <a:noFill/>
        </p:spPr>
        <p:txBody>
          <a:bodyPr wrap="square" rtlCol="0">
            <a:spAutoFit/>
          </a:bodyPr>
          <a:lstStyle/>
          <a:p>
            <a:r>
              <a:rPr lang="en-US" dirty="0" smtClean="0">
                <a:solidFill>
                  <a:srgbClr val="FFFFFF"/>
                </a:solidFill>
              </a:rPr>
              <a:t>Variety</a:t>
            </a:r>
            <a:endParaRPr lang="en-US" dirty="0">
              <a:solidFill>
                <a:srgbClr val="FFFFFF"/>
              </a:solidFill>
            </a:endParaRPr>
          </a:p>
        </p:txBody>
      </p:sp>
      <p:sp>
        <p:nvSpPr>
          <p:cNvPr id="13" name="TextBox 12"/>
          <p:cNvSpPr txBox="1"/>
          <p:nvPr/>
        </p:nvSpPr>
        <p:spPr>
          <a:xfrm>
            <a:off x="4618831" y="1735447"/>
            <a:ext cx="1847403" cy="369332"/>
          </a:xfrm>
          <a:prstGeom prst="rect">
            <a:avLst/>
          </a:prstGeom>
          <a:noFill/>
        </p:spPr>
        <p:txBody>
          <a:bodyPr wrap="square" rtlCol="0">
            <a:spAutoFit/>
          </a:bodyPr>
          <a:lstStyle/>
          <a:p>
            <a:pPr algn="ctr"/>
            <a:r>
              <a:rPr lang="en-US" dirty="0">
                <a:solidFill>
                  <a:srgbClr val="FFFFFF"/>
                </a:solidFill>
              </a:rPr>
              <a:t>E</a:t>
            </a:r>
            <a:r>
              <a:rPr lang="en-US" dirty="0" smtClean="0">
                <a:solidFill>
                  <a:srgbClr val="FFFFFF"/>
                </a:solidFill>
              </a:rPr>
              <a:t>rror</a:t>
            </a:r>
            <a:endParaRPr lang="en-US" dirty="0">
              <a:solidFill>
                <a:srgbClr val="FFFFFF"/>
              </a:solidFill>
            </a:endParaRPr>
          </a:p>
        </p:txBody>
      </p:sp>
      <p:graphicFrame>
        <p:nvGraphicFramePr>
          <p:cNvPr id="37" name="Chart 36"/>
          <p:cNvGraphicFramePr/>
          <p:nvPr>
            <p:extLst>
              <p:ext uri="{D42A27DB-BD31-4B8C-83A1-F6EECF244321}">
                <p14:modId xmlns:p14="http://schemas.microsoft.com/office/powerpoint/2010/main" val="1781220511"/>
              </p:ext>
            </p:extLst>
          </p:nvPr>
        </p:nvGraphicFramePr>
        <p:xfrm>
          <a:off x="4036942" y="4847540"/>
          <a:ext cx="4036094" cy="2036307"/>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p:cNvSpPr txBox="1"/>
          <p:nvPr/>
        </p:nvSpPr>
        <p:spPr>
          <a:xfrm>
            <a:off x="5652104" y="6065918"/>
            <a:ext cx="2039840" cy="369332"/>
          </a:xfrm>
          <a:prstGeom prst="rect">
            <a:avLst/>
          </a:prstGeom>
          <a:noFill/>
        </p:spPr>
        <p:txBody>
          <a:bodyPr wrap="square" rtlCol="0">
            <a:spAutoFit/>
          </a:bodyPr>
          <a:lstStyle/>
          <a:p>
            <a:r>
              <a:rPr lang="en-US" dirty="0" smtClean="0">
                <a:solidFill>
                  <a:srgbClr val="FFFFFF"/>
                </a:solidFill>
              </a:rPr>
              <a:t>Variety</a:t>
            </a:r>
            <a:endParaRPr lang="en-US" dirty="0">
              <a:solidFill>
                <a:srgbClr val="FFFFFF"/>
              </a:solidFill>
            </a:endParaRPr>
          </a:p>
        </p:txBody>
      </p:sp>
      <p:sp>
        <p:nvSpPr>
          <p:cNvPr id="41" name="TextBox 40"/>
          <p:cNvSpPr txBox="1"/>
          <p:nvPr/>
        </p:nvSpPr>
        <p:spPr>
          <a:xfrm>
            <a:off x="4824621" y="5138214"/>
            <a:ext cx="1847403" cy="369332"/>
          </a:xfrm>
          <a:prstGeom prst="rect">
            <a:avLst/>
          </a:prstGeom>
          <a:noFill/>
        </p:spPr>
        <p:txBody>
          <a:bodyPr wrap="square" rtlCol="0">
            <a:spAutoFit/>
          </a:bodyPr>
          <a:lstStyle/>
          <a:p>
            <a:pPr algn="ctr"/>
            <a:r>
              <a:rPr lang="en-US" dirty="0" smtClean="0">
                <a:solidFill>
                  <a:srgbClr val="FFFFFF"/>
                </a:solidFill>
              </a:rPr>
              <a:t>Error</a:t>
            </a:r>
            <a:endParaRPr lang="en-US" dirty="0">
              <a:solidFill>
                <a:srgbClr val="FFFFFF"/>
              </a:solidFill>
            </a:endParaRPr>
          </a:p>
        </p:txBody>
      </p:sp>
      <p:sp>
        <p:nvSpPr>
          <p:cNvPr id="42" name="TextBox 41"/>
          <p:cNvSpPr txBox="1"/>
          <p:nvPr/>
        </p:nvSpPr>
        <p:spPr>
          <a:xfrm>
            <a:off x="4619187" y="5627444"/>
            <a:ext cx="1847403" cy="369332"/>
          </a:xfrm>
          <a:prstGeom prst="rect">
            <a:avLst/>
          </a:prstGeom>
          <a:noFill/>
        </p:spPr>
        <p:txBody>
          <a:bodyPr wrap="square" rtlCol="0">
            <a:spAutoFit/>
          </a:bodyPr>
          <a:lstStyle/>
          <a:p>
            <a:pPr algn="ctr"/>
            <a:r>
              <a:rPr lang="en-US" dirty="0" smtClean="0">
                <a:solidFill>
                  <a:srgbClr val="FFFFFF"/>
                </a:solidFill>
              </a:rPr>
              <a:t>Block</a:t>
            </a:r>
            <a:endParaRPr lang="en-US" dirty="0">
              <a:solidFill>
                <a:srgbClr val="FFFFFF"/>
              </a:solidFill>
            </a:endParaRPr>
          </a:p>
        </p:txBody>
      </p:sp>
      <p:sp>
        <p:nvSpPr>
          <p:cNvPr id="26" name="TextBox 25"/>
          <p:cNvSpPr txBox="1"/>
          <p:nvPr/>
        </p:nvSpPr>
        <p:spPr>
          <a:xfrm>
            <a:off x="435253" y="5119612"/>
            <a:ext cx="4589876" cy="4001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b="1" dirty="0" smtClean="0"/>
              <a:t>Error is smaller! What happened?</a:t>
            </a:r>
            <a:endParaRPr lang="en-US" sz="2000" b="1" dirty="0"/>
          </a:p>
        </p:txBody>
      </p:sp>
      <p:cxnSp>
        <p:nvCxnSpPr>
          <p:cNvPr id="27" name="Straight Arrow Connector 26"/>
          <p:cNvCxnSpPr/>
          <p:nvPr/>
        </p:nvCxnSpPr>
        <p:spPr>
          <a:xfrm>
            <a:off x="5025129" y="5276926"/>
            <a:ext cx="392681"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16336" y="740772"/>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24" name="TextBox 23"/>
          <p:cNvSpPr txBox="1"/>
          <p:nvPr/>
        </p:nvSpPr>
        <p:spPr>
          <a:xfrm>
            <a:off x="278034" y="580591"/>
            <a:ext cx="2527926" cy="1107996"/>
          </a:xfrm>
          <a:prstGeom prst="rect">
            <a:avLst/>
          </a:prstGeom>
          <a:noFill/>
        </p:spPr>
        <p:txBody>
          <a:bodyPr wrap="square" rtlCol="0">
            <a:spAutoFit/>
          </a:bodyPr>
          <a:lstStyle/>
          <a:p>
            <a:pPr algn="ctr"/>
            <a:r>
              <a:rPr lang="en-US" sz="2200" dirty="0" smtClean="0">
                <a:solidFill>
                  <a:srgbClr val="FFFFFF"/>
                </a:solidFill>
              </a:rPr>
              <a:t>differences in yield among </a:t>
            </a:r>
            <a:r>
              <a:rPr lang="en-US" sz="2200" i="1" dirty="0" smtClean="0">
                <a:solidFill>
                  <a:srgbClr val="FFFFFF"/>
                </a:solidFill>
              </a:rPr>
              <a:t>all</a:t>
            </a:r>
            <a:r>
              <a:rPr lang="en-US" sz="2200" dirty="0" smtClean="0">
                <a:solidFill>
                  <a:srgbClr val="FFFFFF"/>
                </a:solidFill>
              </a:rPr>
              <a:t> plots</a:t>
            </a:r>
            <a:endParaRPr lang="en-US" sz="2200" dirty="0">
              <a:solidFill>
                <a:srgbClr val="FFFFFF"/>
              </a:solidFill>
            </a:endParaRPr>
          </a:p>
        </p:txBody>
      </p:sp>
      <p:sp>
        <p:nvSpPr>
          <p:cNvPr id="25" name="TextBox 24"/>
          <p:cNvSpPr txBox="1"/>
          <p:nvPr/>
        </p:nvSpPr>
        <p:spPr>
          <a:xfrm>
            <a:off x="4979696" y="562843"/>
            <a:ext cx="5017730" cy="769441"/>
          </a:xfrm>
          <a:prstGeom prst="rect">
            <a:avLst/>
          </a:prstGeom>
          <a:noFill/>
        </p:spPr>
        <p:txBody>
          <a:bodyPr wrap="square" rtlCol="0">
            <a:spAutoFit/>
          </a:bodyPr>
          <a:lstStyle/>
          <a:p>
            <a:pPr algn="ctr"/>
            <a:r>
              <a:rPr lang="en-US" sz="2200" dirty="0">
                <a:solidFill>
                  <a:srgbClr val="FFFF00"/>
                </a:solidFill>
              </a:rPr>
              <a:t>d</a:t>
            </a:r>
            <a:r>
              <a:rPr lang="en-US" sz="2200" dirty="0" smtClean="0">
                <a:solidFill>
                  <a:srgbClr val="FFFF00"/>
                </a:solidFill>
              </a:rPr>
              <a:t>ifferences</a:t>
            </a:r>
            <a:endParaRPr lang="en-US" sz="2200" dirty="0">
              <a:solidFill>
                <a:srgbClr val="FFFF00"/>
              </a:solidFill>
            </a:endParaRPr>
          </a:p>
          <a:p>
            <a:pPr algn="ctr"/>
            <a:r>
              <a:rPr lang="en-US" sz="2200" i="1" dirty="0">
                <a:solidFill>
                  <a:srgbClr val="FFFF00"/>
                </a:solidFill>
              </a:rPr>
              <a:t>w</a:t>
            </a:r>
            <a:r>
              <a:rPr lang="en-US" sz="2200" i="1" dirty="0" smtClean="0">
                <a:solidFill>
                  <a:srgbClr val="FFFF00"/>
                </a:solidFill>
              </a:rPr>
              <a:t>ithin </a:t>
            </a:r>
            <a:r>
              <a:rPr lang="en-US" sz="2200" dirty="0" smtClean="0">
                <a:solidFill>
                  <a:srgbClr val="FFFF00"/>
                </a:solidFill>
              </a:rPr>
              <a:t>varieties</a:t>
            </a:r>
            <a:endParaRPr lang="en-US" sz="2200" dirty="0">
              <a:solidFill>
                <a:srgbClr val="FFFF00"/>
              </a:solidFill>
            </a:endParaRPr>
          </a:p>
        </p:txBody>
      </p:sp>
      <p:sp>
        <p:nvSpPr>
          <p:cNvPr id="28" name="Rectangle 27"/>
          <p:cNvSpPr/>
          <p:nvPr/>
        </p:nvSpPr>
        <p:spPr>
          <a:xfrm>
            <a:off x="3129576" y="576954"/>
            <a:ext cx="2466117"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t> </a:t>
            </a:r>
            <a:r>
              <a:rPr lang="en-US" sz="2200" dirty="0" smtClean="0">
                <a:solidFill>
                  <a:srgbClr val="FFFF00"/>
                </a:solidFill>
              </a:rPr>
              <a:t>varieties</a:t>
            </a:r>
            <a:endParaRPr lang="en-US" sz="2200" dirty="0">
              <a:solidFill>
                <a:srgbClr val="FFFF00"/>
              </a:solidFill>
            </a:endParaRPr>
          </a:p>
        </p:txBody>
      </p:sp>
      <p:sp>
        <p:nvSpPr>
          <p:cNvPr id="29" name="Rectangle 28"/>
          <p:cNvSpPr/>
          <p:nvPr/>
        </p:nvSpPr>
        <p:spPr>
          <a:xfrm>
            <a:off x="5774562" y="679216"/>
            <a:ext cx="359518" cy="492443"/>
          </a:xfrm>
          <a:prstGeom prst="rect">
            <a:avLst/>
          </a:prstGeom>
        </p:spPr>
        <p:txBody>
          <a:bodyPr wrap="none">
            <a:spAutoFit/>
          </a:bodyPr>
          <a:lstStyle/>
          <a:p>
            <a:r>
              <a:rPr lang="en-US" sz="2600" dirty="0">
                <a:solidFill>
                  <a:srgbClr val="FFFF00"/>
                </a:solidFill>
              </a:rPr>
              <a:t>+</a:t>
            </a:r>
          </a:p>
        </p:txBody>
      </p:sp>
      <p:sp>
        <p:nvSpPr>
          <p:cNvPr id="30" name="TextBox 29"/>
          <p:cNvSpPr txBox="1"/>
          <p:nvPr/>
        </p:nvSpPr>
        <p:spPr>
          <a:xfrm>
            <a:off x="651445" y="4333782"/>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38" name="Rectangle 37"/>
          <p:cNvSpPr/>
          <p:nvPr/>
        </p:nvSpPr>
        <p:spPr>
          <a:xfrm>
            <a:off x="2128647" y="4275300"/>
            <a:ext cx="2051102" cy="646331"/>
          </a:xfrm>
          <a:prstGeom prst="rect">
            <a:avLst/>
          </a:prstGeom>
        </p:spPr>
        <p:txBody>
          <a:bodyPr wrap="none">
            <a:spAutoFit/>
          </a:bodyPr>
          <a:lstStyle/>
          <a:p>
            <a:pPr algn="ctr"/>
            <a:r>
              <a:rPr lang="en-US" dirty="0">
                <a:solidFill>
                  <a:srgbClr val="FFFF00"/>
                </a:solidFill>
              </a:rPr>
              <a:t>d</a:t>
            </a:r>
            <a:r>
              <a:rPr lang="en-US" dirty="0" smtClean="0">
                <a:solidFill>
                  <a:srgbClr val="FFFF00"/>
                </a:solidFill>
              </a:rPr>
              <a:t>ifferences</a:t>
            </a:r>
          </a:p>
          <a:p>
            <a:pPr algn="ctr"/>
            <a:r>
              <a:rPr lang="en-US" i="1" dirty="0">
                <a:solidFill>
                  <a:srgbClr val="FFFF00"/>
                </a:solidFill>
              </a:rPr>
              <a:t>b</a:t>
            </a:r>
            <a:r>
              <a:rPr lang="en-US" i="1" dirty="0" smtClean="0">
                <a:solidFill>
                  <a:srgbClr val="FFFF00"/>
                </a:solidFill>
              </a:rPr>
              <a:t>etween</a:t>
            </a:r>
            <a:r>
              <a:rPr lang="en-US" dirty="0" smtClean="0"/>
              <a:t> </a:t>
            </a:r>
            <a:r>
              <a:rPr lang="en-US" dirty="0" smtClean="0">
                <a:solidFill>
                  <a:srgbClr val="FFFF00"/>
                </a:solidFill>
              </a:rPr>
              <a:t>varieties</a:t>
            </a:r>
            <a:endParaRPr lang="en-US" dirty="0">
              <a:solidFill>
                <a:srgbClr val="FFFF00"/>
              </a:solidFill>
            </a:endParaRPr>
          </a:p>
        </p:txBody>
      </p:sp>
      <p:sp>
        <p:nvSpPr>
          <p:cNvPr id="39" name="Rectangle 38"/>
          <p:cNvSpPr/>
          <p:nvPr/>
        </p:nvSpPr>
        <p:spPr>
          <a:xfrm>
            <a:off x="4114764" y="4333782"/>
            <a:ext cx="359518" cy="492443"/>
          </a:xfrm>
          <a:prstGeom prst="rect">
            <a:avLst/>
          </a:prstGeom>
        </p:spPr>
        <p:txBody>
          <a:bodyPr wrap="none">
            <a:spAutoFit/>
          </a:bodyPr>
          <a:lstStyle/>
          <a:p>
            <a:r>
              <a:rPr lang="en-US" sz="2600" dirty="0">
                <a:solidFill>
                  <a:srgbClr val="FFFF00"/>
                </a:solidFill>
              </a:rPr>
              <a:t>+</a:t>
            </a:r>
          </a:p>
        </p:txBody>
      </p:sp>
      <p:sp>
        <p:nvSpPr>
          <p:cNvPr id="45" name="Rectangle 44"/>
          <p:cNvSpPr/>
          <p:nvPr/>
        </p:nvSpPr>
        <p:spPr>
          <a:xfrm>
            <a:off x="6492265" y="4333782"/>
            <a:ext cx="359518" cy="492443"/>
          </a:xfrm>
          <a:prstGeom prst="rect">
            <a:avLst/>
          </a:prstGeom>
        </p:spPr>
        <p:txBody>
          <a:bodyPr wrap="none">
            <a:spAutoFit/>
          </a:bodyPr>
          <a:lstStyle/>
          <a:p>
            <a:r>
              <a:rPr lang="en-US" sz="2600" dirty="0">
                <a:solidFill>
                  <a:srgbClr val="FFFF00"/>
                </a:solidFill>
              </a:rPr>
              <a:t>+</a:t>
            </a:r>
          </a:p>
        </p:txBody>
      </p:sp>
      <p:sp>
        <p:nvSpPr>
          <p:cNvPr id="4" name="Rounded Rectangular Callout 3"/>
          <p:cNvSpPr/>
          <p:nvPr/>
        </p:nvSpPr>
        <p:spPr>
          <a:xfrm>
            <a:off x="6950005" y="5094402"/>
            <a:ext cx="1959188" cy="1421087"/>
          </a:xfrm>
          <a:prstGeom prst="wedgeRoundRectCallout">
            <a:avLst>
              <a:gd name="adj1" fmla="val -66614"/>
              <a:gd name="adj2" fmla="val 25424"/>
              <a:gd name="adj3" fmla="val 16667"/>
            </a:avLst>
          </a:prstGeom>
          <a:solidFill>
            <a:schemeClr val="accent2"/>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660066"/>
                </a:solidFill>
              </a:rPr>
              <a:t>Note that differences </a:t>
            </a:r>
            <a:r>
              <a:rPr lang="en-US" i="1" dirty="0">
                <a:solidFill>
                  <a:srgbClr val="660066"/>
                </a:solidFill>
              </a:rPr>
              <a:t>between</a:t>
            </a:r>
            <a:r>
              <a:rPr lang="en-US" dirty="0">
                <a:solidFill>
                  <a:srgbClr val="660066"/>
                </a:solidFill>
              </a:rPr>
              <a:t> varieties stays the same. </a:t>
            </a:r>
          </a:p>
        </p:txBody>
      </p:sp>
      <p:sp>
        <p:nvSpPr>
          <p:cNvPr id="7" name="Rectangle 6"/>
          <p:cNvSpPr/>
          <p:nvPr/>
        </p:nvSpPr>
        <p:spPr>
          <a:xfrm>
            <a:off x="400496" y="5758836"/>
            <a:ext cx="4544443" cy="61416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Some of the error is now accounted for by differences </a:t>
            </a:r>
            <a:r>
              <a:rPr lang="en-US" i="1" dirty="0" smtClean="0"/>
              <a:t>between blocks </a:t>
            </a:r>
            <a:r>
              <a:rPr lang="en-US" dirty="0" smtClean="0"/>
              <a:t>because blocks differ in soil nitrogen!</a:t>
            </a:r>
            <a:endParaRPr lang="en-US" dirty="0"/>
          </a:p>
        </p:txBody>
      </p:sp>
      <p:cxnSp>
        <p:nvCxnSpPr>
          <p:cNvPr id="14" name="Straight Arrow Connector 13"/>
          <p:cNvCxnSpPr/>
          <p:nvPr/>
        </p:nvCxnSpPr>
        <p:spPr>
          <a:xfrm flipH="1">
            <a:off x="5595694" y="1292355"/>
            <a:ext cx="1354311" cy="396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422550" y="625176"/>
            <a:ext cx="2170851" cy="667179"/>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6517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2" grpId="0" animBg="1"/>
      <p:bldP spid="35" grpId="0"/>
      <p:bldP spid="34" grpId="0"/>
      <p:bldP spid="33" grpId="0" animBg="1"/>
      <p:bldP spid="33" grpId="1" animBg="1"/>
      <p:bldP spid="3" grpId="0" animBg="1"/>
      <p:bldGraphic spid="37" grpId="0">
        <p:bldAsOne/>
      </p:bldGraphic>
      <p:bldGraphic spid="37" grpId="1">
        <p:bldAsOne/>
      </p:bldGraphic>
      <p:bldP spid="40" grpId="0"/>
      <p:bldP spid="41" grpId="1"/>
      <p:bldP spid="42" grpId="0"/>
      <p:bldP spid="26" grpId="0" animBg="1"/>
      <p:bldP spid="30" grpId="0"/>
      <p:bldP spid="38" grpId="0"/>
      <p:bldP spid="39" grpId="0"/>
      <p:bldP spid="45" grpId="0"/>
      <p:bldP spid="4" grpId="0" animBg="1"/>
      <p:bldP spid="7" grpId="0"/>
      <p:bldP spid="5" grpId="0" animBg="1"/>
      <p:bldP spid="5" grpId="1"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19187" y="4278374"/>
            <a:ext cx="1803363" cy="646331"/>
          </a:xfrm>
          <a:prstGeom prst="rect">
            <a:avLst/>
          </a:prstGeom>
        </p:spPr>
        <p:txBody>
          <a:bodyPr wrap="none">
            <a:spAutoFit/>
          </a:bodyPr>
          <a:lstStyle/>
          <a:p>
            <a:pPr algn="ctr"/>
            <a:r>
              <a:rPr lang="en-US" dirty="0">
                <a:solidFill>
                  <a:srgbClr val="FFFF00"/>
                </a:solidFill>
              </a:rPr>
              <a:t>d</a:t>
            </a:r>
            <a:r>
              <a:rPr lang="en-US" dirty="0" smtClean="0">
                <a:solidFill>
                  <a:srgbClr val="FFFF00"/>
                </a:solidFill>
              </a:rPr>
              <a:t>ifferences</a:t>
            </a:r>
          </a:p>
          <a:p>
            <a:pPr algn="ctr"/>
            <a:r>
              <a:rPr lang="en-US" i="1" dirty="0">
                <a:solidFill>
                  <a:srgbClr val="FFFF00"/>
                </a:solidFill>
              </a:rPr>
              <a:t>b</a:t>
            </a:r>
            <a:r>
              <a:rPr lang="en-US" i="1" dirty="0" smtClean="0">
                <a:solidFill>
                  <a:srgbClr val="FFFF00"/>
                </a:solidFill>
              </a:rPr>
              <a:t>etween</a:t>
            </a:r>
            <a:r>
              <a:rPr lang="en-US" dirty="0" smtClean="0"/>
              <a:t> </a:t>
            </a:r>
            <a:r>
              <a:rPr lang="en-US" dirty="0" smtClean="0">
                <a:solidFill>
                  <a:srgbClr val="FFFF00"/>
                </a:solidFill>
              </a:rPr>
              <a:t>blocks</a:t>
            </a:r>
            <a:endParaRPr lang="en-US" dirty="0">
              <a:solidFill>
                <a:srgbClr val="FFFF00"/>
              </a:solidFill>
            </a:endParaRPr>
          </a:p>
        </p:txBody>
      </p:sp>
      <p:sp>
        <p:nvSpPr>
          <p:cNvPr id="12" name="Rectangle 11"/>
          <p:cNvSpPr/>
          <p:nvPr/>
        </p:nvSpPr>
        <p:spPr>
          <a:xfrm>
            <a:off x="4619187" y="4257504"/>
            <a:ext cx="1847047" cy="664128"/>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5282694" y="4278374"/>
            <a:ext cx="5017730" cy="646331"/>
          </a:xfrm>
          <a:prstGeom prst="rect">
            <a:avLst/>
          </a:prstGeom>
          <a:noFill/>
        </p:spPr>
        <p:txBody>
          <a:bodyPr wrap="square" rtlCol="0">
            <a:spAutoFit/>
          </a:bodyPr>
          <a:lstStyle/>
          <a:p>
            <a:pPr algn="ctr"/>
            <a:r>
              <a:rPr lang="en-US" dirty="0">
                <a:solidFill>
                  <a:srgbClr val="FFFF00"/>
                </a:solidFill>
              </a:rPr>
              <a:t>d</a:t>
            </a:r>
            <a:r>
              <a:rPr lang="en-US" dirty="0" smtClean="0">
                <a:solidFill>
                  <a:srgbClr val="FFFF00"/>
                </a:solidFill>
              </a:rPr>
              <a:t>ifferences</a:t>
            </a:r>
            <a:endParaRPr lang="en-US" dirty="0">
              <a:solidFill>
                <a:srgbClr val="FFFF00"/>
              </a:solidFill>
            </a:endParaRPr>
          </a:p>
          <a:p>
            <a:pPr algn="ctr"/>
            <a:r>
              <a:rPr lang="en-US" i="1" dirty="0">
                <a:solidFill>
                  <a:srgbClr val="FFFF00"/>
                </a:solidFill>
              </a:rPr>
              <a:t>w</a:t>
            </a:r>
            <a:r>
              <a:rPr lang="en-US" i="1" dirty="0" smtClean="0">
                <a:solidFill>
                  <a:srgbClr val="FFFF00"/>
                </a:solidFill>
              </a:rPr>
              <a:t>ithin </a:t>
            </a:r>
            <a:r>
              <a:rPr lang="en-US" dirty="0" smtClean="0">
                <a:solidFill>
                  <a:srgbClr val="FFFF00"/>
                </a:solidFill>
              </a:rPr>
              <a:t>varieties</a:t>
            </a:r>
            <a:endParaRPr lang="en-US" dirty="0">
              <a:solidFill>
                <a:srgbClr val="FFFF00"/>
              </a:solidFill>
            </a:endParaRPr>
          </a:p>
        </p:txBody>
      </p:sp>
      <p:sp>
        <p:nvSpPr>
          <p:cNvPr id="34" name="TextBox 33"/>
          <p:cNvSpPr txBox="1"/>
          <p:nvPr/>
        </p:nvSpPr>
        <p:spPr>
          <a:xfrm>
            <a:off x="319432" y="4168295"/>
            <a:ext cx="1728151" cy="923330"/>
          </a:xfrm>
          <a:prstGeom prst="rect">
            <a:avLst/>
          </a:prstGeom>
          <a:noFill/>
        </p:spPr>
        <p:txBody>
          <a:bodyPr wrap="square" rtlCol="0">
            <a:spAutoFit/>
          </a:bodyPr>
          <a:lstStyle/>
          <a:p>
            <a:pPr algn="ctr"/>
            <a:r>
              <a:rPr lang="en-US" dirty="0" smtClean="0">
                <a:solidFill>
                  <a:srgbClr val="FFFFFF"/>
                </a:solidFill>
              </a:rPr>
              <a:t>Differences among </a:t>
            </a:r>
            <a:r>
              <a:rPr lang="en-US" i="1" dirty="0">
                <a:solidFill>
                  <a:srgbClr val="FFFFFF"/>
                </a:solidFill>
              </a:rPr>
              <a:t>all</a:t>
            </a:r>
            <a:r>
              <a:rPr lang="en-US" dirty="0">
                <a:solidFill>
                  <a:srgbClr val="FFFFFF"/>
                </a:solidFill>
              </a:rPr>
              <a:t> </a:t>
            </a:r>
            <a:r>
              <a:rPr lang="en-US" dirty="0" smtClean="0">
                <a:solidFill>
                  <a:srgbClr val="FFFFFF"/>
                </a:solidFill>
              </a:rPr>
              <a:t>plots</a:t>
            </a:r>
            <a:endParaRPr lang="en-US" dirty="0">
              <a:solidFill>
                <a:srgbClr val="FFFFFF"/>
              </a:solidFill>
            </a:endParaRPr>
          </a:p>
        </p:txBody>
      </p:sp>
      <p:sp>
        <p:nvSpPr>
          <p:cNvPr id="32" name="Content Placeholder 2"/>
          <p:cNvSpPr txBox="1">
            <a:spLocks/>
          </p:cNvSpPr>
          <p:nvPr/>
        </p:nvSpPr>
        <p:spPr>
          <a:xfrm>
            <a:off x="9146884" y="572879"/>
            <a:ext cx="8518578" cy="390138"/>
          </a:xfrm>
          <a:prstGeom prst="rect">
            <a:avLst/>
          </a:prstGeom>
          <a:solidFill>
            <a:srgbClr val="DDF53D"/>
          </a:solidFill>
          <a:effectLst>
            <a:outerShdw blurRad="50800" dist="38100" dir="2700000" algn="tl" rotWithShape="0">
              <a:prstClr val="black">
                <a:alpha val="40000"/>
              </a:prstClr>
            </a:outerShdw>
          </a:effectLst>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gn="ctr">
              <a:buFont typeface="Wingdings 2" pitchFamily="18" charset="2"/>
              <a:buNone/>
            </a:pPr>
            <a:r>
              <a:rPr lang="en-US" sz="1800" b="1" dirty="0" smtClean="0">
                <a:solidFill>
                  <a:schemeClr val="tx1"/>
                </a:solidFill>
              </a:rPr>
              <a:t>Total yield differences = differences </a:t>
            </a:r>
            <a:r>
              <a:rPr lang="en-US" sz="1800" b="1" i="1" dirty="0" smtClean="0">
                <a:solidFill>
                  <a:schemeClr val="tx1"/>
                </a:solidFill>
              </a:rPr>
              <a:t>between</a:t>
            </a:r>
            <a:r>
              <a:rPr lang="en-US" sz="1800" b="1" dirty="0" smtClean="0">
                <a:solidFill>
                  <a:schemeClr val="tx1"/>
                </a:solidFill>
              </a:rPr>
              <a:t> varieties + error</a:t>
            </a:r>
          </a:p>
          <a:p>
            <a:pPr marL="0" indent="0" algn="ctr">
              <a:buFont typeface="Wingdings 2" pitchFamily="18" charset="2"/>
              <a:buNone/>
            </a:pPr>
            <a:endParaRPr lang="en-US" sz="2800" b="1" dirty="0" smtClean="0">
              <a:solidFill>
                <a:schemeClr val="tx1"/>
              </a:solidFill>
            </a:endParaRPr>
          </a:p>
          <a:p>
            <a:pPr marL="0" indent="0" algn="ctr">
              <a:buFont typeface="Wingdings 2" pitchFamily="18" charset="2"/>
              <a:buNone/>
            </a:pPr>
            <a:endParaRPr lang="en-US" sz="2800" b="1" dirty="0" smtClean="0">
              <a:solidFill>
                <a:schemeClr val="tx1"/>
              </a:solidFill>
            </a:endParaRPr>
          </a:p>
        </p:txBody>
      </p:sp>
      <p:sp>
        <p:nvSpPr>
          <p:cNvPr id="2" name="TextBox 1"/>
          <p:cNvSpPr txBox="1"/>
          <p:nvPr/>
        </p:nvSpPr>
        <p:spPr>
          <a:xfrm>
            <a:off x="570373" y="162693"/>
            <a:ext cx="8235333" cy="430887"/>
          </a:xfrm>
          <a:prstGeom prst="rect">
            <a:avLst/>
          </a:prstGeom>
          <a:solidFill>
            <a:schemeClr val="tx1"/>
          </a:solidFill>
        </p:spPr>
        <p:txBody>
          <a:bodyPr wrap="square" rtlCol="0">
            <a:spAutoFit/>
          </a:bodyPr>
          <a:lstStyle/>
          <a:p>
            <a:pPr algn="ctr"/>
            <a:r>
              <a:rPr lang="en-US" sz="2200" dirty="0" smtClean="0">
                <a:solidFill>
                  <a:srgbClr val="FFFF00"/>
                </a:solidFill>
              </a:rPr>
              <a:t>Complete Randomized Design (CRD):</a:t>
            </a:r>
            <a:endParaRPr lang="en-US" sz="2200" dirty="0">
              <a:solidFill>
                <a:srgbClr val="FFFF00"/>
              </a:solidFill>
            </a:endParaRPr>
          </a:p>
        </p:txBody>
      </p:sp>
      <p:sp>
        <p:nvSpPr>
          <p:cNvPr id="33" name="TextBox 32"/>
          <p:cNvSpPr txBox="1"/>
          <p:nvPr/>
        </p:nvSpPr>
        <p:spPr>
          <a:xfrm>
            <a:off x="315688" y="3781368"/>
            <a:ext cx="8474776" cy="430887"/>
          </a:xfrm>
          <a:prstGeom prst="rect">
            <a:avLst/>
          </a:prstGeom>
          <a:solidFill>
            <a:srgbClr val="000000"/>
          </a:solidFill>
        </p:spPr>
        <p:txBody>
          <a:bodyPr wrap="square" rtlCol="0">
            <a:spAutoFit/>
          </a:bodyPr>
          <a:lstStyle/>
          <a:p>
            <a:pPr algn="ctr"/>
            <a:r>
              <a:rPr lang="en-US" sz="2200" dirty="0" smtClean="0">
                <a:solidFill>
                  <a:srgbClr val="FFFF00"/>
                </a:solidFill>
              </a:rPr>
              <a:t>Randomized Complete Block Design (RCBD):</a:t>
            </a:r>
            <a:endParaRPr lang="en-US" sz="2200" dirty="0">
              <a:solidFill>
                <a:srgbClr val="FFFF00"/>
              </a:solidFill>
            </a:endParaRPr>
          </a:p>
        </p:txBody>
      </p:sp>
      <p:sp>
        <p:nvSpPr>
          <p:cNvPr id="3" name="TextBox 2"/>
          <p:cNvSpPr txBox="1"/>
          <p:nvPr/>
        </p:nvSpPr>
        <p:spPr>
          <a:xfrm>
            <a:off x="0" y="3135037"/>
            <a:ext cx="9144000" cy="369332"/>
          </a:xfrm>
          <a:prstGeom prst="rect">
            <a:avLst/>
          </a:prstGeom>
          <a:solidFill>
            <a:srgbClr val="FFFFFF"/>
          </a:solidFill>
          <a:effectLst/>
        </p:spPr>
        <p:txBody>
          <a:bodyPr wrap="square" rtlCol="0">
            <a:spAutoFit/>
          </a:bodyPr>
          <a:lstStyle/>
          <a:p>
            <a:pPr algn="ctr"/>
            <a:r>
              <a:rPr lang="en-US" dirty="0" smtClean="0">
                <a:solidFill>
                  <a:srgbClr val="660066"/>
                </a:solidFill>
              </a:rPr>
              <a:t>If some of the differences will also be caused by location in the field, use blocking</a:t>
            </a:r>
            <a:r>
              <a:rPr lang="en-US" dirty="0" smtClean="0">
                <a:solidFill>
                  <a:srgbClr val="660066"/>
                </a:solidFill>
                <a:sym typeface="Wingdings"/>
              </a:rPr>
              <a:t>!</a:t>
            </a:r>
            <a:endParaRPr lang="en-US" baseline="-25000" dirty="0">
              <a:solidFill>
                <a:srgbClr val="660066"/>
              </a:solidFill>
            </a:endParaRPr>
          </a:p>
        </p:txBody>
      </p:sp>
      <p:graphicFrame>
        <p:nvGraphicFramePr>
          <p:cNvPr id="36" name="Chart 35"/>
          <p:cNvGraphicFramePr/>
          <p:nvPr>
            <p:extLst>
              <p:ext uri="{D42A27DB-BD31-4B8C-83A1-F6EECF244321}">
                <p14:modId xmlns:p14="http://schemas.microsoft.com/office/powerpoint/2010/main" val="2117890607"/>
              </p:ext>
            </p:extLst>
          </p:nvPr>
        </p:nvGraphicFramePr>
        <p:xfrm>
          <a:off x="3893505" y="1161574"/>
          <a:ext cx="4036094" cy="203630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675279" y="2234423"/>
            <a:ext cx="3076692" cy="369332"/>
          </a:xfrm>
          <a:prstGeom prst="rect">
            <a:avLst/>
          </a:prstGeom>
          <a:noFill/>
        </p:spPr>
        <p:txBody>
          <a:bodyPr wrap="square" rtlCol="0">
            <a:spAutoFit/>
          </a:bodyPr>
          <a:lstStyle/>
          <a:p>
            <a:r>
              <a:rPr lang="en-US" dirty="0" smtClean="0">
                <a:solidFill>
                  <a:srgbClr val="FFFFFF"/>
                </a:solidFill>
              </a:rPr>
              <a:t>Variety</a:t>
            </a:r>
            <a:endParaRPr lang="en-US" dirty="0">
              <a:solidFill>
                <a:srgbClr val="FFFFFF"/>
              </a:solidFill>
            </a:endParaRPr>
          </a:p>
        </p:txBody>
      </p:sp>
      <p:sp>
        <p:nvSpPr>
          <p:cNvPr id="13" name="TextBox 12"/>
          <p:cNvSpPr txBox="1"/>
          <p:nvPr/>
        </p:nvSpPr>
        <p:spPr>
          <a:xfrm>
            <a:off x="4618831" y="1735447"/>
            <a:ext cx="1847403" cy="369332"/>
          </a:xfrm>
          <a:prstGeom prst="rect">
            <a:avLst/>
          </a:prstGeom>
          <a:noFill/>
        </p:spPr>
        <p:txBody>
          <a:bodyPr wrap="square" rtlCol="0">
            <a:spAutoFit/>
          </a:bodyPr>
          <a:lstStyle/>
          <a:p>
            <a:pPr algn="ctr"/>
            <a:r>
              <a:rPr lang="en-US" dirty="0">
                <a:solidFill>
                  <a:srgbClr val="FFFFFF"/>
                </a:solidFill>
              </a:rPr>
              <a:t>E</a:t>
            </a:r>
            <a:r>
              <a:rPr lang="en-US" dirty="0" smtClean="0">
                <a:solidFill>
                  <a:srgbClr val="FFFFFF"/>
                </a:solidFill>
              </a:rPr>
              <a:t>rror</a:t>
            </a:r>
            <a:endParaRPr lang="en-US" dirty="0">
              <a:solidFill>
                <a:srgbClr val="FFFFFF"/>
              </a:solidFill>
            </a:endParaRPr>
          </a:p>
        </p:txBody>
      </p:sp>
      <p:graphicFrame>
        <p:nvGraphicFramePr>
          <p:cNvPr id="37" name="Chart 36"/>
          <p:cNvGraphicFramePr/>
          <p:nvPr>
            <p:extLst>
              <p:ext uri="{D42A27DB-BD31-4B8C-83A1-F6EECF244321}">
                <p14:modId xmlns:p14="http://schemas.microsoft.com/office/powerpoint/2010/main" val="1012020706"/>
              </p:ext>
            </p:extLst>
          </p:nvPr>
        </p:nvGraphicFramePr>
        <p:xfrm>
          <a:off x="4036942" y="4847540"/>
          <a:ext cx="4036094" cy="2036307"/>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p:cNvSpPr txBox="1"/>
          <p:nvPr/>
        </p:nvSpPr>
        <p:spPr>
          <a:xfrm>
            <a:off x="5652104" y="6065918"/>
            <a:ext cx="2039840" cy="369332"/>
          </a:xfrm>
          <a:prstGeom prst="rect">
            <a:avLst/>
          </a:prstGeom>
          <a:noFill/>
        </p:spPr>
        <p:txBody>
          <a:bodyPr wrap="square" rtlCol="0">
            <a:spAutoFit/>
          </a:bodyPr>
          <a:lstStyle/>
          <a:p>
            <a:r>
              <a:rPr lang="en-US" dirty="0" smtClean="0">
                <a:solidFill>
                  <a:srgbClr val="FFFFFF"/>
                </a:solidFill>
              </a:rPr>
              <a:t>Variety</a:t>
            </a:r>
            <a:endParaRPr lang="en-US" dirty="0">
              <a:solidFill>
                <a:srgbClr val="FFFFFF"/>
              </a:solidFill>
            </a:endParaRPr>
          </a:p>
        </p:txBody>
      </p:sp>
      <p:sp>
        <p:nvSpPr>
          <p:cNvPr id="41" name="TextBox 40"/>
          <p:cNvSpPr txBox="1"/>
          <p:nvPr/>
        </p:nvSpPr>
        <p:spPr>
          <a:xfrm>
            <a:off x="4824621" y="5138214"/>
            <a:ext cx="1847403" cy="369332"/>
          </a:xfrm>
          <a:prstGeom prst="rect">
            <a:avLst/>
          </a:prstGeom>
          <a:noFill/>
        </p:spPr>
        <p:txBody>
          <a:bodyPr wrap="square" rtlCol="0">
            <a:spAutoFit/>
          </a:bodyPr>
          <a:lstStyle/>
          <a:p>
            <a:pPr algn="ctr"/>
            <a:r>
              <a:rPr lang="en-US" dirty="0" smtClean="0">
                <a:solidFill>
                  <a:srgbClr val="FFFFFF"/>
                </a:solidFill>
              </a:rPr>
              <a:t>Error</a:t>
            </a:r>
            <a:endParaRPr lang="en-US" dirty="0">
              <a:solidFill>
                <a:srgbClr val="FFFFFF"/>
              </a:solidFill>
            </a:endParaRPr>
          </a:p>
        </p:txBody>
      </p:sp>
      <p:sp>
        <p:nvSpPr>
          <p:cNvPr id="42" name="TextBox 41"/>
          <p:cNvSpPr txBox="1"/>
          <p:nvPr/>
        </p:nvSpPr>
        <p:spPr>
          <a:xfrm>
            <a:off x="4619187" y="5627444"/>
            <a:ext cx="1847403" cy="369332"/>
          </a:xfrm>
          <a:prstGeom prst="rect">
            <a:avLst/>
          </a:prstGeom>
          <a:noFill/>
        </p:spPr>
        <p:txBody>
          <a:bodyPr wrap="square" rtlCol="0">
            <a:spAutoFit/>
          </a:bodyPr>
          <a:lstStyle/>
          <a:p>
            <a:pPr algn="ctr"/>
            <a:r>
              <a:rPr lang="en-US" dirty="0" smtClean="0">
                <a:solidFill>
                  <a:srgbClr val="FFFFFF"/>
                </a:solidFill>
              </a:rPr>
              <a:t>Block</a:t>
            </a:r>
            <a:endParaRPr lang="en-US" dirty="0">
              <a:solidFill>
                <a:srgbClr val="FFFFFF"/>
              </a:solidFill>
            </a:endParaRPr>
          </a:p>
        </p:txBody>
      </p:sp>
      <p:sp>
        <p:nvSpPr>
          <p:cNvPr id="26" name="TextBox 25"/>
          <p:cNvSpPr txBox="1"/>
          <p:nvPr/>
        </p:nvSpPr>
        <p:spPr>
          <a:xfrm>
            <a:off x="435253" y="5119612"/>
            <a:ext cx="4589876" cy="4001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b="1" dirty="0" smtClean="0"/>
              <a:t>Error is smaller! What happened?</a:t>
            </a:r>
            <a:endParaRPr lang="en-US" sz="2000" b="1" dirty="0"/>
          </a:p>
        </p:txBody>
      </p:sp>
      <p:cxnSp>
        <p:nvCxnSpPr>
          <p:cNvPr id="27" name="Straight Arrow Connector 26"/>
          <p:cNvCxnSpPr/>
          <p:nvPr/>
        </p:nvCxnSpPr>
        <p:spPr>
          <a:xfrm>
            <a:off x="5025129" y="5276926"/>
            <a:ext cx="392681"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16336" y="740772"/>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24" name="TextBox 23"/>
          <p:cNvSpPr txBox="1"/>
          <p:nvPr/>
        </p:nvSpPr>
        <p:spPr>
          <a:xfrm>
            <a:off x="278034" y="580591"/>
            <a:ext cx="2527926" cy="1107996"/>
          </a:xfrm>
          <a:prstGeom prst="rect">
            <a:avLst/>
          </a:prstGeom>
          <a:noFill/>
        </p:spPr>
        <p:txBody>
          <a:bodyPr wrap="square" rtlCol="0">
            <a:spAutoFit/>
          </a:bodyPr>
          <a:lstStyle/>
          <a:p>
            <a:pPr algn="ctr"/>
            <a:r>
              <a:rPr lang="en-US" sz="2200" dirty="0" smtClean="0">
                <a:solidFill>
                  <a:srgbClr val="FFFFFF"/>
                </a:solidFill>
              </a:rPr>
              <a:t>differences in yield among </a:t>
            </a:r>
            <a:r>
              <a:rPr lang="en-US" sz="2200" i="1" dirty="0" smtClean="0">
                <a:solidFill>
                  <a:srgbClr val="FFFFFF"/>
                </a:solidFill>
              </a:rPr>
              <a:t>all</a:t>
            </a:r>
            <a:r>
              <a:rPr lang="en-US" sz="2200" dirty="0" smtClean="0">
                <a:solidFill>
                  <a:srgbClr val="FFFFFF"/>
                </a:solidFill>
              </a:rPr>
              <a:t> plots</a:t>
            </a:r>
            <a:endParaRPr lang="en-US" sz="2200" dirty="0">
              <a:solidFill>
                <a:srgbClr val="FFFFFF"/>
              </a:solidFill>
            </a:endParaRPr>
          </a:p>
        </p:txBody>
      </p:sp>
      <p:sp>
        <p:nvSpPr>
          <p:cNvPr id="25" name="TextBox 24"/>
          <p:cNvSpPr txBox="1"/>
          <p:nvPr/>
        </p:nvSpPr>
        <p:spPr>
          <a:xfrm>
            <a:off x="4979696" y="562843"/>
            <a:ext cx="5017730" cy="769441"/>
          </a:xfrm>
          <a:prstGeom prst="rect">
            <a:avLst/>
          </a:prstGeom>
          <a:noFill/>
        </p:spPr>
        <p:txBody>
          <a:bodyPr wrap="square" rtlCol="0">
            <a:spAutoFit/>
          </a:bodyPr>
          <a:lstStyle/>
          <a:p>
            <a:pPr algn="ctr"/>
            <a:r>
              <a:rPr lang="en-US" sz="2200" dirty="0">
                <a:solidFill>
                  <a:srgbClr val="FFFF00"/>
                </a:solidFill>
              </a:rPr>
              <a:t>d</a:t>
            </a:r>
            <a:r>
              <a:rPr lang="en-US" sz="2200" dirty="0" smtClean="0">
                <a:solidFill>
                  <a:srgbClr val="FFFF00"/>
                </a:solidFill>
              </a:rPr>
              <a:t>ifferences</a:t>
            </a:r>
            <a:endParaRPr lang="en-US" sz="2200" dirty="0">
              <a:solidFill>
                <a:srgbClr val="FFFF00"/>
              </a:solidFill>
            </a:endParaRPr>
          </a:p>
          <a:p>
            <a:pPr algn="ctr"/>
            <a:r>
              <a:rPr lang="en-US" sz="2200" i="1" dirty="0">
                <a:solidFill>
                  <a:srgbClr val="FFFF00"/>
                </a:solidFill>
              </a:rPr>
              <a:t>w</a:t>
            </a:r>
            <a:r>
              <a:rPr lang="en-US" sz="2200" i="1" dirty="0" smtClean="0">
                <a:solidFill>
                  <a:srgbClr val="FFFF00"/>
                </a:solidFill>
              </a:rPr>
              <a:t>ithin </a:t>
            </a:r>
            <a:r>
              <a:rPr lang="en-US" sz="2200" dirty="0" smtClean="0">
                <a:solidFill>
                  <a:srgbClr val="FFFF00"/>
                </a:solidFill>
              </a:rPr>
              <a:t>varieties</a:t>
            </a:r>
            <a:endParaRPr lang="en-US" sz="2200" dirty="0">
              <a:solidFill>
                <a:srgbClr val="FFFF00"/>
              </a:solidFill>
            </a:endParaRPr>
          </a:p>
        </p:txBody>
      </p:sp>
      <p:sp>
        <p:nvSpPr>
          <p:cNvPr id="28" name="Rectangle 27"/>
          <p:cNvSpPr/>
          <p:nvPr/>
        </p:nvSpPr>
        <p:spPr>
          <a:xfrm>
            <a:off x="3129576" y="576954"/>
            <a:ext cx="2466117"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t> </a:t>
            </a:r>
            <a:r>
              <a:rPr lang="en-US" sz="2200" dirty="0" smtClean="0">
                <a:solidFill>
                  <a:srgbClr val="FFFF00"/>
                </a:solidFill>
              </a:rPr>
              <a:t>varieties</a:t>
            </a:r>
            <a:endParaRPr lang="en-US" sz="2200" dirty="0">
              <a:solidFill>
                <a:srgbClr val="FFFF00"/>
              </a:solidFill>
            </a:endParaRPr>
          </a:p>
        </p:txBody>
      </p:sp>
      <p:sp>
        <p:nvSpPr>
          <p:cNvPr id="29" name="Rectangle 28"/>
          <p:cNvSpPr/>
          <p:nvPr/>
        </p:nvSpPr>
        <p:spPr>
          <a:xfrm>
            <a:off x="5774562" y="679216"/>
            <a:ext cx="359518" cy="492443"/>
          </a:xfrm>
          <a:prstGeom prst="rect">
            <a:avLst/>
          </a:prstGeom>
        </p:spPr>
        <p:txBody>
          <a:bodyPr wrap="none">
            <a:spAutoFit/>
          </a:bodyPr>
          <a:lstStyle/>
          <a:p>
            <a:r>
              <a:rPr lang="en-US" sz="2600" dirty="0">
                <a:solidFill>
                  <a:srgbClr val="FFFF00"/>
                </a:solidFill>
              </a:rPr>
              <a:t>+</a:t>
            </a:r>
          </a:p>
        </p:txBody>
      </p:sp>
      <p:sp>
        <p:nvSpPr>
          <p:cNvPr id="30" name="TextBox 29"/>
          <p:cNvSpPr txBox="1"/>
          <p:nvPr/>
        </p:nvSpPr>
        <p:spPr>
          <a:xfrm>
            <a:off x="651445" y="4333782"/>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38" name="Rectangle 37"/>
          <p:cNvSpPr/>
          <p:nvPr/>
        </p:nvSpPr>
        <p:spPr>
          <a:xfrm>
            <a:off x="2128647" y="4275300"/>
            <a:ext cx="2051102" cy="646331"/>
          </a:xfrm>
          <a:prstGeom prst="rect">
            <a:avLst/>
          </a:prstGeom>
        </p:spPr>
        <p:txBody>
          <a:bodyPr wrap="none">
            <a:spAutoFit/>
          </a:bodyPr>
          <a:lstStyle/>
          <a:p>
            <a:pPr algn="ctr"/>
            <a:r>
              <a:rPr lang="en-US" dirty="0">
                <a:solidFill>
                  <a:srgbClr val="FFFF00"/>
                </a:solidFill>
              </a:rPr>
              <a:t>d</a:t>
            </a:r>
            <a:r>
              <a:rPr lang="en-US" dirty="0" smtClean="0">
                <a:solidFill>
                  <a:srgbClr val="FFFF00"/>
                </a:solidFill>
              </a:rPr>
              <a:t>ifferences</a:t>
            </a:r>
          </a:p>
          <a:p>
            <a:pPr algn="ctr"/>
            <a:r>
              <a:rPr lang="en-US" i="1" dirty="0">
                <a:solidFill>
                  <a:srgbClr val="FFFF00"/>
                </a:solidFill>
              </a:rPr>
              <a:t>b</a:t>
            </a:r>
            <a:r>
              <a:rPr lang="en-US" i="1" dirty="0" smtClean="0">
                <a:solidFill>
                  <a:srgbClr val="FFFF00"/>
                </a:solidFill>
              </a:rPr>
              <a:t>etween</a:t>
            </a:r>
            <a:r>
              <a:rPr lang="en-US" dirty="0" smtClean="0"/>
              <a:t> </a:t>
            </a:r>
            <a:r>
              <a:rPr lang="en-US" dirty="0" smtClean="0">
                <a:solidFill>
                  <a:srgbClr val="FFFF00"/>
                </a:solidFill>
              </a:rPr>
              <a:t>varieties</a:t>
            </a:r>
            <a:endParaRPr lang="en-US" dirty="0">
              <a:solidFill>
                <a:srgbClr val="FFFF00"/>
              </a:solidFill>
            </a:endParaRPr>
          </a:p>
        </p:txBody>
      </p:sp>
      <p:sp>
        <p:nvSpPr>
          <p:cNvPr id="39" name="Rectangle 38"/>
          <p:cNvSpPr/>
          <p:nvPr/>
        </p:nvSpPr>
        <p:spPr>
          <a:xfrm>
            <a:off x="4114764" y="4333782"/>
            <a:ext cx="359518" cy="492443"/>
          </a:xfrm>
          <a:prstGeom prst="rect">
            <a:avLst/>
          </a:prstGeom>
        </p:spPr>
        <p:txBody>
          <a:bodyPr wrap="none">
            <a:spAutoFit/>
          </a:bodyPr>
          <a:lstStyle/>
          <a:p>
            <a:r>
              <a:rPr lang="en-US" sz="2600" dirty="0">
                <a:solidFill>
                  <a:srgbClr val="FFFF00"/>
                </a:solidFill>
              </a:rPr>
              <a:t>+</a:t>
            </a:r>
          </a:p>
        </p:txBody>
      </p:sp>
      <p:sp>
        <p:nvSpPr>
          <p:cNvPr id="45" name="Rectangle 44"/>
          <p:cNvSpPr/>
          <p:nvPr/>
        </p:nvSpPr>
        <p:spPr>
          <a:xfrm>
            <a:off x="6492265" y="4333782"/>
            <a:ext cx="359518" cy="492443"/>
          </a:xfrm>
          <a:prstGeom prst="rect">
            <a:avLst/>
          </a:prstGeom>
        </p:spPr>
        <p:txBody>
          <a:bodyPr wrap="none">
            <a:spAutoFit/>
          </a:bodyPr>
          <a:lstStyle/>
          <a:p>
            <a:r>
              <a:rPr lang="en-US" sz="2600" dirty="0">
                <a:solidFill>
                  <a:srgbClr val="FFFF00"/>
                </a:solidFill>
              </a:rPr>
              <a:t>+</a:t>
            </a:r>
          </a:p>
        </p:txBody>
      </p:sp>
      <p:sp>
        <p:nvSpPr>
          <p:cNvPr id="4" name="Rounded Rectangular Callout 3"/>
          <p:cNvSpPr/>
          <p:nvPr/>
        </p:nvSpPr>
        <p:spPr>
          <a:xfrm>
            <a:off x="6950005" y="5094402"/>
            <a:ext cx="1959188" cy="1421087"/>
          </a:xfrm>
          <a:prstGeom prst="wedgeRoundRectCallout">
            <a:avLst>
              <a:gd name="adj1" fmla="val -101097"/>
              <a:gd name="adj2" fmla="val -17357"/>
              <a:gd name="adj3" fmla="val 16667"/>
            </a:avLst>
          </a:prstGeom>
          <a:solidFill>
            <a:schemeClr val="accent2"/>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660066"/>
                </a:solidFill>
              </a:rPr>
              <a:t>Smaller error makes it easier to detect differences due to Variety!</a:t>
            </a:r>
            <a:endParaRPr lang="en-US" dirty="0">
              <a:solidFill>
                <a:srgbClr val="660066"/>
              </a:solidFill>
            </a:endParaRPr>
          </a:p>
        </p:txBody>
      </p:sp>
      <p:sp>
        <p:nvSpPr>
          <p:cNvPr id="7" name="Rectangle 6"/>
          <p:cNvSpPr/>
          <p:nvPr/>
        </p:nvSpPr>
        <p:spPr>
          <a:xfrm>
            <a:off x="400496" y="5758836"/>
            <a:ext cx="4544443" cy="61416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Some of the error is now accounted for by differences </a:t>
            </a:r>
            <a:r>
              <a:rPr lang="en-US" i="1" dirty="0" smtClean="0"/>
              <a:t>between blocks </a:t>
            </a:r>
            <a:r>
              <a:rPr lang="en-US" dirty="0" smtClean="0"/>
              <a:t>because blocks differ in soil nitrogen!</a:t>
            </a:r>
            <a:endParaRPr lang="en-US" dirty="0"/>
          </a:p>
        </p:txBody>
      </p:sp>
    </p:spTree>
    <p:extLst>
      <p:ext uri="{BB962C8B-B14F-4D97-AF65-F5344CB8AC3E}">
        <p14:creationId xmlns:p14="http://schemas.microsoft.com/office/powerpoint/2010/main" val="10505109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Questions to ask yourself to determine if you have replications or subsamples:</a:t>
            </a:r>
            <a:endParaRPr lang="en-US" sz="3200"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sz="2000" dirty="0"/>
              <a:t>W</a:t>
            </a:r>
            <a:r>
              <a:rPr lang="en-US" sz="2000" dirty="0" smtClean="0"/>
              <a:t>hat is your experimental unit?</a:t>
            </a:r>
          </a:p>
          <a:p>
            <a:pPr marL="0" indent="0">
              <a:buNone/>
            </a:pPr>
            <a:r>
              <a:rPr lang="en-US" sz="2000" dirty="0" smtClean="0"/>
              <a:t>The object or subject that was randomly assigned a treatment</a:t>
            </a:r>
          </a:p>
          <a:p>
            <a:pPr marL="0" indent="0">
              <a:buNone/>
            </a:pPr>
            <a:r>
              <a:rPr lang="en-US" sz="2000" dirty="0"/>
              <a:t>E</a:t>
            </a:r>
            <a:r>
              <a:rPr lang="en-US" sz="2000" dirty="0" smtClean="0"/>
              <a:t>xamples from your research?</a:t>
            </a:r>
          </a:p>
          <a:p>
            <a:pPr marL="0" indent="0">
              <a:buNone/>
            </a:pPr>
            <a:r>
              <a:rPr lang="en-US" sz="2000" dirty="0" smtClean="0"/>
              <a:t>Plot, animal, plant</a:t>
            </a:r>
          </a:p>
          <a:p>
            <a:pPr marL="457200" indent="-457200">
              <a:buFont typeface="+mj-lt"/>
              <a:buAutoNum type="arabicPeriod" startAt="2"/>
            </a:pPr>
            <a:r>
              <a:rPr lang="en-US" sz="2000" dirty="0" smtClean="0"/>
              <a:t>Did you collect a sample from the </a:t>
            </a:r>
            <a:r>
              <a:rPr lang="en-US" sz="2000" dirty="0"/>
              <a:t>experimental unit </a:t>
            </a:r>
            <a:r>
              <a:rPr lang="en-US" sz="2000" dirty="0" smtClean="0"/>
              <a:t>more than once? </a:t>
            </a:r>
          </a:p>
          <a:p>
            <a:pPr marL="0" indent="0">
              <a:buNone/>
            </a:pPr>
            <a:r>
              <a:rPr lang="en-US" sz="2000" dirty="0" smtClean="0"/>
              <a:t>If yes, then your measurements are subsamples and must be averaged per </a:t>
            </a:r>
            <a:r>
              <a:rPr lang="en-US" sz="2000" dirty="0"/>
              <a:t>experimental unit </a:t>
            </a:r>
            <a:r>
              <a:rPr lang="en-US" sz="2000" dirty="0" smtClean="0"/>
              <a:t>before analysis with the App. If not, then your measurements are replications and can be analyzed as they are. </a:t>
            </a:r>
          </a:p>
        </p:txBody>
      </p:sp>
      <p:sp>
        <p:nvSpPr>
          <p:cNvPr id="4" name="TextBox 3"/>
          <p:cNvSpPr txBox="1"/>
          <p:nvPr/>
        </p:nvSpPr>
        <p:spPr>
          <a:xfrm>
            <a:off x="6737839" y="12934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653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869017880"/>
              </p:ext>
            </p:extLst>
          </p:nvPr>
        </p:nvGraphicFramePr>
        <p:xfrm>
          <a:off x="1392818" y="2478517"/>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dirty="0" smtClean="0">
                          <a:solidFill>
                            <a:srgbClr val="000000"/>
                          </a:solidFill>
                        </a:rPr>
                        <a:t>1</a:t>
                      </a:r>
                      <a:endParaRPr lang="en-US" dirty="0">
                        <a:solidFill>
                          <a:srgbClr val="000000"/>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2</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3</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4</a:t>
                      </a:r>
                      <a:endParaRPr lang="en-US" dirty="0">
                        <a:solidFill>
                          <a:srgbClr val="000000"/>
                        </a:solidFill>
                      </a:endParaRPr>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5</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6</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7</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8</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9</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10</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11</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c>
                  <a:txBody>
                    <a:bodyPr/>
                    <a:lstStyle/>
                    <a:p>
                      <a:r>
                        <a:rPr lang="en-US" dirty="0" smtClean="0">
                          <a:solidFill>
                            <a:srgbClr val="000000"/>
                          </a:solidFill>
                        </a:rPr>
                        <a:t>12</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FFFFFF"/>
                    </a:solidFill>
                  </a:tcPr>
                </a:tc>
              </a:tr>
              <a:tr h="656289">
                <a:tc>
                  <a:txBody>
                    <a:bodyPr/>
                    <a:lstStyle/>
                    <a:p>
                      <a:r>
                        <a:rPr lang="en-US" dirty="0" smtClean="0">
                          <a:solidFill>
                            <a:srgbClr val="000000"/>
                          </a:solidFill>
                        </a:rPr>
                        <a:t>13</a:t>
                      </a:r>
                      <a:endParaRPr lang="en-US" dirty="0">
                        <a:solidFill>
                          <a:srgbClr val="0000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14</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15</a:t>
                      </a:r>
                      <a:endParaRPr lang="en-US" dirty="0">
                        <a:solidFill>
                          <a:srgbClr val="0000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rgbClr val="FFFFFF"/>
                    </a:solidFill>
                  </a:tcPr>
                </a:tc>
                <a:tc>
                  <a:txBody>
                    <a:bodyPr/>
                    <a:lstStyle/>
                    <a:p>
                      <a:r>
                        <a:rPr lang="en-US" dirty="0" smtClean="0">
                          <a:solidFill>
                            <a:srgbClr val="000000"/>
                          </a:solidFill>
                        </a:rPr>
                        <a:t>16</a:t>
                      </a:r>
                      <a:endParaRPr lang="en-US" dirty="0">
                        <a:solidFill>
                          <a:srgbClr val="000000"/>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rgbClr val="FFFFFF"/>
                    </a:solidFill>
                  </a:tcPr>
                </a:tc>
              </a:tr>
            </a:tbl>
          </a:graphicData>
        </a:graphic>
      </p:graphicFrame>
      <p:sp>
        <p:nvSpPr>
          <p:cNvPr id="14" name="Title 1"/>
          <p:cNvSpPr txBox="1">
            <a:spLocks/>
          </p:cNvSpPr>
          <p:nvPr/>
        </p:nvSpPr>
        <p:spPr>
          <a:xfrm>
            <a:off x="779463" y="519060"/>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2. </a:t>
            </a:r>
            <a:r>
              <a:rPr lang="en-US" sz="2200" dirty="0">
                <a:solidFill>
                  <a:srgbClr val="000000"/>
                </a:solidFill>
              </a:rPr>
              <a:t>How do we arrange the blocks in the field?</a:t>
            </a:r>
          </a:p>
        </p:txBody>
      </p:sp>
      <p:sp>
        <p:nvSpPr>
          <p:cNvPr id="10"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Tree>
    <p:extLst>
      <p:ext uri="{BB962C8B-B14F-4D97-AF65-F5344CB8AC3E}">
        <p14:creationId xmlns:p14="http://schemas.microsoft.com/office/powerpoint/2010/main" val="146017354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4132899337"/>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1" name="Text Box 3"/>
          <p:cNvSpPr txBox="1"/>
          <p:nvPr/>
        </p:nvSpPr>
        <p:spPr>
          <a:xfrm>
            <a:off x="6529703" y="2755202"/>
            <a:ext cx="2262602" cy="1595009"/>
          </a:xfrm>
          <a:prstGeom prst="wedgeRectCallout">
            <a:avLst>
              <a:gd name="adj1" fmla="val -39435"/>
              <a:gd name="adj2" fmla="val 9817"/>
            </a:avLst>
          </a:prstGeom>
          <a:solidFill>
            <a:srgbClr val="FFFFFF"/>
          </a:solidFill>
          <a:ln>
            <a:solidFill>
              <a:schemeClr val="bg1"/>
            </a:solid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900" dirty="0" smtClean="0">
                <a:ea typeface="ＭＳ 明朝"/>
                <a:cs typeface="Times New Roman"/>
              </a:rPr>
              <a:t>Here we’ll group the plots vertically to maximize the differences between blocks.</a:t>
            </a:r>
            <a:endParaRPr lang="en-US" sz="1900" dirty="0">
              <a:effectLst/>
              <a:ea typeface="ＭＳ 明朝"/>
              <a:cs typeface="Times New Roman"/>
            </a:endParaRPr>
          </a:p>
        </p:txBody>
      </p:sp>
      <p:sp>
        <p:nvSpPr>
          <p:cNvPr id="14" name="Text Box 4"/>
          <p:cNvSpPr txBox="1"/>
          <p:nvPr/>
        </p:nvSpPr>
        <p:spPr>
          <a:xfrm>
            <a:off x="1457758" y="2988691"/>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ffectLst/>
                <a:ea typeface="ＭＳ 明朝"/>
                <a:cs typeface="Times New Roman"/>
              </a:rPr>
              <a:t>1</a:t>
            </a:r>
            <a:endParaRPr lang="en-US" sz="1200" dirty="0">
              <a:effectLst/>
              <a:ea typeface="ＭＳ 明朝"/>
              <a:cs typeface="Times New Roman"/>
            </a:endParaRPr>
          </a:p>
        </p:txBody>
      </p:sp>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
        <p:nvSpPr>
          <p:cNvPr id="17" name="Title 1"/>
          <p:cNvSpPr txBox="1">
            <a:spLocks/>
          </p:cNvSpPr>
          <p:nvPr/>
        </p:nvSpPr>
        <p:spPr>
          <a:xfrm>
            <a:off x="779463" y="519060"/>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solidFill>
                  <a:srgbClr val="000000"/>
                </a:solidFill>
              </a:rPr>
              <a:t>2. </a:t>
            </a:r>
            <a:r>
              <a:rPr lang="en-US" sz="2200" dirty="0">
                <a:solidFill>
                  <a:srgbClr val="000000"/>
                </a:solidFill>
              </a:rPr>
              <a:t>How do we arrange the blocks in the field?</a:t>
            </a:r>
          </a:p>
        </p:txBody>
      </p:sp>
      <p:sp>
        <p:nvSpPr>
          <p:cNvPr id="20"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Tree>
    <p:extLst>
      <p:ext uri="{BB962C8B-B14F-4D97-AF65-F5344CB8AC3E}">
        <p14:creationId xmlns:p14="http://schemas.microsoft.com/office/powerpoint/2010/main" val="2571140211"/>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19060"/>
            <a:ext cx="7583487" cy="1044388"/>
          </a:xfrm>
          <a:prstGeom prst="rect">
            <a:avLst/>
          </a:prstGeom>
        </p:spPr>
        <p:txBody>
          <a:bodyPr/>
          <a:lstStyle/>
          <a:p>
            <a:r>
              <a:rPr lang="en-US" sz="2200" dirty="0" smtClean="0">
                <a:solidFill>
                  <a:srgbClr val="000000"/>
                </a:solidFill>
              </a:rPr>
              <a:t>3</a:t>
            </a:r>
            <a:r>
              <a:rPr lang="en-US" sz="2200" dirty="0">
                <a:solidFill>
                  <a:srgbClr val="000000"/>
                </a:solidFill>
              </a:rPr>
              <a:t>.</a:t>
            </a:r>
            <a:r>
              <a:rPr lang="en-US" sz="2200" dirty="0" smtClean="0">
                <a:solidFill>
                  <a:srgbClr val="000000"/>
                </a:solidFill>
              </a:rPr>
              <a:t> How are the varieties assigned to the plots?</a:t>
            </a:r>
            <a:endParaRPr lang="en-US" sz="2200" dirty="0">
              <a:solidFill>
                <a:srgbClr val="000000"/>
              </a:solidFill>
            </a:endParaRPr>
          </a:p>
        </p:txBody>
      </p:sp>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474180437"/>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4" name="Text Box 4"/>
          <p:cNvSpPr txBox="1"/>
          <p:nvPr/>
        </p:nvSpPr>
        <p:spPr>
          <a:xfrm>
            <a:off x="1457758" y="2988691"/>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ffectLst/>
                <a:ea typeface="ＭＳ 明朝"/>
                <a:cs typeface="Times New Roman"/>
              </a:rPr>
              <a:t>1</a:t>
            </a:r>
            <a:endParaRPr lang="en-US" sz="1200" dirty="0">
              <a:effectLst/>
              <a:ea typeface="ＭＳ 明朝"/>
              <a:cs typeface="Times New Roman"/>
            </a:endParaRPr>
          </a:p>
        </p:txBody>
      </p:sp>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
        <p:nvSpPr>
          <p:cNvPr id="17" name="Title 1"/>
          <p:cNvSpPr txBox="1">
            <a:spLocks/>
          </p:cNvSpPr>
          <p:nvPr/>
        </p:nvSpPr>
        <p:spPr>
          <a:xfrm>
            <a:off x="779463" y="276808"/>
            <a:ext cx="7583487" cy="686292"/>
          </a:xfrm>
          <a:prstGeom prst="rect">
            <a:avLst/>
          </a:prstGeom>
          <a:solidFill>
            <a:srgbClr val="DDF53D"/>
          </a:solidFill>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200" dirty="0" smtClean="0">
                <a:solidFill>
                  <a:schemeClr val="tx1"/>
                </a:solidFill>
              </a:rPr>
              <a:t>Research question: Is there a difference in yield among 4 new wheat varieties? </a:t>
            </a:r>
            <a:endParaRPr lang="en-US" sz="2200" dirty="0">
              <a:solidFill>
                <a:schemeClr val="tx1"/>
              </a:solidFill>
            </a:endParaRPr>
          </a:p>
        </p:txBody>
      </p:sp>
    </p:spTree>
    <p:extLst>
      <p:ext uri="{BB962C8B-B14F-4D97-AF65-F5344CB8AC3E}">
        <p14:creationId xmlns:p14="http://schemas.microsoft.com/office/powerpoint/2010/main" val="423742945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19060"/>
            <a:ext cx="7583487" cy="1044388"/>
          </a:xfrm>
          <a:prstGeom prst="rect">
            <a:avLst/>
          </a:prstGeom>
          <a:noFill/>
        </p:spPr>
        <p:txBody>
          <a:bodyPr/>
          <a:lstStyle/>
          <a:p>
            <a:r>
              <a:rPr lang="en-US" sz="3200" dirty="0" smtClean="0">
                <a:solidFill>
                  <a:srgbClr val="FFFF00"/>
                </a:solidFill>
              </a:rPr>
              <a:t>Randomly assign the four varieties </a:t>
            </a:r>
            <a:r>
              <a:rPr lang="en-US" sz="3200" dirty="0">
                <a:solidFill>
                  <a:srgbClr val="FFFF00"/>
                </a:solidFill>
              </a:rPr>
              <a:t>to </a:t>
            </a:r>
            <a:r>
              <a:rPr lang="en-US" sz="3200" dirty="0" smtClean="0">
                <a:solidFill>
                  <a:srgbClr val="FFFF00"/>
                </a:solidFill>
              </a:rPr>
              <a:t>plots within each block. </a:t>
            </a:r>
            <a:endParaRPr lang="en-US" sz="3200" dirty="0">
              <a:solidFill>
                <a:srgbClr val="FFFF00"/>
              </a:solidFill>
            </a:endParaRPr>
          </a:p>
        </p:txBody>
      </p:sp>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66013913"/>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endParaRPr lang="en-US"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4" name="Text Box 4"/>
          <p:cNvSpPr txBox="1"/>
          <p:nvPr/>
        </p:nvSpPr>
        <p:spPr>
          <a:xfrm>
            <a:off x="1457758" y="2988691"/>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ffectLst/>
                <a:ea typeface="ＭＳ 明朝"/>
                <a:cs typeface="Times New Roman"/>
              </a:rPr>
              <a:t>1</a:t>
            </a:r>
            <a:endParaRPr lang="en-US" sz="1200" dirty="0">
              <a:effectLst/>
              <a:ea typeface="ＭＳ 明朝"/>
              <a:cs typeface="Times New Roman"/>
            </a:endParaRPr>
          </a:p>
        </p:txBody>
      </p:sp>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1095373959"/>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19060"/>
            <a:ext cx="7583487" cy="1044388"/>
          </a:xfrm>
          <a:prstGeom prst="rect">
            <a:avLst/>
          </a:prstGeom>
        </p:spPr>
        <p:txBody>
          <a:bodyPr/>
          <a:lstStyle/>
          <a:p>
            <a:r>
              <a:rPr lang="en-US" sz="3200" dirty="0" smtClean="0">
                <a:solidFill>
                  <a:schemeClr val="tx1"/>
                </a:solidFill>
              </a:rPr>
              <a:t>Starting with block 1, randomly assign the 4 wheat varieties to the 4 plots.</a:t>
            </a:r>
            <a:endParaRPr lang="en-US" sz="3200" dirty="0">
              <a:solidFill>
                <a:schemeClr val="tx1"/>
              </a:solidFill>
            </a:endParaRPr>
          </a:p>
        </p:txBody>
      </p:sp>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4010160015"/>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225856536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4" y="519060"/>
            <a:ext cx="7136142" cy="802191"/>
          </a:xfrm>
          <a:prstGeom prst="rect">
            <a:avLst/>
          </a:prstGeom>
          <a:noFill/>
        </p:spPr>
        <p:txBody>
          <a:bodyPr anchor="t"/>
          <a:lstStyle/>
          <a:p>
            <a:pPr algn="ctr"/>
            <a:r>
              <a:rPr lang="en-US" dirty="0" smtClean="0">
                <a:solidFill>
                  <a:schemeClr val="tx1"/>
                </a:solidFill>
              </a:rPr>
              <a:t>But how do we do it randomly?</a:t>
            </a:r>
            <a:endParaRPr lang="en-US" dirty="0">
              <a:solidFill>
                <a:schemeClr val="tx1"/>
              </a:solidFill>
            </a:endParaRPr>
          </a:p>
        </p:txBody>
      </p:sp>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067757456"/>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372675676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370" y="621684"/>
            <a:ext cx="8188136" cy="1044388"/>
          </a:xfrm>
          <a:prstGeom prst="rect">
            <a:avLst/>
          </a:prstGeom>
        </p:spPr>
        <p:txBody>
          <a:bodyPr/>
          <a:lstStyle/>
          <a:p>
            <a:r>
              <a:rPr lang="en-US" sz="3000" dirty="0" smtClean="0">
                <a:solidFill>
                  <a:srgbClr val="000000"/>
                </a:solidFill>
              </a:rPr>
              <a:t>Using a </a:t>
            </a:r>
            <a:r>
              <a:rPr lang="en-US" sz="3000" dirty="0" smtClean="0">
                <a:solidFill>
                  <a:srgbClr val="FFFF00"/>
                </a:solidFill>
              </a:rPr>
              <a:t>random number generator</a:t>
            </a:r>
            <a:r>
              <a:rPr lang="en-US" sz="3000" dirty="0" smtClean="0">
                <a:solidFill>
                  <a:srgbClr val="000000"/>
                </a:solidFill>
              </a:rPr>
              <a:t>, or drawing numbers from a hat without replacement. Any other ideas?</a:t>
            </a:r>
            <a:endParaRPr lang="en-US" sz="3000" dirty="0">
              <a:solidFill>
                <a:srgbClr val="000000"/>
              </a:solidFill>
            </a:endParaRPr>
          </a:p>
        </p:txBody>
      </p:sp>
      <p:sp>
        <p:nvSpPr>
          <p:cNvPr id="4" name="Rectangle 3"/>
          <p:cNvSpPr/>
          <p:nvPr/>
        </p:nvSpPr>
        <p:spPr>
          <a:xfrm>
            <a:off x="534648"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017959"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346236"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776600"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850183"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012873"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861365625"/>
              </p:ext>
            </p:extLst>
          </p:nvPr>
        </p:nvGraphicFramePr>
        <p:xfrm>
          <a:off x="1412356"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a:t>
                      </a:r>
                      <a:endParaRPr lang="en-US" sz="2000" dirty="0">
                        <a:solidFill>
                          <a:schemeClr val="accent2">
                            <a:lumMod val="40000"/>
                            <a:lumOff val="60000"/>
                          </a:schemeClr>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5" name="Text Box 4"/>
          <p:cNvSpPr txBox="1"/>
          <p:nvPr/>
        </p:nvSpPr>
        <p:spPr>
          <a:xfrm>
            <a:off x="2721442"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3963353"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249936"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423604892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4-21 at 6.33.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95443" cy="6858000"/>
          </a:xfrm>
          <a:prstGeom prst="rect">
            <a:avLst/>
          </a:prstGeom>
        </p:spPr>
      </p:pic>
      <p:sp>
        <p:nvSpPr>
          <p:cNvPr id="7" name="TextBox 6"/>
          <p:cNvSpPr txBox="1"/>
          <p:nvPr/>
        </p:nvSpPr>
        <p:spPr>
          <a:xfrm>
            <a:off x="7161734" y="229335"/>
            <a:ext cx="1798822" cy="1477328"/>
          </a:xfrm>
          <a:prstGeom prst="rect">
            <a:avLst/>
          </a:prstGeom>
          <a:solidFill>
            <a:srgbClr val="FFFFFF"/>
          </a:solidFill>
          <a:ln>
            <a:solidFill>
              <a:srgbClr val="000000"/>
            </a:solidFill>
          </a:ln>
        </p:spPr>
        <p:txBody>
          <a:bodyPr wrap="square" rtlCol="0">
            <a:spAutoFit/>
          </a:bodyPr>
          <a:lstStyle/>
          <a:p>
            <a:r>
              <a:rPr lang="en-US" dirty="0" smtClean="0"/>
              <a:t>Example of free random number generator online</a:t>
            </a:r>
            <a:endParaRPr lang="en-US" dirty="0"/>
          </a:p>
        </p:txBody>
      </p:sp>
      <p:sp>
        <p:nvSpPr>
          <p:cNvPr id="8" name="Up Arrow 7"/>
          <p:cNvSpPr/>
          <p:nvPr/>
        </p:nvSpPr>
        <p:spPr>
          <a:xfrm rot="16200000">
            <a:off x="6366843" y="-56415"/>
            <a:ext cx="457200" cy="1028700"/>
          </a:xfrm>
          <a:prstGeom prs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Box 8"/>
          <p:cNvSpPr txBox="1"/>
          <p:nvPr/>
        </p:nvSpPr>
        <p:spPr>
          <a:xfrm>
            <a:off x="6774638" y="2429388"/>
            <a:ext cx="2370340" cy="923330"/>
          </a:xfrm>
          <a:prstGeom prst="rect">
            <a:avLst/>
          </a:prstGeom>
          <a:solidFill>
            <a:srgbClr val="FFFFFF"/>
          </a:solidFill>
          <a:ln>
            <a:solidFill>
              <a:schemeClr val="tx1"/>
            </a:solidFill>
          </a:ln>
        </p:spPr>
        <p:txBody>
          <a:bodyPr wrap="square" rtlCol="0">
            <a:spAutoFit/>
          </a:bodyPr>
          <a:lstStyle/>
          <a:p>
            <a:r>
              <a:rPr lang="en-US" dirty="0" smtClean="0"/>
              <a:t>Enter number of treatments </a:t>
            </a:r>
          </a:p>
          <a:p>
            <a:r>
              <a:rPr lang="en-US" dirty="0" smtClean="0"/>
              <a:t>(4 varieties)</a:t>
            </a:r>
            <a:endParaRPr lang="en-US" dirty="0"/>
          </a:p>
        </p:txBody>
      </p:sp>
      <p:sp>
        <p:nvSpPr>
          <p:cNvPr id="10" name="Up Arrow 9"/>
          <p:cNvSpPr/>
          <p:nvPr/>
        </p:nvSpPr>
        <p:spPr>
          <a:xfrm rot="15934142">
            <a:off x="5705231" y="2555714"/>
            <a:ext cx="447208" cy="1594008"/>
          </a:xfrm>
          <a:prstGeom prs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Box 10"/>
          <p:cNvSpPr txBox="1"/>
          <p:nvPr/>
        </p:nvSpPr>
        <p:spPr>
          <a:xfrm>
            <a:off x="6779983" y="3446316"/>
            <a:ext cx="2370340" cy="646331"/>
          </a:xfrm>
          <a:prstGeom prst="rect">
            <a:avLst/>
          </a:prstGeom>
          <a:solidFill>
            <a:srgbClr val="FFFFFF"/>
          </a:solidFill>
          <a:ln>
            <a:solidFill>
              <a:schemeClr val="tx1"/>
            </a:solidFill>
          </a:ln>
        </p:spPr>
        <p:txBody>
          <a:bodyPr wrap="square" rtlCol="0">
            <a:spAutoFit/>
          </a:bodyPr>
          <a:lstStyle/>
          <a:p>
            <a:r>
              <a:rPr lang="en-US" dirty="0" smtClean="0"/>
              <a:t>And the min and max values (1 through 4)</a:t>
            </a:r>
            <a:endParaRPr lang="en-US" dirty="0"/>
          </a:p>
        </p:txBody>
      </p:sp>
      <p:sp>
        <p:nvSpPr>
          <p:cNvPr id="12" name="Up Arrow 11"/>
          <p:cNvSpPr/>
          <p:nvPr/>
        </p:nvSpPr>
        <p:spPr>
          <a:xfrm rot="16200000">
            <a:off x="6012232" y="3340497"/>
            <a:ext cx="457200" cy="1028700"/>
          </a:xfrm>
          <a:prstGeom prs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Box 12"/>
          <p:cNvSpPr txBox="1"/>
          <p:nvPr/>
        </p:nvSpPr>
        <p:spPr>
          <a:xfrm>
            <a:off x="6779983" y="4146839"/>
            <a:ext cx="2370340" cy="1477328"/>
          </a:xfrm>
          <a:prstGeom prst="rect">
            <a:avLst/>
          </a:prstGeom>
          <a:solidFill>
            <a:srgbClr val="FFFFFF"/>
          </a:solidFill>
          <a:ln>
            <a:solidFill>
              <a:schemeClr val="tx1"/>
            </a:solidFill>
          </a:ln>
        </p:spPr>
        <p:txBody>
          <a:bodyPr wrap="square" rtlCol="0">
            <a:spAutoFit/>
          </a:bodyPr>
          <a:lstStyle/>
          <a:p>
            <a:r>
              <a:rPr lang="en-US" dirty="0"/>
              <a:t>C</a:t>
            </a:r>
            <a:r>
              <a:rPr lang="en-US" dirty="0" smtClean="0"/>
              <a:t>hoose “False” for duplicate entries so you only get 1, 2 ,3 and 4 as possibilities.</a:t>
            </a:r>
            <a:endParaRPr lang="en-US" dirty="0"/>
          </a:p>
        </p:txBody>
      </p:sp>
      <p:sp>
        <p:nvSpPr>
          <p:cNvPr id="14" name="Up Arrow 13"/>
          <p:cNvSpPr/>
          <p:nvPr/>
        </p:nvSpPr>
        <p:spPr>
          <a:xfrm rot="16719899">
            <a:off x="5690022" y="3530709"/>
            <a:ext cx="457200" cy="1712033"/>
          </a:xfrm>
          <a:prstGeom prs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Box 14"/>
          <p:cNvSpPr txBox="1"/>
          <p:nvPr/>
        </p:nvSpPr>
        <p:spPr>
          <a:xfrm>
            <a:off x="6781669" y="5638278"/>
            <a:ext cx="237034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The order of your treatments for block 1! This time it was </a:t>
            </a:r>
          </a:p>
          <a:p>
            <a:r>
              <a:rPr lang="en-US" dirty="0" smtClean="0"/>
              <a:t>2, 3, 1, 4.</a:t>
            </a:r>
            <a:endParaRPr lang="en-US" dirty="0"/>
          </a:p>
        </p:txBody>
      </p:sp>
      <p:sp>
        <p:nvSpPr>
          <p:cNvPr id="16" name="Up Arrow 15"/>
          <p:cNvSpPr/>
          <p:nvPr/>
        </p:nvSpPr>
        <p:spPr>
          <a:xfrm rot="16200000">
            <a:off x="5675677" y="5179998"/>
            <a:ext cx="457200" cy="1672911"/>
          </a:xfrm>
          <a:prstGeom prs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Box 16"/>
          <p:cNvSpPr txBox="1"/>
          <p:nvPr/>
        </p:nvSpPr>
        <p:spPr>
          <a:xfrm>
            <a:off x="1776684" y="5920849"/>
            <a:ext cx="498062" cy="229909"/>
          </a:xfrm>
          <a:prstGeom prst="rect">
            <a:avLst/>
          </a:prstGeom>
          <a:noFill/>
        </p:spPr>
        <p:style>
          <a:lnRef idx="2">
            <a:schemeClr val="accent4"/>
          </a:lnRef>
          <a:fillRef idx="1">
            <a:schemeClr val="lt1"/>
          </a:fillRef>
          <a:effectRef idx="0">
            <a:schemeClr val="accent4"/>
          </a:effectRef>
          <a:fontRef idx="minor">
            <a:schemeClr val="dk1"/>
          </a:fontRef>
        </p:style>
        <p:txBody>
          <a:bodyPr wrap="square" rtlCol="0">
            <a:spAutoFit/>
          </a:bodyPr>
          <a:lstStyle/>
          <a:p>
            <a:endParaRPr lang="en-US" dirty="0"/>
          </a:p>
        </p:txBody>
      </p:sp>
      <p:sp>
        <p:nvSpPr>
          <p:cNvPr id="18" name="TextBox 17"/>
          <p:cNvSpPr txBox="1"/>
          <p:nvPr/>
        </p:nvSpPr>
        <p:spPr>
          <a:xfrm>
            <a:off x="997751" y="433875"/>
            <a:ext cx="4251582" cy="229909"/>
          </a:xfrm>
          <a:prstGeom prst="rect">
            <a:avLst/>
          </a:prstGeom>
          <a:noFill/>
        </p:spPr>
        <p:style>
          <a:lnRef idx="2">
            <a:schemeClr val="accent4"/>
          </a:lnRef>
          <a:fillRef idx="1">
            <a:schemeClr val="lt1"/>
          </a:fillRef>
          <a:effectRef idx="0">
            <a:schemeClr val="accent4"/>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731236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19060"/>
            <a:ext cx="7583487" cy="1044388"/>
          </a:xfrm>
          <a:prstGeom prst="rect">
            <a:avLst/>
          </a:prstGeom>
        </p:spPr>
        <p:txBody>
          <a:bodyPr/>
          <a:lstStyle/>
          <a:p>
            <a:r>
              <a:rPr lang="en-US" sz="3200" dirty="0" smtClean="0">
                <a:solidFill>
                  <a:schemeClr val="tx1"/>
                </a:solidFill>
              </a:rPr>
              <a:t>Randomly assign treatments to block 1!</a:t>
            </a:r>
            <a:endParaRPr lang="en-US" sz="3200" dirty="0">
              <a:solidFill>
                <a:schemeClr val="tx1"/>
              </a:solidFill>
            </a:endParaRPr>
          </a:p>
        </p:txBody>
      </p:sp>
      <p:sp>
        <p:nvSpPr>
          <p:cNvPr id="4" name="Rectangle 3"/>
          <p:cNvSpPr/>
          <p:nvPr/>
        </p:nvSpPr>
        <p:spPr>
          <a:xfrm>
            <a:off x="739912"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236052"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564329"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994693"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1068276"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230966"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13237461"/>
              </p:ext>
            </p:extLst>
          </p:nvPr>
        </p:nvGraphicFramePr>
        <p:xfrm>
          <a:off x="1630449"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2</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baseline="0" dirty="0" smtClean="0">
                          <a:solidFill>
                            <a:srgbClr val="0000FF"/>
                          </a:solidFill>
                        </a:rPr>
                        <a:t>3</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1</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4</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5" name="Text Box 4"/>
          <p:cNvSpPr txBox="1"/>
          <p:nvPr/>
        </p:nvSpPr>
        <p:spPr>
          <a:xfrm>
            <a:off x="2939535"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4181446"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468029"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2947192553"/>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57544"/>
            <a:ext cx="8021356" cy="1044388"/>
          </a:xfrm>
          <a:prstGeom prst="rect">
            <a:avLst/>
          </a:prstGeom>
        </p:spPr>
        <p:txBody>
          <a:bodyPr/>
          <a:lstStyle/>
          <a:p>
            <a:r>
              <a:rPr lang="en-US" sz="3000" dirty="0" smtClean="0">
                <a:solidFill>
                  <a:srgbClr val="000000"/>
                </a:solidFill>
              </a:rPr>
              <a:t>Repeat for each </a:t>
            </a:r>
            <a:r>
              <a:rPr lang="en-US" sz="3000" dirty="0">
                <a:solidFill>
                  <a:srgbClr val="000000"/>
                </a:solidFill>
              </a:rPr>
              <a:t>block by refreshing </a:t>
            </a:r>
            <a:r>
              <a:rPr lang="en-US" sz="3000" dirty="0" smtClean="0">
                <a:solidFill>
                  <a:srgbClr val="000000"/>
                </a:solidFill>
              </a:rPr>
              <a:t>website, </a:t>
            </a:r>
            <a:r>
              <a:rPr lang="en-US" sz="3000" dirty="0">
                <a:solidFill>
                  <a:srgbClr val="000000"/>
                </a:solidFill>
              </a:rPr>
              <a:t>or by replacing numbers into hat and drawing them again for each block.</a:t>
            </a:r>
          </a:p>
        </p:txBody>
      </p:sp>
      <p:sp>
        <p:nvSpPr>
          <p:cNvPr id="4" name="Rectangle 3"/>
          <p:cNvSpPr/>
          <p:nvPr/>
        </p:nvSpPr>
        <p:spPr>
          <a:xfrm>
            <a:off x="765570"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248881"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577158"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3007522"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1081105"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243795"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751576721"/>
              </p:ext>
            </p:extLst>
          </p:nvPr>
        </p:nvGraphicFramePr>
        <p:xfrm>
          <a:off x="1643278"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2</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baseline="0" dirty="0" smtClean="0">
                          <a:solidFill>
                            <a:srgbClr val="0000FF"/>
                          </a:solidFill>
                        </a:rPr>
                        <a:t>3</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1</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4</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dirty="0"/>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dirty="0"/>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5" name="Text Box 4"/>
          <p:cNvSpPr txBox="1"/>
          <p:nvPr/>
        </p:nvSpPr>
        <p:spPr>
          <a:xfrm>
            <a:off x="2952364" y="2998226"/>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smtClean="0">
                <a:effectLst/>
                <a:ea typeface="ＭＳ 明朝"/>
                <a:cs typeface="Times New Roman"/>
              </a:rPr>
              <a:t>2</a:t>
            </a:r>
            <a:endParaRPr lang="en-US" sz="1200" dirty="0">
              <a:effectLst/>
              <a:ea typeface="ＭＳ 明朝"/>
              <a:cs typeface="Times New Roman"/>
            </a:endParaRPr>
          </a:p>
        </p:txBody>
      </p:sp>
      <p:sp>
        <p:nvSpPr>
          <p:cNvPr id="16" name="Text Box 4"/>
          <p:cNvSpPr txBox="1"/>
          <p:nvPr/>
        </p:nvSpPr>
        <p:spPr>
          <a:xfrm>
            <a:off x="4194275" y="3032370"/>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marL="0" marR="0" algn="ctr">
              <a:spcBef>
                <a:spcPts val="0"/>
              </a:spcBef>
              <a:spcAft>
                <a:spcPts val="0"/>
              </a:spcAft>
            </a:pPr>
            <a:r>
              <a:rPr lang="en-US" sz="2200" dirty="0">
                <a:ea typeface="ＭＳ 明朝"/>
                <a:cs typeface="Times New Roman"/>
              </a:rPr>
              <a:t>3</a:t>
            </a:r>
            <a:endParaRPr lang="en-US" sz="1200" dirty="0">
              <a:effectLst/>
              <a:ea typeface="ＭＳ 明朝"/>
              <a:cs typeface="Times New Roman"/>
            </a:endParaRPr>
          </a:p>
        </p:txBody>
      </p:sp>
      <p:sp>
        <p:nvSpPr>
          <p:cNvPr id="18" name="Text Box 4"/>
          <p:cNvSpPr txBox="1"/>
          <p:nvPr/>
        </p:nvSpPr>
        <p:spPr>
          <a:xfrm>
            <a:off x="5480858" y="3028465"/>
            <a:ext cx="1143000" cy="17145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0" rIns="91440" bIns="457200" numCol="1" spcCol="0" rtlCol="0" fromWordArt="0" anchor="t" anchorCtr="0" forceAA="0" compatLnSpc="1">
            <a:prstTxWarp prst="textNoShape">
              <a:avLst/>
            </a:prstTxWarp>
            <a:noAutofit/>
          </a:bodyPr>
          <a:lstStyle/>
          <a:p>
            <a:pPr marL="0" marR="0" algn="ctr">
              <a:spcBef>
                <a:spcPts val="0"/>
              </a:spcBef>
              <a:spcAft>
                <a:spcPts val="0"/>
              </a:spcAft>
            </a:pPr>
            <a:r>
              <a:rPr lang="en-US" sz="2200" dirty="0">
                <a:effectLst/>
                <a:ea typeface="ＭＳ 明朝"/>
                <a:cs typeface="Times New Roman"/>
              </a:rPr>
              <a:t>Block</a:t>
            </a:r>
            <a:endParaRPr lang="en-US" sz="1200" dirty="0">
              <a:effectLst/>
              <a:ea typeface="ＭＳ 明朝"/>
              <a:cs typeface="Times New Roman"/>
            </a:endParaRPr>
          </a:p>
          <a:p>
            <a:pPr algn="ctr"/>
            <a:r>
              <a:rPr lang="en-US" sz="2200" dirty="0" smtClean="0">
                <a:ea typeface="ＭＳ 明朝"/>
                <a:cs typeface="Times New Roman"/>
              </a:rPr>
              <a:t>4</a:t>
            </a:r>
            <a:endParaRPr lang="en-US" sz="1200" dirty="0">
              <a:latin typeface="Arial"/>
            </a:endParaRPr>
          </a:p>
          <a:p>
            <a:pPr marL="0" marR="0" algn="ctr">
              <a:spcBef>
                <a:spcPts val="0"/>
              </a:spcBef>
              <a:spcAft>
                <a:spcPts val="0"/>
              </a:spcAft>
            </a:pPr>
            <a:endParaRPr lang="en-US" sz="1200" dirty="0">
              <a:effectLst/>
              <a:ea typeface="ＭＳ 明朝"/>
              <a:cs typeface="Times New Roman"/>
            </a:endParaRPr>
          </a:p>
        </p:txBody>
      </p:sp>
    </p:spTree>
    <p:extLst>
      <p:ext uri="{BB962C8B-B14F-4D97-AF65-F5344CB8AC3E}">
        <p14:creationId xmlns:p14="http://schemas.microsoft.com/office/powerpoint/2010/main" val="37508722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743396"/>
            <a:ext cx="7583487" cy="1044388"/>
          </a:xfrm>
        </p:spPr>
        <p:txBody>
          <a:bodyPr/>
          <a:lstStyle/>
          <a:p>
            <a:pPr algn="ctr"/>
            <a:r>
              <a:rPr lang="en-US" sz="3200" dirty="0" smtClean="0"/>
              <a:t>Why subsample, or take multiple measurements of the same experimental unit?</a:t>
            </a:r>
            <a:endParaRPr lang="en-US" sz="3200" dirty="0"/>
          </a:p>
        </p:txBody>
      </p:sp>
      <p:sp>
        <p:nvSpPr>
          <p:cNvPr id="3" name="Content Placeholder 2"/>
          <p:cNvSpPr>
            <a:spLocks noGrp="1"/>
          </p:cNvSpPr>
          <p:nvPr>
            <p:ph idx="1"/>
          </p:nvPr>
        </p:nvSpPr>
        <p:spPr>
          <a:xfrm>
            <a:off x="645791" y="1888228"/>
            <a:ext cx="7901360" cy="4208930"/>
          </a:xfrm>
        </p:spPr>
        <p:txBody>
          <a:bodyPr>
            <a:normAutofit/>
          </a:bodyPr>
          <a:lstStyle/>
          <a:p>
            <a:r>
              <a:rPr lang="en-US" sz="2600" dirty="0" smtClean="0">
                <a:sym typeface="Wingdings"/>
              </a:rPr>
              <a:t>G</a:t>
            </a:r>
            <a:r>
              <a:rPr lang="en-US" sz="2600" dirty="0" smtClean="0"/>
              <a:t>et </a:t>
            </a:r>
            <a:r>
              <a:rPr lang="en-US" sz="2600" dirty="0"/>
              <a:t>a more representative (better) estimate by averaging multiple </a:t>
            </a:r>
            <a:r>
              <a:rPr lang="en-US" sz="2600" dirty="0" smtClean="0"/>
              <a:t>measurements </a:t>
            </a:r>
            <a:r>
              <a:rPr lang="en-US" sz="2600" dirty="0"/>
              <a:t>w</a:t>
            </a:r>
            <a:r>
              <a:rPr lang="en-US" sz="2600" dirty="0" smtClean="0"/>
              <a:t>hen there’s large differences within the experimental unit (e.g. large differences in fruit weight in a single tree)</a:t>
            </a:r>
          </a:p>
        </p:txBody>
      </p:sp>
      <p:sp>
        <p:nvSpPr>
          <p:cNvPr id="4" name="TextBox 3"/>
          <p:cNvSpPr txBox="1"/>
          <p:nvPr/>
        </p:nvSpPr>
        <p:spPr>
          <a:xfrm>
            <a:off x="6737839" y="12934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75372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57544"/>
            <a:ext cx="8175307" cy="1044388"/>
          </a:xfrm>
          <a:prstGeom prst="rect">
            <a:avLst/>
          </a:prstGeom>
        </p:spPr>
        <p:txBody>
          <a:bodyPr/>
          <a:lstStyle/>
          <a:p>
            <a:r>
              <a:rPr lang="en-US" sz="3000" dirty="0">
                <a:solidFill>
                  <a:srgbClr val="000000"/>
                </a:solidFill>
              </a:rPr>
              <a:t>Repeat for each block by refreshing website, or by replacing numbers into hat and drawing them again for each block.</a:t>
            </a:r>
          </a:p>
        </p:txBody>
      </p:sp>
      <p:sp>
        <p:nvSpPr>
          <p:cNvPr id="4" name="Rectangle 3"/>
          <p:cNvSpPr/>
          <p:nvPr/>
        </p:nvSpPr>
        <p:spPr>
          <a:xfrm>
            <a:off x="714254"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197565"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525842"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956206"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1029789"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192479"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624257219"/>
              </p:ext>
            </p:extLst>
          </p:nvPr>
        </p:nvGraphicFramePr>
        <p:xfrm>
          <a:off x="1591962" y="2539713"/>
          <a:ext cx="4993104" cy="2616213"/>
        </p:xfrm>
        <a:graphic>
          <a:graphicData uri="http://schemas.openxmlformats.org/drawingml/2006/table">
            <a:tbl>
              <a:tblPr firstRow="1" bandRow="1">
                <a:tableStyleId>{5C22544A-7EE6-4342-B048-85BDC9FD1C3A}</a:tableStyleId>
              </a:tblPr>
              <a:tblGrid>
                <a:gridCol w="1248276"/>
                <a:gridCol w="1248276"/>
                <a:gridCol w="1248276"/>
                <a:gridCol w="1248276"/>
              </a:tblGrid>
              <a:tr h="647346">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2</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1</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3</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2</a:t>
                      </a:r>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baseline="0" dirty="0" smtClean="0">
                          <a:solidFill>
                            <a:srgbClr val="0000FF"/>
                          </a:solidFill>
                        </a:rPr>
                        <a:t>3</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3</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4</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1</a:t>
                      </a:r>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1</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4</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1</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3</a:t>
                      </a:r>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656289">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rgbClr val="0000FF"/>
                          </a:solidFill>
                        </a:rPr>
                        <a:t>4</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2</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2</a:t>
                      </a:r>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r>
                        <a:rPr lang="en-US" sz="2000" dirty="0" smtClean="0">
                          <a:solidFill>
                            <a:schemeClr val="accent2">
                              <a:lumMod val="40000"/>
                              <a:lumOff val="60000"/>
                            </a:schemeClr>
                          </a:solidFill>
                        </a:rPr>
                        <a:t>Variety</a:t>
                      </a:r>
                      <a:r>
                        <a:rPr lang="en-US" sz="2000" baseline="0" dirty="0" smtClean="0">
                          <a:solidFill>
                            <a:schemeClr val="accent2">
                              <a:lumMod val="40000"/>
                              <a:lumOff val="60000"/>
                            </a:schemeClr>
                          </a:solidFill>
                        </a:rPr>
                        <a:t> </a:t>
                      </a:r>
                      <a:r>
                        <a:rPr lang="en-US" sz="2000" dirty="0" smtClean="0">
                          <a:solidFill>
                            <a:schemeClr val="accent2">
                              <a:lumMod val="40000"/>
                              <a:lumOff val="60000"/>
                            </a:schemeClr>
                          </a:solidFill>
                        </a:rPr>
                        <a:t>4</a:t>
                      </a:r>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sp>
        <p:nvSpPr>
          <p:cNvPr id="19" name="TextBox 18"/>
          <p:cNvSpPr txBox="1"/>
          <p:nvPr/>
        </p:nvSpPr>
        <p:spPr>
          <a:xfrm>
            <a:off x="2803776" y="2169006"/>
            <a:ext cx="3133704" cy="369332"/>
          </a:xfrm>
          <a:prstGeom prst="rect">
            <a:avLst/>
          </a:prstGeom>
          <a:noFill/>
        </p:spPr>
        <p:txBody>
          <a:bodyPr wrap="square" rtlCol="0">
            <a:spAutoFit/>
          </a:bodyPr>
          <a:lstStyle/>
          <a:p>
            <a:r>
              <a:rPr lang="en-US" dirty="0" smtClean="0">
                <a:solidFill>
                  <a:srgbClr val="FFFFFF"/>
                </a:solidFill>
              </a:rPr>
              <a:t>For example,</a:t>
            </a:r>
            <a:endParaRPr lang="en-US" dirty="0">
              <a:solidFill>
                <a:srgbClr val="FFFFFF"/>
              </a:solidFill>
            </a:endParaRPr>
          </a:p>
        </p:txBody>
      </p:sp>
    </p:spTree>
    <p:extLst>
      <p:ext uri="{BB962C8B-B14F-4D97-AF65-F5344CB8AC3E}">
        <p14:creationId xmlns:p14="http://schemas.microsoft.com/office/powerpoint/2010/main" val="684585723"/>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00" y="540156"/>
            <a:ext cx="8175307" cy="1044388"/>
          </a:xfrm>
          <a:prstGeom prst="rect">
            <a:avLst/>
          </a:prstGeom>
        </p:spPr>
        <p:txBody>
          <a:bodyPr/>
          <a:lstStyle/>
          <a:p>
            <a:r>
              <a:rPr lang="en-US" sz="3000" dirty="0" smtClean="0">
                <a:solidFill>
                  <a:srgbClr val="000000"/>
                </a:solidFill>
              </a:rPr>
              <a:t>Our field trial is underway!</a:t>
            </a:r>
            <a:endParaRPr lang="en-US" sz="3000" dirty="0">
              <a:solidFill>
                <a:srgbClr val="000000"/>
              </a:solidFill>
            </a:endParaRPr>
          </a:p>
        </p:txBody>
      </p:sp>
      <p:sp>
        <p:nvSpPr>
          <p:cNvPr id="4" name="Rectangle 3"/>
          <p:cNvSpPr/>
          <p:nvPr/>
        </p:nvSpPr>
        <p:spPr>
          <a:xfrm>
            <a:off x="739912" y="1701139"/>
            <a:ext cx="7583486" cy="3891882"/>
          </a:xfrm>
          <a:prstGeom prst="rect">
            <a:avLst/>
          </a:prstGeom>
          <a:solidFill>
            <a:schemeClr val="accent4">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Arial"/>
            </a:endParaRPr>
          </a:p>
          <a:p>
            <a:endParaRPr lang="en-US" dirty="0"/>
          </a:p>
        </p:txBody>
      </p:sp>
      <p:sp>
        <p:nvSpPr>
          <p:cNvPr id="5" name="TextBox 4"/>
          <p:cNvSpPr txBox="1"/>
          <p:nvPr/>
        </p:nvSpPr>
        <p:spPr>
          <a:xfrm>
            <a:off x="3223223" y="1732523"/>
            <a:ext cx="3133704" cy="461665"/>
          </a:xfrm>
          <a:prstGeom prst="rect">
            <a:avLst/>
          </a:prstGeom>
          <a:noFill/>
        </p:spPr>
        <p:txBody>
          <a:bodyPr wrap="square" rtlCol="0">
            <a:spAutoFit/>
          </a:bodyPr>
          <a:lstStyle/>
          <a:p>
            <a:r>
              <a:rPr lang="en-US" sz="2400" dirty="0" smtClean="0">
                <a:solidFill>
                  <a:srgbClr val="FFFFFF"/>
                </a:solidFill>
              </a:rPr>
              <a:t>Experimental Field</a:t>
            </a:r>
            <a:endParaRPr lang="en-US" sz="2400" dirty="0">
              <a:solidFill>
                <a:srgbClr val="FFFFFF"/>
              </a:solidFill>
            </a:endParaRPr>
          </a:p>
        </p:txBody>
      </p:sp>
      <p:sp>
        <p:nvSpPr>
          <p:cNvPr id="6" name="Up Arrow 5"/>
          <p:cNvSpPr/>
          <p:nvPr/>
        </p:nvSpPr>
        <p:spPr>
          <a:xfrm rot="5400000">
            <a:off x="4551500" y="4107124"/>
            <a:ext cx="489585" cy="3628857"/>
          </a:xfrm>
          <a:prstGeom prst="upArrow">
            <a:avLst>
              <a:gd name="adj1" fmla="val 50000"/>
              <a:gd name="adj2" fmla="val 199444"/>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p:cNvSpPr txBox="1"/>
          <p:nvPr/>
        </p:nvSpPr>
        <p:spPr>
          <a:xfrm>
            <a:off x="2981864" y="6137661"/>
            <a:ext cx="3133704" cy="461665"/>
          </a:xfrm>
          <a:prstGeom prst="rect">
            <a:avLst/>
          </a:prstGeom>
          <a:noFill/>
        </p:spPr>
        <p:txBody>
          <a:bodyPr wrap="square" rtlCol="0">
            <a:spAutoFit/>
          </a:bodyPr>
          <a:lstStyle/>
          <a:p>
            <a:r>
              <a:rPr lang="en-US" sz="2400" dirty="0" smtClean="0">
                <a:solidFill>
                  <a:schemeClr val="bg1"/>
                </a:solidFill>
              </a:rPr>
              <a:t>Soil Nitrogen Content</a:t>
            </a:r>
            <a:endParaRPr lang="en-US" sz="2400" dirty="0">
              <a:solidFill>
                <a:schemeClr val="bg1"/>
              </a:solidFill>
            </a:endParaRPr>
          </a:p>
        </p:txBody>
      </p:sp>
      <p:sp>
        <p:nvSpPr>
          <p:cNvPr id="8" name="TextBox 7"/>
          <p:cNvSpPr txBox="1"/>
          <p:nvPr/>
        </p:nvSpPr>
        <p:spPr>
          <a:xfrm>
            <a:off x="1055447" y="5593021"/>
            <a:ext cx="950168" cy="461665"/>
          </a:xfrm>
          <a:prstGeom prst="rect">
            <a:avLst/>
          </a:prstGeom>
          <a:noFill/>
        </p:spPr>
        <p:txBody>
          <a:bodyPr wrap="square" rtlCol="0">
            <a:spAutoFit/>
          </a:bodyPr>
          <a:lstStyle/>
          <a:p>
            <a:r>
              <a:rPr lang="en-US" sz="2400" dirty="0" smtClean="0">
                <a:solidFill>
                  <a:schemeClr val="bg1"/>
                </a:solidFill>
              </a:rPr>
              <a:t>(low)</a:t>
            </a:r>
            <a:endParaRPr lang="en-US" sz="2400" dirty="0">
              <a:solidFill>
                <a:schemeClr val="bg1"/>
              </a:solidFill>
            </a:endParaRPr>
          </a:p>
        </p:txBody>
      </p:sp>
      <p:sp>
        <p:nvSpPr>
          <p:cNvPr id="9" name="TextBox 8"/>
          <p:cNvSpPr txBox="1"/>
          <p:nvPr/>
        </p:nvSpPr>
        <p:spPr>
          <a:xfrm>
            <a:off x="7218137" y="5642705"/>
            <a:ext cx="1138264" cy="461665"/>
          </a:xfrm>
          <a:prstGeom prst="rect">
            <a:avLst/>
          </a:prstGeom>
          <a:noFill/>
        </p:spPr>
        <p:txBody>
          <a:bodyPr wrap="square" rtlCol="0">
            <a:spAutoFit/>
          </a:bodyPr>
          <a:lstStyle/>
          <a:p>
            <a:r>
              <a:rPr lang="en-US" sz="2400" dirty="0" smtClean="0">
                <a:solidFill>
                  <a:schemeClr val="bg1"/>
                </a:solidFill>
              </a:rPr>
              <a:t>(high)</a:t>
            </a:r>
            <a:endParaRPr lang="en-US" sz="2400"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953942826"/>
              </p:ext>
            </p:extLst>
          </p:nvPr>
        </p:nvGraphicFramePr>
        <p:xfrm>
          <a:off x="1617620" y="2321810"/>
          <a:ext cx="5310136" cy="3181266"/>
        </p:xfrm>
        <a:graphic>
          <a:graphicData uri="http://schemas.openxmlformats.org/drawingml/2006/table">
            <a:tbl>
              <a:tblPr firstRow="1" bandRow="1">
                <a:tableStyleId>{5C22544A-7EE6-4342-B048-85BDC9FD1C3A}</a:tableStyleId>
              </a:tblPr>
              <a:tblGrid>
                <a:gridCol w="1327534"/>
                <a:gridCol w="1327534"/>
                <a:gridCol w="1327534"/>
                <a:gridCol w="1327534"/>
              </a:tblGrid>
              <a:tr h="787161">
                <a:tc>
                  <a:txBody>
                    <a:bodyPr/>
                    <a:lstStyle/>
                    <a:p>
                      <a:r>
                        <a:rPr lang="en-US" sz="2000" baseline="0" dirty="0" smtClean="0">
                          <a:solidFill>
                            <a:srgbClr val="0000FF"/>
                          </a:solidFill>
                        </a:rPr>
                        <a:t>           </a:t>
                      </a:r>
                      <a:endParaRPr lang="en-US" sz="2000" dirty="0">
                        <a:solidFill>
                          <a:srgbClr val="0000FF"/>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B w="12700" cap="flat" cmpd="sng" algn="ctr">
                      <a:solidFill>
                        <a:srgbClr val="8F4600"/>
                      </a:solidFill>
                      <a:prstDash val="solid"/>
                      <a:round/>
                      <a:headEnd type="none" w="med" len="med"/>
                      <a:tailEnd type="none" w="med" len="med"/>
                    </a:lnB>
                    <a:solidFill>
                      <a:schemeClr val="bg1">
                        <a:lumMod val="65000"/>
                      </a:schemeClr>
                    </a:solidFill>
                  </a:tcPr>
                </a:tc>
              </a:tr>
              <a:tr h="798035">
                <a:tc>
                  <a:txBody>
                    <a:bodyPr/>
                    <a:lstStyle/>
                    <a:p>
                      <a:endParaRPr lang="en-US" dirty="0"/>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sz="2000" dirty="0">
                        <a:solidFill>
                          <a:srgbClr val="0000FF"/>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798035">
                <a:tc>
                  <a:txBody>
                    <a:bodyPr/>
                    <a:lstStyle/>
                    <a:p>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2">
                        <a:lumMod val="5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accent4">
                        <a:lumMod val="75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tx2">
                        <a:lumMod val="60000"/>
                        <a:lumOff val="4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chemeClr val="bg1">
                        <a:lumMod val="65000"/>
                      </a:schemeClr>
                    </a:solidFill>
                  </a:tcPr>
                </a:tc>
              </a:tr>
              <a:tr h="798035">
                <a:tc>
                  <a:txBody>
                    <a:bodyPr/>
                    <a:lstStyle/>
                    <a:p>
                      <a:endParaRPr lang="en-US" sz="2000" dirty="0">
                        <a:solidFill>
                          <a:srgbClr val="0000FF"/>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2">
                        <a:lumMod val="5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accent4">
                        <a:lumMod val="75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solidFill>
                      <a:schemeClr val="tx2">
                        <a:lumMod val="60000"/>
                        <a:lumOff val="40000"/>
                      </a:schemeClr>
                    </a:solidFill>
                  </a:tcPr>
                </a:tc>
                <a:tc>
                  <a:txBody>
                    <a:bodyPr/>
                    <a:lstStyle/>
                    <a:p>
                      <a:endParaRPr lang="en-US" sz="2000" dirty="0">
                        <a:solidFill>
                          <a:schemeClr val="accent2">
                            <a:lumMod val="40000"/>
                            <a:lumOff val="60000"/>
                          </a:schemeClr>
                        </a:solidFill>
                      </a:endParaRPr>
                    </a:p>
                  </a:txBody>
                  <a:tcPr>
                    <a:lnL w="12700" cap="flat" cmpd="sng" algn="ctr">
                      <a:solidFill>
                        <a:srgbClr val="BF5E00"/>
                      </a:solidFill>
                      <a:prstDash val="solid"/>
                      <a:round/>
                      <a:headEnd type="none" w="med" len="med"/>
                      <a:tailEnd type="none" w="med" len="med"/>
                    </a:lnL>
                    <a:lnT w="12700" cap="flat" cmpd="sng" algn="ctr">
                      <a:solidFill>
                        <a:srgbClr val="8F4600"/>
                      </a:solidFill>
                      <a:prstDash val="solid"/>
                      <a:round/>
                      <a:headEnd type="none" w="med" len="med"/>
                      <a:tailEnd type="none" w="med" len="med"/>
                    </a:lnT>
                    <a:solidFill>
                      <a:schemeClr val="bg1">
                        <a:lumMod val="65000"/>
                      </a:schemeClr>
                    </a:solidFill>
                  </a:tcPr>
                </a:tc>
              </a:tr>
            </a:tbl>
          </a:graphicData>
        </a:graphic>
      </p:graphicFrame>
      <p:pic>
        <p:nvPicPr>
          <p:cNvPr id="13" name="Picture 12"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1971023" y="2411606"/>
            <a:ext cx="550490" cy="644522"/>
          </a:xfrm>
          <a:prstGeom prst="rect">
            <a:avLst/>
          </a:prstGeom>
          <a:ln>
            <a:noFill/>
          </a:ln>
          <a:effectLst>
            <a:glow rad="228600">
              <a:schemeClr val="accent6">
                <a:satMod val="175000"/>
                <a:alpha val="67000"/>
              </a:schemeClr>
            </a:glow>
          </a:effectLst>
        </p:spPr>
      </p:pic>
      <p:pic>
        <p:nvPicPr>
          <p:cNvPr id="14" name="Picture 13"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4680715" y="4799638"/>
            <a:ext cx="550490" cy="644522"/>
          </a:xfrm>
          <a:prstGeom prst="rect">
            <a:avLst/>
          </a:prstGeom>
          <a:ln>
            <a:noFill/>
          </a:ln>
          <a:effectLst>
            <a:glow rad="228600">
              <a:schemeClr val="accent6">
                <a:satMod val="175000"/>
                <a:alpha val="67000"/>
              </a:schemeClr>
            </a:glow>
          </a:effectLst>
        </p:spPr>
      </p:pic>
      <p:pic>
        <p:nvPicPr>
          <p:cNvPr id="15" name="Picture 14"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1971023" y="3215137"/>
            <a:ext cx="550490" cy="644522"/>
          </a:xfrm>
          <a:prstGeom prst="rect">
            <a:avLst/>
          </a:prstGeom>
          <a:ln>
            <a:noFill/>
          </a:ln>
          <a:effectLst>
            <a:glow rad="203200">
              <a:schemeClr val="accent3">
                <a:lumMod val="50000"/>
                <a:alpha val="67000"/>
              </a:schemeClr>
            </a:glow>
          </a:effectLst>
        </p:spPr>
      </p:pic>
      <p:pic>
        <p:nvPicPr>
          <p:cNvPr id="16" name="Picture 15"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6023335" y="2371647"/>
            <a:ext cx="550490" cy="644522"/>
          </a:xfrm>
          <a:prstGeom prst="rect">
            <a:avLst/>
          </a:prstGeom>
          <a:ln>
            <a:noFill/>
          </a:ln>
          <a:effectLst>
            <a:glow rad="228600">
              <a:schemeClr val="accent6">
                <a:satMod val="175000"/>
                <a:alpha val="67000"/>
              </a:schemeClr>
            </a:glow>
          </a:effectLst>
        </p:spPr>
      </p:pic>
      <p:pic>
        <p:nvPicPr>
          <p:cNvPr id="17" name="Picture 16"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3397796" y="4831431"/>
            <a:ext cx="550490" cy="644522"/>
          </a:xfrm>
          <a:prstGeom prst="rect">
            <a:avLst/>
          </a:prstGeom>
          <a:ln>
            <a:noFill/>
          </a:ln>
          <a:effectLst>
            <a:glow rad="228600">
              <a:schemeClr val="accent6">
                <a:satMod val="175000"/>
                <a:alpha val="67000"/>
              </a:schemeClr>
            </a:glow>
          </a:effectLst>
        </p:spPr>
      </p:pic>
      <p:pic>
        <p:nvPicPr>
          <p:cNvPr id="18" name="Picture 17"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5963138" y="4012059"/>
            <a:ext cx="550490" cy="644522"/>
          </a:xfrm>
          <a:prstGeom prst="rect">
            <a:avLst/>
          </a:prstGeom>
          <a:ln>
            <a:noFill/>
          </a:ln>
          <a:effectLst>
            <a:glow rad="203200">
              <a:schemeClr val="accent3">
                <a:lumMod val="50000"/>
                <a:alpha val="67000"/>
              </a:schemeClr>
            </a:glow>
          </a:effectLst>
        </p:spPr>
      </p:pic>
      <p:pic>
        <p:nvPicPr>
          <p:cNvPr id="20" name="Picture 19"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3268707" y="3197676"/>
            <a:ext cx="550490" cy="644522"/>
          </a:xfrm>
          <a:prstGeom prst="rect">
            <a:avLst/>
          </a:prstGeom>
          <a:ln>
            <a:noFill/>
          </a:ln>
          <a:effectLst>
            <a:glow rad="203200">
              <a:schemeClr val="accent3">
                <a:lumMod val="50000"/>
                <a:alpha val="67000"/>
              </a:schemeClr>
            </a:glow>
          </a:effectLst>
        </p:spPr>
      </p:pic>
      <p:pic>
        <p:nvPicPr>
          <p:cNvPr id="21" name="Picture 20"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4680715" y="2371647"/>
            <a:ext cx="550490" cy="644522"/>
          </a:xfrm>
          <a:prstGeom prst="rect">
            <a:avLst/>
          </a:prstGeom>
          <a:ln>
            <a:noFill/>
          </a:ln>
          <a:effectLst>
            <a:glow rad="203200">
              <a:schemeClr val="accent3">
                <a:lumMod val="50000"/>
                <a:alpha val="67000"/>
              </a:schemeClr>
            </a:glow>
          </a:effectLst>
        </p:spPr>
      </p:pic>
      <p:pic>
        <p:nvPicPr>
          <p:cNvPr id="22" name="Picture 21"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2014955" y="3999231"/>
            <a:ext cx="550490" cy="644522"/>
          </a:xfrm>
          <a:prstGeom prst="rect">
            <a:avLst/>
          </a:prstGeom>
          <a:ln>
            <a:noFill/>
          </a:ln>
          <a:effectLst>
            <a:glow rad="203200">
              <a:schemeClr val="accent1">
                <a:lumMod val="75000"/>
                <a:alpha val="67000"/>
              </a:schemeClr>
            </a:glow>
          </a:effectLst>
        </p:spPr>
      </p:pic>
      <p:pic>
        <p:nvPicPr>
          <p:cNvPr id="23" name="Picture 22"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5963138" y="3192733"/>
            <a:ext cx="550490" cy="644522"/>
          </a:xfrm>
          <a:prstGeom prst="rect">
            <a:avLst/>
          </a:prstGeom>
          <a:ln>
            <a:noFill/>
          </a:ln>
          <a:effectLst>
            <a:glow rad="203200">
              <a:schemeClr val="accent1">
                <a:lumMod val="75000"/>
                <a:alpha val="67000"/>
              </a:schemeClr>
            </a:glow>
          </a:effectLst>
        </p:spPr>
      </p:pic>
      <p:pic>
        <p:nvPicPr>
          <p:cNvPr id="24" name="Picture 23"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4680715" y="3981770"/>
            <a:ext cx="550490" cy="644522"/>
          </a:xfrm>
          <a:prstGeom prst="rect">
            <a:avLst/>
          </a:prstGeom>
          <a:ln>
            <a:noFill/>
          </a:ln>
          <a:effectLst>
            <a:glow rad="203200">
              <a:schemeClr val="accent1">
                <a:lumMod val="75000"/>
                <a:alpha val="67000"/>
              </a:schemeClr>
            </a:glow>
          </a:effectLst>
        </p:spPr>
      </p:pic>
      <p:pic>
        <p:nvPicPr>
          <p:cNvPr id="25" name="Picture 24"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3318085" y="2398910"/>
            <a:ext cx="550490" cy="644522"/>
          </a:xfrm>
          <a:prstGeom prst="rect">
            <a:avLst/>
          </a:prstGeom>
          <a:ln>
            <a:noFill/>
          </a:ln>
          <a:effectLst>
            <a:glow rad="203200">
              <a:schemeClr val="accent1">
                <a:lumMod val="75000"/>
                <a:alpha val="67000"/>
              </a:schemeClr>
            </a:glow>
          </a:effectLst>
        </p:spPr>
      </p:pic>
      <p:pic>
        <p:nvPicPr>
          <p:cNvPr id="26" name="Picture 25"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1937981" y="4818841"/>
            <a:ext cx="550490" cy="644522"/>
          </a:xfrm>
          <a:prstGeom prst="rect">
            <a:avLst/>
          </a:prstGeom>
          <a:ln>
            <a:noFill/>
          </a:ln>
          <a:effectLst>
            <a:glow rad="228600">
              <a:srgbClr val="FFFF00">
                <a:alpha val="86000"/>
              </a:srgbClr>
            </a:glow>
          </a:effectLst>
        </p:spPr>
      </p:pic>
      <p:pic>
        <p:nvPicPr>
          <p:cNvPr id="27" name="Picture 26"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5963138" y="4799638"/>
            <a:ext cx="550490" cy="644522"/>
          </a:xfrm>
          <a:prstGeom prst="rect">
            <a:avLst/>
          </a:prstGeom>
          <a:ln>
            <a:noFill/>
          </a:ln>
          <a:effectLst>
            <a:glow rad="228600">
              <a:srgbClr val="FFFF00">
                <a:alpha val="86000"/>
              </a:srgbClr>
            </a:glow>
          </a:effectLst>
        </p:spPr>
      </p:pic>
      <p:pic>
        <p:nvPicPr>
          <p:cNvPr id="28" name="Picture 27"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4680715" y="3192733"/>
            <a:ext cx="550490" cy="644522"/>
          </a:xfrm>
          <a:prstGeom prst="rect">
            <a:avLst/>
          </a:prstGeom>
          <a:ln>
            <a:noFill/>
          </a:ln>
          <a:effectLst>
            <a:glow rad="228600">
              <a:srgbClr val="FFFF00">
                <a:alpha val="86000"/>
              </a:srgbClr>
            </a:glow>
          </a:effectLst>
        </p:spPr>
      </p:pic>
      <p:pic>
        <p:nvPicPr>
          <p:cNvPr id="29" name="Picture 28" descr="8578-illustration-of-wheat-leaves-ve.wmf"/>
          <p:cNvPicPr>
            <a:picLocks noChangeAspect="1"/>
          </p:cNvPicPr>
          <p:nvPr/>
        </p:nvPicPr>
        <p:blipFill rotWithShape="1">
          <a:blip r:embed="rId3" cstate="email">
            <a:extLst>
              <a:ext uri="{28A0092B-C50C-407E-A947-70E740481C1C}">
                <a14:useLocalDpi xmlns:a14="http://schemas.microsoft.com/office/drawing/2010/main" val="0"/>
              </a:ext>
            </a:extLst>
          </a:blip>
          <a:srcRect r="63279" b="22053"/>
          <a:stretch/>
        </p:blipFill>
        <p:spPr>
          <a:xfrm>
            <a:off x="3268707" y="4007577"/>
            <a:ext cx="550490" cy="644522"/>
          </a:xfrm>
          <a:prstGeom prst="rect">
            <a:avLst/>
          </a:prstGeom>
          <a:ln>
            <a:noFill/>
          </a:ln>
          <a:effectLst>
            <a:glow rad="228600">
              <a:srgbClr val="FFFF00">
                <a:alpha val="86000"/>
              </a:srgbClr>
            </a:glow>
          </a:effectLst>
        </p:spPr>
      </p:pic>
      <p:sp>
        <p:nvSpPr>
          <p:cNvPr id="3" name="Oval Callout 2"/>
          <p:cNvSpPr/>
          <p:nvPr/>
        </p:nvSpPr>
        <p:spPr>
          <a:xfrm>
            <a:off x="6783854" y="350943"/>
            <a:ext cx="2172170" cy="1970868"/>
          </a:xfrm>
          <a:prstGeom prst="wedgeEllipseCallout">
            <a:avLst>
              <a:gd name="adj1" fmla="val -49522"/>
              <a:gd name="adj2" fmla="val 64542"/>
            </a:avLst>
          </a:prstGeom>
          <a:effectLst>
            <a:outerShdw blurRad="50800" dist="38100" dir="8100000" algn="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rgbClr val="FFFFFF"/>
                </a:solidFill>
              </a:rPr>
              <a:t>Each variety (color) is represented once in each block</a:t>
            </a:r>
            <a:endParaRPr lang="en-US" dirty="0">
              <a:solidFill>
                <a:srgbClr val="FFFFFF"/>
              </a:solidFill>
            </a:endParaRPr>
          </a:p>
        </p:txBody>
      </p:sp>
    </p:spTree>
    <p:extLst>
      <p:ext uri="{BB962C8B-B14F-4D97-AF65-F5344CB8AC3E}">
        <p14:creationId xmlns:p14="http://schemas.microsoft.com/office/powerpoint/2010/main" val="74720529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176264"/>
            <a:ext cx="7583487" cy="1362075"/>
          </a:xfrm>
        </p:spPr>
        <p:txBody>
          <a:bodyPr/>
          <a:lstStyle/>
          <a:p>
            <a:pPr algn="ctr"/>
            <a:r>
              <a:rPr lang="en-US" dirty="0" smtClean="0"/>
              <a:t>Let’s review, when and why do we use a Randomized Complete Block Design (RCBD)?</a:t>
            </a:r>
            <a:endParaRPr lang="en-US" dirty="0"/>
          </a:p>
        </p:txBody>
      </p:sp>
    </p:spTree>
    <p:extLst>
      <p:ext uri="{BB962C8B-B14F-4D97-AF65-F5344CB8AC3E}">
        <p14:creationId xmlns:p14="http://schemas.microsoft.com/office/powerpoint/2010/main" val="589844299"/>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79463" y="903111"/>
            <a:ext cx="7583487" cy="5134619"/>
          </a:xfrm>
        </p:spPr>
        <p:txBody>
          <a:bodyPr>
            <a:normAutofit lnSpcReduction="10000"/>
          </a:bodyPr>
          <a:lstStyle/>
          <a:p>
            <a:pPr marL="0" indent="0">
              <a:buNone/>
            </a:pPr>
            <a:r>
              <a:rPr lang="en-US" dirty="0" smtClean="0">
                <a:solidFill>
                  <a:srgbClr val="FFFF00"/>
                </a:solidFill>
              </a:rPr>
              <a:t>When?</a:t>
            </a:r>
          </a:p>
          <a:p>
            <a:pPr marL="0" indent="0">
              <a:buNone/>
            </a:pPr>
            <a:r>
              <a:rPr lang="en-US" dirty="0" smtClean="0">
                <a:solidFill>
                  <a:srgbClr val="FFFF00"/>
                </a:solidFill>
              </a:rPr>
              <a:t>When the experimental units (e.g. plots, cows) are not uniform, divide them into groups (blocks) that are as uniform as possible.</a:t>
            </a:r>
          </a:p>
          <a:p>
            <a:pPr marL="0" indent="0">
              <a:buNone/>
            </a:pPr>
            <a:r>
              <a:rPr lang="en-US" dirty="0" smtClean="0"/>
              <a:t>Examples? </a:t>
            </a:r>
          </a:p>
          <a:p>
            <a:pPr lvl="1"/>
            <a:r>
              <a:rPr lang="en-US" dirty="0" smtClean="0"/>
              <a:t>A sloping agricultural field </a:t>
            </a:r>
            <a:r>
              <a:rPr lang="en-US" dirty="0" smtClean="0">
                <a:sym typeface="Wingdings"/>
              </a:rPr>
              <a:t></a:t>
            </a:r>
            <a:r>
              <a:rPr lang="en-US" dirty="0" smtClean="0"/>
              <a:t> group plots into an upper block, middle block, and lower block.</a:t>
            </a:r>
          </a:p>
          <a:p>
            <a:pPr lvl="1"/>
            <a:r>
              <a:rPr lang="en-US" dirty="0" smtClean="0"/>
              <a:t>Multiple cattle ranches (A, B, C) </a:t>
            </a:r>
            <a:r>
              <a:rPr lang="en-US" dirty="0" smtClean="0">
                <a:sym typeface="Wingdings"/>
              </a:rPr>
              <a:t> </a:t>
            </a:r>
            <a:r>
              <a:rPr lang="en-US" dirty="0" smtClean="0"/>
              <a:t>group cows by ranch; block A, block B and block C. </a:t>
            </a:r>
          </a:p>
          <a:p>
            <a:pPr marL="0" indent="0">
              <a:buNone/>
            </a:pPr>
            <a:r>
              <a:rPr lang="en-US" dirty="0" smtClean="0">
                <a:solidFill>
                  <a:srgbClr val="FFFF00"/>
                </a:solidFill>
                <a:sym typeface="Wingdings"/>
              </a:rPr>
              <a:t>Why?</a:t>
            </a:r>
          </a:p>
          <a:p>
            <a:pPr marL="0" indent="0">
              <a:buNone/>
            </a:pPr>
            <a:r>
              <a:rPr lang="en-US" dirty="0" smtClean="0">
                <a:solidFill>
                  <a:srgbClr val="FFFF00"/>
                </a:solidFill>
                <a:sym typeface="Wingdings"/>
              </a:rPr>
              <a:t>Blocking may reduce the differences </a:t>
            </a:r>
            <a:r>
              <a:rPr lang="en-US" i="1" dirty="0" smtClean="0">
                <a:solidFill>
                  <a:srgbClr val="FFFF00"/>
                </a:solidFill>
                <a:sym typeface="Wingdings"/>
              </a:rPr>
              <a:t>within</a:t>
            </a:r>
            <a:r>
              <a:rPr lang="en-US" dirty="0" smtClean="0">
                <a:solidFill>
                  <a:srgbClr val="FFFF00"/>
                </a:solidFill>
                <a:sym typeface="Wingdings"/>
              </a:rPr>
              <a:t> treatments (error), which improves our ability to detect differences </a:t>
            </a:r>
            <a:r>
              <a:rPr lang="en-US" i="1" dirty="0" smtClean="0">
                <a:solidFill>
                  <a:srgbClr val="FFFF00"/>
                </a:solidFill>
                <a:sym typeface="Wingdings"/>
              </a:rPr>
              <a:t>between</a:t>
            </a:r>
            <a:r>
              <a:rPr lang="en-US" dirty="0" smtClean="0">
                <a:solidFill>
                  <a:srgbClr val="FFFF00"/>
                </a:solidFill>
                <a:sym typeface="Wingdings"/>
              </a:rPr>
              <a:t> treatments! </a:t>
            </a:r>
            <a:endParaRPr lang="en-US" dirty="0">
              <a:solidFill>
                <a:srgbClr val="FFFF00"/>
              </a:solidFill>
            </a:endParaRPr>
          </a:p>
        </p:txBody>
      </p:sp>
    </p:spTree>
    <p:extLst>
      <p:ext uri="{BB962C8B-B14F-4D97-AF65-F5344CB8AC3E}">
        <p14:creationId xmlns:p14="http://schemas.microsoft.com/office/powerpoint/2010/main" val="1265876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S_08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05399" y="4028559"/>
            <a:ext cx="3499104" cy="2417064"/>
          </a:xfrm>
          <a:prstGeom prst="rect">
            <a:avLst/>
          </a:prstGeom>
        </p:spPr>
      </p:pic>
      <p:sp>
        <p:nvSpPr>
          <p:cNvPr id="2" name="Title 1"/>
          <p:cNvSpPr>
            <a:spLocks noGrp="1"/>
          </p:cNvSpPr>
          <p:nvPr>
            <p:ph type="title"/>
          </p:nvPr>
        </p:nvSpPr>
        <p:spPr>
          <a:xfrm>
            <a:off x="507048" y="2378621"/>
            <a:ext cx="7583487" cy="1044388"/>
          </a:xfrm>
        </p:spPr>
        <p:txBody>
          <a:bodyPr/>
          <a:lstStyle/>
          <a:p>
            <a:r>
              <a:rPr lang="en-US" dirty="0"/>
              <a:t>Have data. Want analysis</a:t>
            </a:r>
            <a:r>
              <a:rPr lang="en-US" dirty="0" smtClean="0"/>
              <a:t>.</a:t>
            </a:r>
            <a:endParaRPr lang="en-US" dirty="0"/>
          </a:p>
        </p:txBody>
      </p:sp>
      <p:pic>
        <p:nvPicPr>
          <p:cNvPr id="3" name="Picture 2" descr="BU005347.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9437193">
            <a:off x="5595072" y="4806440"/>
            <a:ext cx="1629171" cy="1514620"/>
          </a:xfrm>
          <a:prstGeom prst="rect">
            <a:avLst/>
          </a:prstGeom>
        </p:spPr>
      </p:pic>
    </p:spTree>
    <p:extLst>
      <p:ext uri="{BB962C8B-B14F-4D97-AF65-F5344CB8AC3E}">
        <p14:creationId xmlns:p14="http://schemas.microsoft.com/office/powerpoint/2010/main" val="93377880"/>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 </a:t>
            </a:r>
            <a:endParaRPr lang="en-US" dirty="0"/>
          </a:p>
        </p:txBody>
      </p:sp>
      <p:sp>
        <p:nvSpPr>
          <p:cNvPr id="3" name="Content Placeholder 2"/>
          <p:cNvSpPr>
            <a:spLocks noGrp="1"/>
          </p:cNvSpPr>
          <p:nvPr>
            <p:ph idx="1"/>
          </p:nvPr>
        </p:nvSpPr>
        <p:spPr/>
        <p:txBody>
          <a:bodyPr/>
          <a:lstStyle/>
          <a:p>
            <a:pPr marL="0" indent="0">
              <a:buNone/>
            </a:pPr>
            <a:r>
              <a:rPr lang="en-US" dirty="0" smtClean="0"/>
              <a:t>In groups, </a:t>
            </a:r>
            <a:r>
              <a:rPr lang="en-US" dirty="0"/>
              <a:t>a</a:t>
            </a:r>
            <a:r>
              <a:rPr lang="en-US" dirty="0" smtClean="0"/>
              <a:t>nalyze the ‘wheat variety’ dataset using the App:</a:t>
            </a:r>
          </a:p>
          <a:p>
            <a:pPr marL="457200" indent="-457200">
              <a:buFont typeface="+mj-lt"/>
              <a:buAutoNum type="arabicPeriod"/>
            </a:pPr>
            <a:r>
              <a:rPr lang="en-US" dirty="0" smtClean="0"/>
              <a:t>What are the results?</a:t>
            </a:r>
          </a:p>
          <a:p>
            <a:pPr marL="457200" indent="-457200">
              <a:buFont typeface="+mj-lt"/>
              <a:buAutoNum type="arabicPeriod"/>
            </a:pPr>
            <a:r>
              <a:rPr lang="en-US" dirty="0" smtClean="0"/>
              <a:t>Is everything OK with it?</a:t>
            </a:r>
            <a:endParaRPr lang="en-US" dirty="0"/>
          </a:p>
        </p:txBody>
      </p:sp>
    </p:spTree>
    <p:extLst>
      <p:ext uri="{BB962C8B-B14F-4D97-AF65-F5344CB8AC3E}">
        <p14:creationId xmlns:p14="http://schemas.microsoft.com/office/powerpoint/2010/main" val="3268914678"/>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259" y="2384685"/>
            <a:ext cx="7583487" cy="1044388"/>
          </a:xfrm>
        </p:spPr>
        <p:txBody>
          <a:bodyPr/>
          <a:lstStyle/>
          <a:p>
            <a:r>
              <a:rPr lang="en-US" dirty="0"/>
              <a:t>Have data. Want </a:t>
            </a:r>
            <a:r>
              <a:rPr lang="en-US" dirty="0" smtClean="0"/>
              <a:t>  analysis.</a:t>
            </a:r>
            <a:endParaRPr lang="en-US" dirty="0"/>
          </a:p>
        </p:txBody>
      </p:sp>
      <p:sp>
        <p:nvSpPr>
          <p:cNvPr id="3" name="Freeform 2"/>
          <p:cNvSpPr/>
          <p:nvPr/>
        </p:nvSpPr>
        <p:spPr>
          <a:xfrm>
            <a:off x="4318017" y="2793906"/>
            <a:ext cx="169333" cy="395111"/>
          </a:xfrm>
          <a:custGeom>
            <a:avLst/>
            <a:gdLst>
              <a:gd name="connsiteX0" fmla="*/ 0 w 338666"/>
              <a:gd name="connsiteY0" fmla="*/ 522111 h 522111"/>
              <a:gd name="connsiteX1" fmla="*/ 14111 w 338666"/>
              <a:gd name="connsiteY1" fmla="*/ 310444 h 522111"/>
              <a:gd name="connsiteX2" fmla="*/ 28222 w 338666"/>
              <a:gd name="connsiteY2" fmla="*/ 268111 h 522111"/>
              <a:gd name="connsiteX3" fmla="*/ 42333 w 338666"/>
              <a:gd name="connsiteY3" fmla="*/ 183444 h 522111"/>
              <a:gd name="connsiteX4" fmla="*/ 84666 w 338666"/>
              <a:gd name="connsiteY4" fmla="*/ 84666 h 522111"/>
              <a:gd name="connsiteX5" fmla="*/ 112888 w 338666"/>
              <a:gd name="connsiteY5" fmla="*/ 0 h 522111"/>
              <a:gd name="connsiteX6" fmla="*/ 169333 w 338666"/>
              <a:gd name="connsiteY6" fmla="*/ 70555 h 522111"/>
              <a:gd name="connsiteX7" fmla="*/ 183444 w 338666"/>
              <a:gd name="connsiteY7" fmla="*/ 112889 h 522111"/>
              <a:gd name="connsiteX8" fmla="*/ 268111 w 338666"/>
              <a:gd name="connsiteY8" fmla="*/ 282222 h 522111"/>
              <a:gd name="connsiteX9" fmla="*/ 282222 w 338666"/>
              <a:gd name="connsiteY9" fmla="*/ 324555 h 522111"/>
              <a:gd name="connsiteX10" fmla="*/ 296333 w 338666"/>
              <a:gd name="connsiteY10" fmla="*/ 366889 h 522111"/>
              <a:gd name="connsiteX11" fmla="*/ 338666 w 338666"/>
              <a:gd name="connsiteY11" fmla="*/ 451555 h 522111"/>
              <a:gd name="connsiteX12" fmla="*/ 324555 w 338666"/>
              <a:gd name="connsiteY12" fmla="*/ 423333 h 52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666" h="522111">
                <a:moveTo>
                  <a:pt x="0" y="522111"/>
                </a:moveTo>
                <a:cubicBezTo>
                  <a:pt x="4704" y="451555"/>
                  <a:pt x="6302" y="380724"/>
                  <a:pt x="14111" y="310444"/>
                </a:cubicBezTo>
                <a:cubicBezTo>
                  <a:pt x="15754" y="295661"/>
                  <a:pt x="24995" y="282631"/>
                  <a:pt x="28222" y="268111"/>
                </a:cubicBezTo>
                <a:cubicBezTo>
                  <a:pt x="34429" y="240181"/>
                  <a:pt x="36722" y="211500"/>
                  <a:pt x="42333" y="183444"/>
                </a:cubicBezTo>
                <a:cubicBezTo>
                  <a:pt x="66086" y="64677"/>
                  <a:pt x="40851" y="183250"/>
                  <a:pt x="84666" y="84666"/>
                </a:cubicBezTo>
                <a:cubicBezTo>
                  <a:pt x="96748" y="57481"/>
                  <a:pt x="112888" y="0"/>
                  <a:pt x="112888" y="0"/>
                </a:cubicBezTo>
                <a:cubicBezTo>
                  <a:pt x="139139" y="26250"/>
                  <a:pt x="151532" y="34952"/>
                  <a:pt x="169333" y="70555"/>
                </a:cubicBezTo>
                <a:cubicBezTo>
                  <a:pt x="175985" y="83859"/>
                  <a:pt x="176220" y="99886"/>
                  <a:pt x="183444" y="112889"/>
                </a:cubicBezTo>
                <a:cubicBezTo>
                  <a:pt x="274627" y="277020"/>
                  <a:pt x="213166" y="117391"/>
                  <a:pt x="268111" y="282222"/>
                </a:cubicBezTo>
                <a:lnTo>
                  <a:pt x="282222" y="324555"/>
                </a:lnTo>
                <a:cubicBezTo>
                  <a:pt x="286926" y="338666"/>
                  <a:pt x="288082" y="354513"/>
                  <a:pt x="296333" y="366889"/>
                </a:cubicBezTo>
                <a:cubicBezTo>
                  <a:pt x="310602" y="388292"/>
                  <a:pt x="338666" y="422344"/>
                  <a:pt x="338666" y="451555"/>
                </a:cubicBezTo>
                <a:cubicBezTo>
                  <a:pt x="338666" y="462073"/>
                  <a:pt x="329259" y="432740"/>
                  <a:pt x="324555" y="423333"/>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1"/>
          <p:cNvSpPr txBox="1">
            <a:spLocks/>
          </p:cNvSpPr>
          <p:nvPr/>
        </p:nvSpPr>
        <p:spPr>
          <a:xfrm>
            <a:off x="3782059" y="1791851"/>
            <a:ext cx="1325915"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i="1" dirty="0" smtClean="0"/>
              <a:t>valid</a:t>
            </a:r>
            <a:endParaRPr lang="en-US" i="1" dirty="0"/>
          </a:p>
        </p:txBody>
      </p:sp>
      <p:pic>
        <p:nvPicPr>
          <p:cNvPr id="5" name="Picture 4" descr="BES_08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05399" y="4028559"/>
            <a:ext cx="3499104" cy="2417064"/>
          </a:xfrm>
          <a:prstGeom prst="rect">
            <a:avLst/>
          </a:prstGeom>
        </p:spPr>
      </p:pic>
      <p:pic>
        <p:nvPicPr>
          <p:cNvPr id="6" name="Picture 5" descr="BU005347.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9437193">
            <a:off x="5595072" y="4806440"/>
            <a:ext cx="1629171" cy="1514620"/>
          </a:xfrm>
          <a:prstGeom prst="rect">
            <a:avLst/>
          </a:prstGeom>
        </p:spPr>
      </p:pic>
    </p:spTree>
    <p:extLst>
      <p:ext uri="{BB962C8B-B14F-4D97-AF65-F5344CB8AC3E}">
        <p14:creationId xmlns:p14="http://schemas.microsoft.com/office/powerpoint/2010/main" val="288881062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A027414.png"/>
          <p:cNvPicPr>
            <a:picLocks noGrp="1" noChangeAspect="1"/>
          </p:cNvPicPr>
          <p:nvPr>
            <p:ph idx="1"/>
          </p:nvPr>
        </p:nvPicPr>
        <p:blipFill>
          <a:blip r:embed="rId2" cstate="email">
            <a:extLst>
              <a:ext uri="{28A0092B-C50C-407E-A947-70E740481C1C}">
                <a14:useLocalDpi xmlns:a14="http://schemas.microsoft.com/office/drawing/2010/main" val="0"/>
              </a:ext>
            </a:extLst>
          </a:blip>
          <a:srcRect l="-71542" r="-71542"/>
          <a:stretch>
            <a:fillRect/>
          </a:stretch>
        </p:blipFill>
        <p:spPr>
          <a:xfrm>
            <a:off x="2088037" y="3280422"/>
            <a:ext cx="4968011" cy="2757308"/>
          </a:xfrm>
        </p:spPr>
      </p:pic>
      <p:sp>
        <p:nvSpPr>
          <p:cNvPr id="4" name="Cloud Callout 3"/>
          <p:cNvSpPr/>
          <p:nvPr/>
        </p:nvSpPr>
        <p:spPr>
          <a:xfrm>
            <a:off x="2088037" y="381000"/>
            <a:ext cx="5789081" cy="2556539"/>
          </a:xfrm>
          <a:prstGeom prst="cloudCallout">
            <a:avLst>
              <a:gd name="adj1" fmla="val -10350"/>
              <a:gd name="adj2" fmla="val 69947"/>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rPr>
              <a:t>What are the assumptions of ANOVA? Which ones have you tested before?</a:t>
            </a:r>
            <a:endParaRPr lang="en-US" sz="2200" dirty="0">
              <a:solidFill>
                <a:schemeClr val="tx1"/>
              </a:solidFill>
            </a:endParaRPr>
          </a:p>
        </p:txBody>
      </p:sp>
    </p:spTree>
    <p:extLst>
      <p:ext uri="{BB962C8B-B14F-4D97-AF65-F5344CB8AC3E}">
        <p14:creationId xmlns:p14="http://schemas.microsoft.com/office/powerpoint/2010/main" val="222240085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623656"/>
            <a:ext cx="7583487" cy="1044388"/>
          </a:xfrm>
        </p:spPr>
        <p:txBody>
          <a:bodyPr/>
          <a:lstStyle/>
          <a:p>
            <a:pPr algn="ctr"/>
            <a:r>
              <a:rPr lang="en-US" dirty="0" smtClean="0"/>
              <a:t>We will learn about assumptions of ANOVA and assumption tests using the app in the next section!</a:t>
            </a:r>
            <a:endParaRPr lang="en-US" dirty="0"/>
          </a:p>
        </p:txBody>
      </p:sp>
    </p:spTree>
    <p:extLst>
      <p:ext uri="{BB962C8B-B14F-4D97-AF65-F5344CB8AC3E}">
        <p14:creationId xmlns:p14="http://schemas.microsoft.com/office/powerpoint/2010/main" val="348420611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637555"/>
            <a:ext cx="7583487" cy="1044388"/>
          </a:xfrm>
        </p:spPr>
        <p:txBody>
          <a:bodyPr/>
          <a:lstStyle/>
          <a:p>
            <a:r>
              <a:rPr lang="en-US" dirty="0" smtClean="0"/>
              <a:t>Other resources for statistical software:</a:t>
            </a:r>
            <a:endParaRPr lang="en-US" dirty="0"/>
          </a:p>
        </p:txBody>
      </p:sp>
      <p:sp>
        <p:nvSpPr>
          <p:cNvPr id="3" name="Content Placeholder 2"/>
          <p:cNvSpPr>
            <a:spLocks noGrp="1"/>
          </p:cNvSpPr>
          <p:nvPr>
            <p:ph idx="1"/>
          </p:nvPr>
        </p:nvSpPr>
        <p:spPr/>
        <p:txBody>
          <a:bodyPr/>
          <a:lstStyle/>
          <a:p>
            <a:r>
              <a:rPr lang="en-US" dirty="0" smtClean="0"/>
              <a:t>Free (coding): R (App is powered </a:t>
            </a:r>
            <a:r>
              <a:rPr lang="en-US" smtClean="0"/>
              <a:t>by this) </a:t>
            </a:r>
            <a:endParaRPr lang="en-US" dirty="0" smtClean="0"/>
          </a:p>
          <a:p>
            <a:pPr lvl="1"/>
            <a:r>
              <a:rPr lang="en-US" sz="2200" dirty="0" smtClean="0"/>
              <a:t>Download </a:t>
            </a:r>
            <a:r>
              <a:rPr lang="en-US" sz="2200" dirty="0"/>
              <a:t>for Windows: </a:t>
            </a:r>
            <a:r>
              <a:rPr lang="en-US" sz="2200" dirty="0">
                <a:hlinkClick r:id="rId2"/>
              </a:rPr>
              <a:t>https://cran.r-project.org/bin/windows/base</a:t>
            </a:r>
            <a:r>
              <a:rPr lang="en-US" sz="2200" dirty="0" smtClean="0">
                <a:hlinkClick r:id="rId2"/>
              </a:rPr>
              <a:t>/</a:t>
            </a:r>
            <a:endParaRPr lang="en-US" sz="2200" dirty="0" smtClean="0"/>
          </a:p>
          <a:p>
            <a:pPr lvl="1"/>
            <a:r>
              <a:rPr lang="en-US" sz="2200" dirty="0"/>
              <a:t>Download for Mac: </a:t>
            </a:r>
            <a:endParaRPr lang="en-US" sz="2200" dirty="0" smtClean="0"/>
          </a:p>
          <a:p>
            <a:pPr marL="565150" lvl="2" indent="0">
              <a:buNone/>
            </a:pPr>
            <a:r>
              <a:rPr lang="en-US" sz="2200" dirty="0" smtClean="0">
                <a:hlinkClick r:id="rId3"/>
              </a:rPr>
              <a:t>https</a:t>
            </a:r>
            <a:r>
              <a:rPr lang="en-US" sz="2200" dirty="0">
                <a:hlinkClick r:id="rId3"/>
              </a:rPr>
              <a:t>://cran.r-project.org/bin/macosx</a:t>
            </a:r>
            <a:r>
              <a:rPr lang="en-US" sz="2200" dirty="0" smtClean="0">
                <a:hlinkClick r:id="rId3"/>
              </a:rPr>
              <a:t>/</a:t>
            </a:r>
            <a:endParaRPr lang="en-US" sz="2200" dirty="0" smtClean="0"/>
          </a:p>
          <a:p>
            <a:pPr lvl="1"/>
            <a:endParaRPr lang="en-US" dirty="0" smtClean="0"/>
          </a:p>
          <a:p>
            <a:r>
              <a:rPr lang="en-US" dirty="0" smtClean="0"/>
              <a:t>Cost (GUIs): JMP, Sigma Plot (graphics)</a:t>
            </a:r>
            <a:endParaRPr lang="en-US" dirty="0"/>
          </a:p>
        </p:txBody>
      </p:sp>
    </p:spTree>
    <p:extLst>
      <p:ext uri="{BB962C8B-B14F-4D97-AF65-F5344CB8AC3E}">
        <p14:creationId xmlns:p14="http://schemas.microsoft.com/office/powerpoint/2010/main" val="29970560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3" name="Content Placeholder 2"/>
          <p:cNvSpPr>
            <a:spLocks noGrp="1"/>
          </p:cNvSpPr>
          <p:nvPr>
            <p:ph idx="1"/>
          </p:nvPr>
        </p:nvSpPr>
        <p:spPr/>
        <p:txBody>
          <a:bodyPr/>
          <a:lstStyle/>
          <a:p>
            <a:r>
              <a:rPr lang="en-US" dirty="0" smtClean="0"/>
              <a:t>To understand experimental design and principles of statistical analysis to produce </a:t>
            </a:r>
            <a:r>
              <a:rPr lang="en-US" dirty="0"/>
              <a:t>trustworthy results </a:t>
            </a:r>
            <a:r>
              <a:rPr lang="en-US" dirty="0" smtClean="0"/>
              <a:t>and interpretations.</a:t>
            </a:r>
          </a:p>
          <a:p>
            <a:r>
              <a:rPr lang="en-US" dirty="0" smtClean="0"/>
              <a:t>To learn how to use the free </a:t>
            </a:r>
            <a:r>
              <a:rPr lang="en-US" dirty="0"/>
              <a:t>Agricultural Field Trial Statistics App </a:t>
            </a:r>
            <a:r>
              <a:rPr lang="en-US" dirty="0" smtClean="0"/>
              <a:t>to analyze and visualize your data</a:t>
            </a:r>
          </a:p>
        </p:txBody>
      </p:sp>
    </p:spTree>
    <p:extLst>
      <p:ext uri="{BB962C8B-B14F-4D97-AF65-F5344CB8AC3E}">
        <p14:creationId xmlns:p14="http://schemas.microsoft.com/office/powerpoint/2010/main" val="21220912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9463" y="582048"/>
            <a:ext cx="7901360" cy="4208930"/>
          </a:xfrm>
        </p:spPr>
        <p:txBody>
          <a:bodyPr>
            <a:normAutofit/>
          </a:bodyPr>
          <a:lstStyle/>
          <a:p>
            <a:pPr marL="0" indent="0">
              <a:buNone/>
            </a:pPr>
            <a:r>
              <a:rPr lang="en-US" sz="2500" dirty="0" smtClean="0"/>
              <a:t>Subsample example: Two </a:t>
            </a:r>
            <a:r>
              <a:rPr lang="en-US" sz="2500" dirty="0"/>
              <a:t>pesticide treatments are randomly applied to individual apple trees to compare their effect on apple weight. </a:t>
            </a:r>
            <a:r>
              <a:rPr lang="en-US" sz="2500" dirty="0" smtClean="0"/>
              <a:t>The weights of multiple </a:t>
            </a:r>
            <a:r>
              <a:rPr lang="en-US" sz="2500" dirty="0"/>
              <a:t>apples </a:t>
            </a:r>
            <a:r>
              <a:rPr lang="en-US" sz="2500" dirty="0" smtClean="0"/>
              <a:t>are measured per </a:t>
            </a:r>
            <a:r>
              <a:rPr lang="en-US" sz="2500" dirty="0"/>
              <a:t>tree.</a:t>
            </a:r>
          </a:p>
          <a:p>
            <a:pPr marL="0" indent="0">
              <a:buNone/>
            </a:pPr>
            <a:endParaRPr lang="en-US" sz="2000" dirty="0" smtClean="0"/>
          </a:p>
          <a:p>
            <a:pPr marL="0" indent="0">
              <a:buNone/>
            </a:pPr>
            <a:endParaRPr lang="en-US" sz="2500" dirty="0" smtClean="0"/>
          </a:p>
        </p:txBody>
      </p:sp>
      <p:sp>
        <p:nvSpPr>
          <p:cNvPr id="4" name="TextBox 3"/>
          <p:cNvSpPr txBox="1"/>
          <p:nvPr/>
        </p:nvSpPr>
        <p:spPr>
          <a:xfrm>
            <a:off x="6737839" y="129341"/>
            <a:ext cx="184666" cy="369332"/>
          </a:xfrm>
          <a:prstGeom prst="rect">
            <a:avLst/>
          </a:prstGeom>
          <a:noFill/>
        </p:spPr>
        <p:txBody>
          <a:bodyPr wrap="non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682578"/>
              </p:ext>
            </p:extLst>
          </p:nvPr>
        </p:nvGraphicFramePr>
        <p:xfrm>
          <a:off x="373526" y="2613464"/>
          <a:ext cx="8307297" cy="2433320"/>
        </p:xfrm>
        <a:graphic>
          <a:graphicData uri="http://schemas.openxmlformats.org/drawingml/2006/table">
            <a:tbl>
              <a:tblPr firstRow="1" bandRow="1">
                <a:tableStyleId>{5C22544A-7EE6-4342-B048-85BDC9FD1C3A}</a:tableStyleId>
              </a:tblPr>
              <a:tblGrid>
                <a:gridCol w="1808660"/>
                <a:gridCol w="1715291"/>
                <a:gridCol w="1573700"/>
                <a:gridCol w="1604823"/>
                <a:gridCol w="1604823"/>
              </a:tblGrid>
              <a:tr h="370840">
                <a:tc>
                  <a:txBody>
                    <a:bodyPr/>
                    <a:lstStyle/>
                    <a:p>
                      <a:pPr algn="ctr"/>
                      <a:endParaRPr lang="en-US" sz="1600" dirty="0"/>
                    </a:p>
                  </a:txBody>
                  <a:tcPr>
                    <a:solidFill>
                      <a:srgbClr val="D9D9D9"/>
                    </a:solidFill>
                  </a:tcPr>
                </a:tc>
                <a:tc gridSpan="2">
                  <a:txBody>
                    <a:bodyPr/>
                    <a:lstStyle/>
                    <a:p>
                      <a:pPr algn="ctr"/>
                      <a:r>
                        <a:rPr lang="en-US" sz="1600" dirty="0" smtClean="0"/>
                        <a:t>Treatment 1</a:t>
                      </a:r>
                      <a:endParaRPr lang="en-US" sz="1600" dirty="0"/>
                    </a:p>
                  </a:txBody>
                  <a:tcPr/>
                </a:tc>
                <a:tc hMerge="1">
                  <a:txBody>
                    <a:bodyPr/>
                    <a:lstStyle/>
                    <a:p>
                      <a:pPr algn="ctr"/>
                      <a:endParaRPr lang="en-US" sz="1600"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Treatment 2</a:t>
                      </a: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tc>
              </a:tr>
              <a:tr h="370840">
                <a:tc>
                  <a:txBody>
                    <a:bodyPr/>
                    <a:lstStyle/>
                    <a:p>
                      <a:pPr algn="ctr"/>
                      <a:endParaRPr lang="en-US" sz="1600" dirty="0" smtClean="0"/>
                    </a:p>
                  </a:txBody>
                  <a:tcPr>
                    <a:solidFill>
                      <a:schemeClr val="bg1">
                        <a:lumMod val="85000"/>
                      </a:schemeClr>
                    </a:solidFill>
                  </a:tcPr>
                </a:tc>
                <a:tc>
                  <a:txBody>
                    <a:bodyPr/>
                    <a:lstStyle/>
                    <a:p>
                      <a:pPr algn="ctr"/>
                      <a:r>
                        <a:rPr lang="en-US" sz="1600" dirty="0" smtClean="0"/>
                        <a:t>Tree 1</a:t>
                      </a:r>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Tree 2</a:t>
                      </a:r>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Tree 1</a:t>
                      </a:r>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Tree 2</a:t>
                      </a:r>
                    </a:p>
                  </a:txBody>
                  <a:tcPr>
                    <a:lnB w="12700" cap="flat" cmpd="sng" algn="ctr">
                      <a:solidFill>
                        <a:scrgbClr r="0" g="0" b="0"/>
                      </a:solidFill>
                      <a:prstDash val="solid"/>
                      <a:round/>
                      <a:headEnd type="none" w="med" len="med"/>
                      <a:tailEnd type="none" w="med" len="med"/>
                    </a:lnB>
                    <a:solidFill>
                      <a:schemeClr val="bg1"/>
                    </a:solidFill>
                  </a:tcPr>
                </a:tc>
              </a:tr>
              <a:tr h="370840">
                <a:tc>
                  <a:txBody>
                    <a:bodyPr/>
                    <a:lstStyle/>
                    <a:p>
                      <a:pPr algn="ctr"/>
                      <a:r>
                        <a:rPr lang="en-US" sz="1600" dirty="0" smtClean="0"/>
                        <a:t>apple 1</a:t>
                      </a:r>
                    </a:p>
                  </a:txBody>
                  <a:tcPr>
                    <a:solidFill>
                      <a:schemeClr val="bg1">
                        <a:lumMod val="85000"/>
                      </a:schemeClr>
                    </a:solidFill>
                  </a:tcPr>
                </a:tc>
                <a:tc>
                  <a:txBody>
                    <a:bodyPr/>
                    <a:lstStyle/>
                    <a:p>
                      <a:pPr algn="ctr"/>
                      <a:r>
                        <a:rPr lang="en-US" sz="1600" dirty="0" smtClean="0"/>
                        <a:t>1.1</a:t>
                      </a:r>
                    </a:p>
                  </a:txBody>
                  <a:tcPr>
                    <a:lnT w="12700" cap="flat" cmpd="sng" algn="ctr">
                      <a:solidFill>
                        <a:scrgbClr r="0" g="0" b="0"/>
                      </a:solidFill>
                      <a:prstDash val="solid"/>
                      <a:round/>
                      <a:headEnd type="none" w="med" len="med"/>
                      <a:tailEnd type="none" w="med" len="med"/>
                    </a:lnT>
                    <a:solidFill>
                      <a:schemeClr val="bg1"/>
                    </a:solidFill>
                  </a:tcPr>
                </a:tc>
                <a:tc>
                  <a:txBody>
                    <a:bodyPr/>
                    <a:lstStyle/>
                    <a:p>
                      <a:pPr algn="ctr"/>
                      <a:r>
                        <a:rPr lang="en-US" sz="1600" dirty="0" smtClean="0"/>
                        <a:t>0.8</a:t>
                      </a:r>
                    </a:p>
                  </a:txBody>
                  <a:tcPr>
                    <a:lnT w="12700" cap="flat" cmpd="sng" algn="ctr">
                      <a:solidFill>
                        <a:scrgbClr r="0" g="0" b="0"/>
                      </a:solidFill>
                      <a:prstDash val="solid"/>
                      <a:round/>
                      <a:headEnd type="none" w="med" len="med"/>
                      <a:tailEnd type="none" w="med" len="med"/>
                    </a:lnT>
                    <a:solidFill>
                      <a:schemeClr val="bg1"/>
                    </a:solidFill>
                  </a:tcPr>
                </a:tc>
                <a:tc>
                  <a:txBody>
                    <a:bodyPr/>
                    <a:lstStyle/>
                    <a:p>
                      <a:pPr algn="ctr"/>
                      <a:r>
                        <a:rPr lang="en-US" sz="1600" dirty="0" smtClean="0"/>
                        <a:t>2.1</a:t>
                      </a:r>
                    </a:p>
                  </a:txBody>
                  <a:tcPr>
                    <a:lnT w="12700" cap="flat" cmpd="sng" algn="ctr">
                      <a:solidFill>
                        <a:scrgbClr r="0" g="0" b="0"/>
                      </a:solidFill>
                      <a:prstDash val="solid"/>
                      <a:round/>
                      <a:headEnd type="none" w="med" len="med"/>
                      <a:tailEnd type="none" w="med" len="med"/>
                    </a:lnT>
                    <a:solidFill>
                      <a:schemeClr val="bg1"/>
                    </a:solidFill>
                  </a:tcPr>
                </a:tc>
                <a:tc>
                  <a:txBody>
                    <a:bodyPr/>
                    <a:lstStyle/>
                    <a:p>
                      <a:pPr algn="ctr"/>
                      <a:r>
                        <a:rPr lang="en-US" sz="1600" dirty="0" smtClean="0"/>
                        <a:t>2.7</a:t>
                      </a:r>
                    </a:p>
                  </a:txBody>
                  <a:tcPr>
                    <a:lnT w="12700" cap="flat" cmpd="sng" algn="ctr">
                      <a:solidFill>
                        <a:scrgbClr r="0" g="0" b="0"/>
                      </a:solidFill>
                      <a:prstDash val="solid"/>
                      <a:round/>
                      <a:headEnd type="none" w="med" len="med"/>
                      <a:tailEnd type="none" w="med" len="med"/>
                    </a:lnT>
                    <a:solidFill>
                      <a:schemeClr val="bg1"/>
                    </a:solidFill>
                  </a:tcPr>
                </a:tc>
              </a:tr>
              <a:tr h="370840">
                <a:tc>
                  <a:txBody>
                    <a:bodyPr/>
                    <a:lstStyle/>
                    <a:p>
                      <a:pPr algn="ctr"/>
                      <a:r>
                        <a:rPr lang="en-US" sz="1600" dirty="0" smtClean="0"/>
                        <a:t>apple 2</a:t>
                      </a:r>
                      <a:endParaRPr lang="en-US" sz="1600" dirty="0"/>
                    </a:p>
                  </a:txBody>
                  <a:tcPr>
                    <a:solidFill>
                      <a:schemeClr val="bg1">
                        <a:lumMod val="85000"/>
                      </a:schemeClr>
                    </a:solidFill>
                  </a:tcPr>
                </a:tc>
                <a:tc>
                  <a:txBody>
                    <a:bodyPr/>
                    <a:lstStyle/>
                    <a:p>
                      <a:pPr algn="ctr"/>
                      <a:r>
                        <a:rPr lang="en-US" sz="1600" dirty="0" smtClean="0"/>
                        <a:t>1.5</a:t>
                      </a:r>
                      <a:endParaRPr lang="en-US" sz="1600" dirty="0"/>
                    </a:p>
                  </a:txBody>
                  <a:tcPr>
                    <a:solidFill>
                      <a:schemeClr val="bg1"/>
                    </a:solidFill>
                  </a:tcPr>
                </a:tc>
                <a:tc>
                  <a:txBody>
                    <a:bodyPr/>
                    <a:lstStyle/>
                    <a:p>
                      <a:pPr algn="ctr"/>
                      <a:r>
                        <a:rPr lang="en-US" sz="1600" dirty="0" smtClean="0"/>
                        <a:t>1.5</a:t>
                      </a:r>
                      <a:endParaRPr lang="en-US" sz="1600" dirty="0"/>
                    </a:p>
                  </a:txBody>
                  <a:tcPr>
                    <a:solidFill>
                      <a:schemeClr val="bg1"/>
                    </a:solidFill>
                  </a:tcPr>
                </a:tc>
                <a:tc>
                  <a:txBody>
                    <a:bodyPr/>
                    <a:lstStyle/>
                    <a:p>
                      <a:pPr algn="ctr"/>
                      <a:r>
                        <a:rPr lang="en-US" sz="1600" dirty="0" smtClean="0"/>
                        <a:t>1.5</a:t>
                      </a:r>
                      <a:endParaRPr lang="en-US" sz="1600" dirty="0"/>
                    </a:p>
                  </a:txBody>
                  <a:tcPr>
                    <a:solidFill>
                      <a:schemeClr val="bg1"/>
                    </a:solidFill>
                  </a:tcPr>
                </a:tc>
                <a:tc>
                  <a:txBody>
                    <a:bodyPr/>
                    <a:lstStyle/>
                    <a:p>
                      <a:pPr algn="ctr"/>
                      <a:r>
                        <a:rPr lang="en-US" sz="1600" dirty="0" smtClean="0"/>
                        <a:t>1.8</a:t>
                      </a:r>
                      <a:endParaRPr lang="en-US" sz="1600" dirty="0"/>
                    </a:p>
                  </a:txBody>
                  <a:tcPr>
                    <a:solidFill>
                      <a:schemeClr val="bg1"/>
                    </a:solidFill>
                  </a:tcPr>
                </a:tc>
              </a:tr>
              <a:tr h="370840">
                <a:tc>
                  <a:txBody>
                    <a:bodyPr/>
                    <a:lstStyle/>
                    <a:p>
                      <a:pPr algn="ctr"/>
                      <a:r>
                        <a:rPr lang="en-US" sz="1600" dirty="0" smtClean="0"/>
                        <a:t>apple 3</a:t>
                      </a:r>
                      <a:endParaRPr lang="en-US" sz="1600" dirty="0"/>
                    </a:p>
                  </a:txBody>
                  <a:tcPr>
                    <a:solidFill>
                      <a:schemeClr val="bg1">
                        <a:lumMod val="85000"/>
                      </a:schemeClr>
                    </a:solidFill>
                  </a:tcPr>
                </a:tc>
                <a:tc>
                  <a:txBody>
                    <a:bodyPr/>
                    <a:lstStyle/>
                    <a:p>
                      <a:pPr algn="ctr"/>
                      <a:r>
                        <a:rPr lang="en-US" sz="1600" dirty="0" smtClean="0"/>
                        <a:t>1.4</a:t>
                      </a:r>
                      <a:endParaRPr lang="en-US" sz="1600" dirty="0"/>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1.3</a:t>
                      </a:r>
                      <a:endParaRPr lang="en-US" sz="1600" dirty="0"/>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1.8</a:t>
                      </a:r>
                      <a:endParaRPr lang="en-US" sz="1600" dirty="0"/>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1600" dirty="0" smtClean="0"/>
                        <a:t>2.4</a:t>
                      </a:r>
                      <a:endParaRPr lang="en-US" sz="1600" dirty="0"/>
                    </a:p>
                  </a:txBody>
                  <a:tcPr>
                    <a:lnB w="12700" cap="flat" cmpd="sng" algn="ctr">
                      <a:solidFill>
                        <a:scrgbClr r="0" g="0" b="0"/>
                      </a:solidFill>
                      <a:prstDash val="solid"/>
                      <a:round/>
                      <a:headEnd type="none" w="med" len="med"/>
                      <a:tailEnd type="none" w="med" len="med"/>
                    </a:lnB>
                    <a:solidFill>
                      <a:schemeClr val="bg1"/>
                    </a:solidFill>
                  </a:tcPr>
                </a:tc>
              </a:tr>
              <a:tr h="370840">
                <a:tc>
                  <a:txBody>
                    <a:bodyPr/>
                    <a:lstStyle/>
                    <a:p>
                      <a:pPr algn="ctr"/>
                      <a:r>
                        <a:rPr lang="en-US" sz="1600" dirty="0" smtClean="0"/>
                        <a:t>Average</a:t>
                      </a:r>
                      <a:r>
                        <a:rPr lang="en-US" sz="1600" baseline="0" dirty="0" smtClean="0"/>
                        <a:t> weight (</a:t>
                      </a:r>
                      <a:r>
                        <a:rPr lang="en-US" sz="1600" baseline="0" dirty="0" err="1" smtClean="0"/>
                        <a:t>lb</a:t>
                      </a:r>
                      <a:r>
                        <a:rPr lang="en-US" sz="1600" baseline="0" dirty="0" smtClean="0"/>
                        <a:t>):</a:t>
                      </a:r>
                      <a:endParaRPr lang="en-US" sz="1600" dirty="0"/>
                    </a:p>
                  </a:txBody>
                  <a:tcPr/>
                </a:tc>
                <a:tc>
                  <a:txBody>
                    <a:bodyPr/>
                    <a:lstStyle/>
                    <a:p>
                      <a:pPr algn="ctr" fontAlgn="b"/>
                      <a:r>
                        <a:rPr lang="nb-NO" sz="1600" b="0" i="0" u="none" strike="noStrike" dirty="0" smtClean="0">
                          <a:solidFill>
                            <a:srgbClr val="FFFFFF"/>
                          </a:solidFill>
                          <a:effectLst/>
                          <a:latin typeface="+mn-lt"/>
                        </a:rPr>
                        <a:t>1.3</a:t>
                      </a:r>
                      <a:endParaRPr lang="nb-NO" sz="1600" b="0" i="0" u="none" strike="noStrike" dirty="0">
                        <a:solidFill>
                          <a:srgbClr val="FFFFFF"/>
                        </a:solidFill>
                        <a:effectLst/>
                        <a:latin typeface="+mn-lt"/>
                      </a:endParaRPr>
                    </a:p>
                  </a:txBody>
                  <a:tcPr marL="12700" marR="12700" marT="12700" marB="0" anchor="ctr">
                    <a:lnT w="12700" cap="flat" cmpd="sng" algn="ctr">
                      <a:solidFill>
                        <a:scrgbClr r="0" g="0" b="0"/>
                      </a:solidFill>
                      <a:prstDash val="solid"/>
                      <a:round/>
                      <a:headEnd type="none" w="med" len="med"/>
                      <a:tailEnd type="none" w="med" len="med"/>
                    </a:lnT>
                    <a:solidFill>
                      <a:schemeClr val="bg2">
                        <a:lumMod val="75000"/>
                      </a:schemeClr>
                    </a:solidFill>
                  </a:tcPr>
                </a:tc>
                <a:tc>
                  <a:txBody>
                    <a:bodyPr/>
                    <a:lstStyle/>
                    <a:p>
                      <a:pPr algn="ctr" fontAlgn="b"/>
                      <a:r>
                        <a:rPr lang="is-IS" sz="1600" b="0" i="0" u="none" strike="noStrike" dirty="0" smtClean="0">
                          <a:solidFill>
                            <a:srgbClr val="FFFFFF"/>
                          </a:solidFill>
                          <a:effectLst/>
                          <a:latin typeface="+mn-lt"/>
                        </a:rPr>
                        <a:t>1.2</a:t>
                      </a:r>
                      <a:endParaRPr lang="is-IS" sz="1600" b="0" i="0" u="none" strike="noStrike" dirty="0">
                        <a:solidFill>
                          <a:srgbClr val="FFFFFF"/>
                        </a:solidFill>
                        <a:effectLst/>
                        <a:latin typeface="+mn-lt"/>
                      </a:endParaRPr>
                    </a:p>
                  </a:txBody>
                  <a:tcPr marL="12700" marR="12700" marT="12700" marB="0" anchor="ctr">
                    <a:lnT w="12700" cap="flat" cmpd="sng" algn="ctr">
                      <a:solidFill>
                        <a:scrgbClr r="0" g="0" b="0"/>
                      </a:solidFill>
                      <a:prstDash val="solid"/>
                      <a:round/>
                      <a:headEnd type="none" w="med" len="med"/>
                      <a:tailEnd type="none" w="med" len="med"/>
                    </a:lnT>
                    <a:solidFill>
                      <a:schemeClr val="bg2">
                        <a:lumMod val="75000"/>
                      </a:schemeClr>
                    </a:solidFill>
                  </a:tcPr>
                </a:tc>
                <a:tc>
                  <a:txBody>
                    <a:bodyPr/>
                    <a:lstStyle/>
                    <a:p>
                      <a:pPr algn="ctr" fontAlgn="b"/>
                      <a:r>
                        <a:rPr lang="nb-NO" sz="1600" b="0" i="0" u="none" strike="noStrike" dirty="0">
                          <a:solidFill>
                            <a:srgbClr val="FFFFFF"/>
                          </a:solidFill>
                          <a:effectLst/>
                          <a:latin typeface="+mn-lt"/>
                        </a:rPr>
                        <a:t>1.8</a:t>
                      </a:r>
                    </a:p>
                  </a:txBody>
                  <a:tcPr marL="12700" marR="12700" marT="12700" marB="0" anchor="ctr">
                    <a:lnT w="12700" cap="flat" cmpd="sng" algn="ctr">
                      <a:solidFill>
                        <a:scrgbClr r="0" g="0" b="0"/>
                      </a:solidFill>
                      <a:prstDash val="solid"/>
                      <a:round/>
                      <a:headEnd type="none" w="med" len="med"/>
                      <a:tailEnd type="none" w="med" len="med"/>
                    </a:lnT>
                    <a:solidFill>
                      <a:schemeClr val="bg2">
                        <a:lumMod val="75000"/>
                      </a:schemeClr>
                    </a:solidFill>
                  </a:tcPr>
                </a:tc>
                <a:tc>
                  <a:txBody>
                    <a:bodyPr/>
                    <a:lstStyle/>
                    <a:p>
                      <a:pPr algn="ctr" fontAlgn="b"/>
                      <a:r>
                        <a:rPr lang="hr-HR" sz="1600" b="0" i="0" u="none" strike="noStrike" dirty="0">
                          <a:solidFill>
                            <a:srgbClr val="FFFFFF"/>
                          </a:solidFill>
                          <a:effectLst/>
                          <a:latin typeface="+mn-lt"/>
                        </a:rPr>
                        <a:t>2.3</a:t>
                      </a:r>
                    </a:p>
                  </a:txBody>
                  <a:tcPr marL="12700" marR="12700" marT="12700" marB="0" anchor="ctr">
                    <a:lnT w="12700" cap="flat" cmpd="sng" algn="ctr">
                      <a:solidFill>
                        <a:scrgbClr r="0" g="0" b="0"/>
                      </a:solidFill>
                      <a:prstDash val="solid"/>
                      <a:round/>
                      <a:headEnd type="none" w="med" len="med"/>
                      <a:tailEnd type="none" w="med" len="med"/>
                    </a:lnT>
                    <a:solidFill>
                      <a:schemeClr val="bg2">
                        <a:lumMod val="75000"/>
                      </a:schemeClr>
                    </a:solidFill>
                  </a:tcPr>
                </a:tc>
              </a:tr>
            </a:tbl>
          </a:graphicData>
        </a:graphic>
      </p:graphicFrame>
      <p:sp>
        <p:nvSpPr>
          <p:cNvPr id="2" name="TextBox 1"/>
          <p:cNvSpPr txBox="1"/>
          <p:nvPr/>
        </p:nvSpPr>
        <p:spPr>
          <a:xfrm>
            <a:off x="239854" y="5132250"/>
            <a:ext cx="5118814" cy="400110"/>
          </a:xfrm>
          <a:prstGeom prst="rect">
            <a:avLst/>
          </a:prstGeom>
          <a:noFill/>
        </p:spPr>
        <p:txBody>
          <a:bodyPr wrap="square" rtlCol="0">
            <a:spAutoFit/>
          </a:bodyPr>
          <a:lstStyle/>
          <a:p>
            <a:r>
              <a:rPr lang="en-US" sz="2000" dirty="0" smtClean="0">
                <a:solidFill>
                  <a:srgbClr val="FFFF00"/>
                </a:solidFill>
              </a:rPr>
              <a:t>What is the experimental unit?</a:t>
            </a:r>
          </a:p>
        </p:txBody>
      </p:sp>
      <p:sp>
        <p:nvSpPr>
          <p:cNvPr id="6" name="Rectangle 5"/>
          <p:cNvSpPr/>
          <p:nvPr/>
        </p:nvSpPr>
        <p:spPr>
          <a:xfrm>
            <a:off x="239854" y="5585019"/>
            <a:ext cx="4725923" cy="400110"/>
          </a:xfrm>
          <a:prstGeom prst="rect">
            <a:avLst/>
          </a:prstGeom>
        </p:spPr>
        <p:txBody>
          <a:bodyPr wrap="none">
            <a:spAutoFit/>
          </a:bodyPr>
          <a:lstStyle/>
          <a:p>
            <a:r>
              <a:rPr lang="en-US" sz="2000" dirty="0" smtClean="0">
                <a:solidFill>
                  <a:srgbClr val="FFFF00"/>
                </a:solidFill>
              </a:rPr>
              <a:t>How many trees are in the experiment?</a:t>
            </a:r>
            <a:endParaRPr lang="en-US" sz="2000" dirty="0">
              <a:solidFill>
                <a:srgbClr val="FFFF00"/>
              </a:solidFill>
            </a:endParaRPr>
          </a:p>
        </p:txBody>
      </p:sp>
      <p:sp>
        <p:nvSpPr>
          <p:cNvPr id="11" name="Rectangle 10"/>
          <p:cNvSpPr/>
          <p:nvPr/>
        </p:nvSpPr>
        <p:spPr>
          <a:xfrm>
            <a:off x="256563" y="6087592"/>
            <a:ext cx="4044697" cy="400110"/>
          </a:xfrm>
          <a:prstGeom prst="rect">
            <a:avLst/>
          </a:prstGeom>
        </p:spPr>
        <p:txBody>
          <a:bodyPr wrap="none">
            <a:spAutoFit/>
          </a:bodyPr>
          <a:lstStyle/>
          <a:p>
            <a:r>
              <a:rPr lang="en-US" sz="2000" dirty="0" smtClean="0">
                <a:solidFill>
                  <a:srgbClr val="FFFF00"/>
                </a:solidFill>
              </a:rPr>
              <a:t>How many replications are there?</a:t>
            </a:r>
            <a:endParaRPr lang="en-US" sz="2000" dirty="0">
              <a:solidFill>
                <a:srgbClr val="FFFF00"/>
              </a:solidFill>
            </a:endParaRPr>
          </a:p>
        </p:txBody>
      </p:sp>
      <p:sp>
        <p:nvSpPr>
          <p:cNvPr id="12" name="Rectangle 11"/>
          <p:cNvSpPr/>
          <p:nvPr/>
        </p:nvSpPr>
        <p:spPr>
          <a:xfrm>
            <a:off x="4618731" y="6087592"/>
            <a:ext cx="3994678" cy="400110"/>
          </a:xfrm>
          <a:prstGeom prst="rect">
            <a:avLst/>
          </a:prstGeom>
        </p:spPr>
        <p:txBody>
          <a:bodyPr wrap="none">
            <a:spAutoFit/>
          </a:bodyPr>
          <a:lstStyle/>
          <a:p>
            <a:r>
              <a:rPr lang="en-US" sz="2000" dirty="0" smtClean="0">
                <a:solidFill>
                  <a:srgbClr val="FFFF00"/>
                </a:solidFill>
              </a:rPr>
              <a:t>How many subsamples are there?</a:t>
            </a:r>
            <a:endParaRPr lang="en-US" sz="2000" dirty="0">
              <a:solidFill>
                <a:srgbClr val="FFFF00"/>
              </a:solidFill>
            </a:endParaRPr>
          </a:p>
        </p:txBody>
      </p:sp>
      <p:sp>
        <p:nvSpPr>
          <p:cNvPr id="13" name="TextBox 12"/>
          <p:cNvSpPr txBox="1"/>
          <p:nvPr/>
        </p:nvSpPr>
        <p:spPr>
          <a:xfrm>
            <a:off x="3851923" y="5116257"/>
            <a:ext cx="905490" cy="400110"/>
          </a:xfrm>
          <a:prstGeom prst="rect">
            <a:avLst/>
          </a:prstGeom>
          <a:noFill/>
        </p:spPr>
        <p:txBody>
          <a:bodyPr wrap="square" rtlCol="0">
            <a:spAutoFit/>
          </a:bodyPr>
          <a:lstStyle/>
          <a:p>
            <a:r>
              <a:rPr lang="en-US" sz="2000" dirty="0" smtClean="0">
                <a:solidFill>
                  <a:schemeClr val="bg1"/>
                </a:solidFill>
              </a:rPr>
              <a:t>Tree</a:t>
            </a:r>
            <a:endParaRPr lang="en-US" sz="2000" dirty="0">
              <a:solidFill>
                <a:schemeClr val="bg1"/>
              </a:solidFill>
            </a:endParaRPr>
          </a:p>
        </p:txBody>
      </p:sp>
      <p:sp>
        <p:nvSpPr>
          <p:cNvPr id="14" name="Rectangle 13"/>
          <p:cNvSpPr/>
          <p:nvPr/>
        </p:nvSpPr>
        <p:spPr>
          <a:xfrm>
            <a:off x="4868727" y="5585019"/>
            <a:ext cx="319168" cy="400110"/>
          </a:xfrm>
          <a:prstGeom prst="rect">
            <a:avLst/>
          </a:prstGeom>
        </p:spPr>
        <p:txBody>
          <a:bodyPr wrap="none">
            <a:spAutoFit/>
          </a:bodyPr>
          <a:lstStyle/>
          <a:p>
            <a:r>
              <a:rPr lang="en-US" sz="2000" dirty="0" smtClean="0">
                <a:solidFill>
                  <a:schemeClr val="bg1"/>
                </a:solidFill>
              </a:rPr>
              <a:t>4</a:t>
            </a:r>
            <a:endParaRPr lang="en-US" sz="2000" dirty="0">
              <a:solidFill>
                <a:schemeClr val="bg1"/>
              </a:solidFill>
            </a:endParaRPr>
          </a:p>
        </p:txBody>
      </p:sp>
      <p:sp>
        <p:nvSpPr>
          <p:cNvPr id="15" name="Rectangle 14"/>
          <p:cNvSpPr/>
          <p:nvPr/>
        </p:nvSpPr>
        <p:spPr>
          <a:xfrm>
            <a:off x="4148401" y="6087592"/>
            <a:ext cx="319168" cy="400110"/>
          </a:xfrm>
          <a:prstGeom prst="rect">
            <a:avLst/>
          </a:prstGeom>
        </p:spPr>
        <p:txBody>
          <a:bodyPr wrap="none">
            <a:spAutoFit/>
          </a:bodyPr>
          <a:lstStyle/>
          <a:p>
            <a:r>
              <a:rPr lang="en-US" sz="2000" dirty="0" smtClean="0">
                <a:solidFill>
                  <a:schemeClr val="bg1"/>
                </a:solidFill>
              </a:rPr>
              <a:t>2</a:t>
            </a:r>
            <a:endParaRPr lang="en-US" sz="2000" dirty="0">
              <a:solidFill>
                <a:schemeClr val="bg1"/>
              </a:solidFill>
            </a:endParaRPr>
          </a:p>
        </p:txBody>
      </p:sp>
      <p:sp>
        <p:nvSpPr>
          <p:cNvPr id="16" name="Rectangle 15"/>
          <p:cNvSpPr/>
          <p:nvPr/>
        </p:nvSpPr>
        <p:spPr>
          <a:xfrm>
            <a:off x="8448163" y="6091563"/>
            <a:ext cx="319168" cy="400110"/>
          </a:xfrm>
          <a:prstGeom prst="rect">
            <a:avLst/>
          </a:prstGeom>
        </p:spPr>
        <p:txBody>
          <a:bodyPr wrap="none">
            <a:spAutoFit/>
          </a:bodyPr>
          <a:lstStyle/>
          <a:p>
            <a:r>
              <a:rPr lang="en-US" sz="2000" dirty="0" smtClean="0">
                <a:solidFill>
                  <a:schemeClr val="bg1"/>
                </a:solidFill>
              </a:rPr>
              <a:t>3</a:t>
            </a:r>
            <a:endParaRPr lang="en-US" sz="2000" dirty="0">
              <a:solidFill>
                <a:schemeClr val="bg1"/>
              </a:solidFill>
            </a:endParaRPr>
          </a:p>
        </p:txBody>
      </p:sp>
    </p:spTree>
    <p:extLst>
      <p:ext uri="{BB962C8B-B14F-4D97-AF65-F5344CB8AC3E}">
        <p14:creationId xmlns:p14="http://schemas.microsoft.com/office/powerpoint/2010/main" val="753137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2" grpId="0"/>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2703785" y="3173692"/>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3831385" y="3346831"/>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82889" y="4409931"/>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3513440" y="4409931"/>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5272906" y="5490364"/>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3129983" y="5471287"/>
            <a:ext cx="715548" cy="640080"/>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5618560" y="4391527"/>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4904707" y="3346831"/>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6638004" y="4435901"/>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92430" y="3406486"/>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346228" y="5471287"/>
            <a:ext cx="715548" cy="640080"/>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4203305" y="5471287"/>
            <a:ext cx="715548" cy="640080"/>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5974308" y="3346831"/>
            <a:ext cx="715548" cy="640080"/>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sp>
        <p:nvSpPr>
          <p:cNvPr id="19" name="Title 1"/>
          <p:cNvSpPr txBox="1">
            <a:spLocks/>
          </p:cNvSpPr>
          <p:nvPr/>
        </p:nvSpPr>
        <p:spPr>
          <a:xfrm>
            <a:off x="779463" y="888291"/>
            <a:ext cx="7583487" cy="1574203"/>
          </a:xfrm>
          <a:prstGeom prst="rect">
            <a:avLst/>
          </a:prstGeom>
          <a:solidFill>
            <a:schemeClr val="accent2"/>
          </a:solidFill>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marL="295275" lvl="1" indent="0">
              <a:buNone/>
            </a:pPr>
            <a:r>
              <a:rPr lang="en-US" sz="2200" dirty="0" smtClean="0"/>
              <a:t>If you </a:t>
            </a:r>
            <a:r>
              <a:rPr lang="en-US" sz="2200" dirty="0"/>
              <a:t>measured </a:t>
            </a:r>
            <a:r>
              <a:rPr lang="en-US" sz="2200" dirty="0" smtClean="0">
                <a:solidFill>
                  <a:srgbClr val="0000FF"/>
                </a:solidFill>
              </a:rPr>
              <a:t>milk </a:t>
            </a:r>
            <a:r>
              <a:rPr lang="en-US" sz="2200" dirty="0">
                <a:solidFill>
                  <a:srgbClr val="0000FF"/>
                </a:solidFill>
              </a:rPr>
              <a:t>production </a:t>
            </a:r>
            <a:r>
              <a:rPr lang="en-US" sz="2200" dirty="0" smtClean="0">
                <a:solidFill>
                  <a:srgbClr val="0000FF"/>
                </a:solidFill>
              </a:rPr>
              <a:t>of </a:t>
            </a:r>
            <a:r>
              <a:rPr lang="en-US" sz="2200" dirty="0">
                <a:solidFill>
                  <a:srgbClr val="0000FF"/>
                </a:solidFill>
              </a:rPr>
              <a:t>each cow </a:t>
            </a:r>
            <a:r>
              <a:rPr lang="en-US" sz="2200" dirty="0" smtClean="0"/>
              <a:t>(experimental unit) </a:t>
            </a:r>
            <a:r>
              <a:rPr lang="en-US" sz="2200" dirty="0" smtClean="0">
                <a:solidFill>
                  <a:srgbClr val="0000FF"/>
                </a:solidFill>
              </a:rPr>
              <a:t>more </a:t>
            </a:r>
            <a:r>
              <a:rPr lang="en-US" sz="2200" dirty="0">
                <a:solidFill>
                  <a:srgbClr val="0000FF"/>
                </a:solidFill>
              </a:rPr>
              <a:t>than once</a:t>
            </a:r>
            <a:r>
              <a:rPr lang="en-US" sz="2200" dirty="0" smtClean="0"/>
              <a:t>, would each observation be a replication or subsample?</a:t>
            </a:r>
            <a:endParaRPr lang="en-US" sz="2200" dirty="0"/>
          </a:p>
        </p:txBody>
      </p:sp>
      <p:grpSp>
        <p:nvGrpSpPr>
          <p:cNvPr id="5" name="Group 4"/>
          <p:cNvGrpSpPr/>
          <p:nvPr/>
        </p:nvGrpSpPr>
        <p:grpSpPr>
          <a:xfrm>
            <a:off x="3569284" y="2756947"/>
            <a:ext cx="399802" cy="691208"/>
            <a:chOff x="1152370" y="3200773"/>
            <a:chExt cx="399802" cy="691208"/>
          </a:xfrm>
        </p:grpSpPr>
        <p:sp>
          <p:nvSpPr>
            <p:cNvPr id="2" name="Can 1"/>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Block Arc 2"/>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p:cNvGrpSpPr/>
          <p:nvPr/>
        </p:nvGrpSpPr>
        <p:grpSpPr>
          <a:xfrm>
            <a:off x="3378358" y="3001227"/>
            <a:ext cx="399802" cy="691208"/>
            <a:chOff x="1152370" y="3200773"/>
            <a:chExt cx="399802" cy="691208"/>
          </a:xfrm>
        </p:grpSpPr>
        <p:sp>
          <p:nvSpPr>
            <p:cNvPr id="26" name="Can 2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Block Arc 2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p:cNvGrpSpPr/>
          <p:nvPr/>
        </p:nvGrpSpPr>
        <p:grpSpPr>
          <a:xfrm>
            <a:off x="3249225" y="3835535"/>
            <a:ext cx="399802" cy="691208"/>
            <a:chOff x="1152370" y="3200773"/>
            <a:chExt cx="399802" cy="691208"/>
          </a:xfrm>
        </p:grpSpPr>
        <p:sp>
          <p:nvSpPr>
            <p:cNvPr id="36" name="Can 3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Block Arc 3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9" name="Group 38"/>
          <p:cNvGrpSpPr/>
          <p:nvPr/>
        </p:nvGrpSpPr>
        <p:grpSpPr>
          <a:xfrm>
            <a:off x="3058299" y="4079815"/>
            <a:ext cx="399802" cy="691208"/>
            <a:chOff x="1152370" y="3200773"/>
            <a:chExt cx="399802" cy="691208"/>
          </a:xfrm>
        </p:grpSpPr>
        <p:sp>
          <p:nvSpPr>
            <p:cNvPr id="40" name="Can 3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Block Arc 4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4744015" y="2747647"/>
            <a:ext cx="399802" cy="691208"/>
            <a:chOff x="1152370" y="3200773"/>
            <a:chExt cx="399802" cy="691208"/>
          </a:xfrm>
        </p:grpSpPr>
        <p:sp>
          <p:nvSpPr>
            <p:cNvPr id="44" name="Can 43"/>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Block Arc 45"/>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7" name="Group 46"/>
          <p:cNvGrpSpPr/>
          <p:nvPr/>
        </p:nvGrpSpPr>
        <p:grpSpPr>
          <a:xfrm>
            <a:off x="4553089" y="2991927"/>
            <a:ext cx="399802" cy="691208"/>
            <a:chOff x="1152370" y="3200773"/>
            <a:chExt cx="399802" cy="691208"/>
          </a:xfrm>
        </p:grpSpPr>
        <p:sp>
          <p:nvSpPr>
            <p:cNvPr id="48" name="Can 47"/>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Block Arc 49"/>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1" name="Group 50"/>
          <p:cNvGrpSpPr/>
          <p:nvPr/>
        </p:nvGrpSpPr>
        <p:grpSpPr>
          <a:xfrm>
            <a:off x="5774407" y="2756947"/>
            <a:ext cx="399802" cy="691208"/>
            <a:chOff x="1152370" y="3200773"/>
            <a:chExt cx="399802" cy="691208"/>
          </a:xfrm>
        </p:grpSpPr>
        <p:sp>
          <p:nvSpPr>
            <p:cNvPr id="52" name="Can 51"/>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Block Arc 53"/>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5" name="Group 54"/>
          <p:cNvGrpSpPr/>
          <p:nvPr/>
        </p:nvGrpSpPr>
        <p:grpSpPr>
          <a:xfrm>
            <a:off x="5583481" y="3001227"/>
            <a:ext cx="399802" cy="691208"/>
            <a:chOff x="1152370" y="3200773"/>
            <a:chExt cx="399802" cy="691208"/>
          </a:xfrm>
        </p:grpSpPr>
        <p:sp>
          <p:nvSpPr>
            <p:cNvPr id="56" name="Can 5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Block Arc 5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6876320" y="2828088"/>
            <a:ext cx="399802" cy="691208"/>
            <a:chOff x="1152370" y="3200773"/>
            <a:chExt cx="399802" cy="691208"/>
          </a:xfrm>
        </p:grpSpPr>
        <p:sp>
          <p:nvSpPr>
            <p:cNvPr id="60" name="Can 5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Block Arc 6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6685394" y="3072368"/>
            <a:ext cx="399802" cy="691208"/>
            <a:chOff x="1152370" y="3200773"/>
            <a:chExt cx="399802" cy="691208"/>
          </a:xfrm>
        </p:grpSpPr>
        <p:sp>
          <p:nvSpPr>
            <p:cNvPr id="64" name="Can 63"/>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Block Arc 65"/>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7" name="Group 66"/>
          <p:cNvGrpSpPr/>
          <p:nvPr/>
        </p:nvGrpSpPr>
        <p:grpSpPr>
          <a:xfrm>
            <a:off x="4382988" y="3826235"/>
            <a:ext cx="399802" cy="691208"/>
            <a:chOff x="1152370" y="3200773"/>
            <a:chExt cx="399802" cy="691208"/>
          </a:xfrm>
        </p:grpSpPr>
        <p:sp>
          <p:nvSpPr>
            <p:cNvPr id="68" name="Can 67"/>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Block Arc 69"/>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1" name="Group 70"/>
          <p:cNvGrpSpPr/>
          <p:nvPr/>
        </p:nvGrpSpPr>
        <p:grpSpPr>
          <a:xfrm>
            <a:off x="4192062" y="4070515"/>
            <a:ext cx="399802" cy="691208"/>
            <a:chOff x="1152370" y="3200773"/>
            <a:chExt cx="399802" cy="691208"/>
          </a:xfrm>
        </p:grpSpPr>
        <p:sp>
          <p:nvSpPr>
            <p:cNvPr id="72" name="Can 71"/>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Block Arc 73"/>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5" name="Group 74"/>
          <p:cNvGrpSpPr/>
          <p:nvPr/>
        </p:nvGrpSpPr>
        <p:grpSpPr>
          <a:xfrm>
            <a:off x="5509286" y="3795753"/>
            <a:ext cx="399802" cy="691208"/>
            <a:chOff x="1152370" y="3200773"/>
            <a:chExt cx="399802" cy="691208"/>
          </a:xfrm>
        </p:grpSpPr>
        <p:sp>
          <p:nvSpPr>
            <p:cNvPr id="76" name="Can 7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Block Arc 7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p:cNvGrpSpPr/>
          <p:nvPr/>
        </p:nvGrpSpPr>
        <p:grpSpPr>
          <a:xfrm>
            <a:off x="5334737" y="4040033"/>
            <a:ext cx="399802" cy="691208"/>
            <a:chOff x="1152370" y="3200773"/>
            <a:chExt cx="399802" cy="691208"/>
          </a:xfrm>
        </p:grpSpPr>
        <p:sp>
          <p:nvSpPr>
            <p:cNvPr id="80" name="Can 7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Block Arc 8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p:cNvGrpSpPr/>
          <p:nvPr/>
        </p:nvGrpSpPr>
        <p:grpSpPr>
          <a:xfrm>
            <a:off x="6529999" y="3853147"/>
            <a:ext cx="399802" cy="691208"/>
            <a:chOff x="1152370" y="3200773"/>
            <a:chExt cx="399802" cy="691208"/>
          </a:xfrm>
        </p:grpSpPr>
        <p:sp>
          <p:nvSpPr>
            <p:cNvPr id="84" name="Can 83"/>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Block Arc 85"/>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7" name="Group 86"/>
          <p:cNvGrpSpPr/>
          <p:nvPr/>
        </p:nvGrpSpPr>
        <p:grpSpPr>
          <a:xfrm>
            <a:off x="6339073" y="4097427"/>
            <a:ext cx="399802" cy="691208"/>
            <a:chOff x="1152370" y="3200773"/>
            <a:chExt cx="399802" cy="691208"/>
          </a:xfrm>
        </p:grpSpPr>
        <p:sp>
          <p:nvSpPr>
            <p:cNvPr id="88" name="Can 87"/>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Block Arc 89"/>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91" name="Group 90"/>
          <p:cNvGrpSpPr/>
          <p:nvPr/>
        </p:nvGrpSpPr>
        <p:grpSpPr>
          <a:xfrm>
            <a:off x="2930082" y="4883641"/>
            <a:ext cx="399802" cy="691208"/>
            <a:chOff x="1152370" y="3200773"/>
            <a:chExt cx="399802" cy="691208"/>
          </a:xfrm>
        </p:grpSpPr>
        <p:sp>
          <p:nvSpPr>
            <p:cNvPr id="92" name="Can 91"/>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Block Arc 93"/>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p:cNvGrpSpPr/>
          <p:nvPr/>
        </p:nvGrpSpPr>
        <p:grpSpPr>
          <a:xfrm>
            <a:off x="2739156" y="5127921"/>
            <a:ext cx="399802" cy="691208"/>
            <a:chOff x="1152370" y="3200773"/>
            <a:chExt cx="399802" cy="691208"/>
          </a:xfrm>
        </p:grpSpPr>
        <p:sp>
          <p:nvSpPr>
            <p:cNvPr id="96" name="Can 9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Block Arc 9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99" name="Group 98"/>
          <p:cNvGrpSpPr/>
          <p:nvPr/>
        </p:nvGrpSpPr>
        <p:grpSpPr>
          <a:xfrm>
            <a:off x="4063845" y="4874341"/>
            <a:ext cx="399802" cy="691208"/>
            <a:chOff x="1152370" y="3200773"/>
            <a:chExt cx="399802" cy="691208"/>
          </a:xfrm>
        </p:grpSpPr>
        <p:sp>
          <p:nvSpPr>
            <p:cNvPr id="100" name="Can 9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Block Arc 10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03" name="Group 102"/>
          <p:cNvGrpSpPr/>
          <p:nvPr/>
        </p:nvGrpSpPr>
        <p:grpSpPr>
          <a:xfrm>
            <a:off x="3872919" y="5118621"/>
            <a:ext cx="399802" cy="691208"/>
            <a:chOff x="1152370" y="3200773"/>
            <a:chExt cx="399802" cy="691208"/>
          </a:xfrm>
        </p:grpSpPr>
        <p:sp>
          <p:nvSpPr>
            <p:cNvPr id="104" name="Can 103"/>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Block Arc 105"/>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07" name="Group 106"/>
          <p:cNvGrpSpPr/>
          <p:nvPr/>
        </p:nvGrpSpPr>
        <p:grpSpPr>
          <a:xfrm>
            <a:off x="5190143" y="4843859"/>
            <a:ext cx="399802" cy="691208"/>
            <a:chOff x="1152370" y="3200773"/>
            <a:chExt cx="399802" cy="691208"/>
          </a:xfrm>
        </p:grpSpPr>
        <p:sp>
          <p:nvSpPr>
            <p:cNvPr id="108" name="Can 107"/>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Block Arc 109"/>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1" name="Group 110"/>
          <p:cNvGrpSpPr/>
          <p:nvPr/>
        </p:nvGrpSpPr>
        <p:grpSpPr>
          <a:xfrm>
            <a:off x="5015594" y="5088139"/>
            <a:ext cx="399802" cy="691208"/>
            <a:chOff x="1152370" y="3200773"/>
            <a:chExt cx="399802" cy="691208"/>
          </a:xfrm>
        </p:grpSpPr>
        <p:sp>
          <p:nvSpPr>
            <p:cNvPr id="112" name="Can 111"/>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Block Arc 113"/>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6210856" y="4901253"/>
            <a:ext cx="399802" cy="691208"/>
            <a:chOff x="1152370" y="3200773"/>
            <a:chExt cx="399802" cy="691208"/>
          </a:xfrm>
        </p:grpSpPr>
        <p:sp>
          <p:nvSpPr>
            <p:cNvPr id="116" name="Can 115"/>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Block Arc 117"/>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p:cNvGrpSpPr/>
          <p:nvPr/>
        </p:nvGrpSpPr>
        <p:grpSpPr>
          <a:xfrm>
            <a:off x="6019930" y="5145533"/>
            <a:ext cx="399802" cy="691208"/>
            <a:chOff x="1152370" y="3200773"/>
            <a:chExt cx="399802" cy="691208"/>
          </a:xfrm>
        </p:grpSpPr>
        <p:sp>
          <p:nvSpPr>
            <p:cNvPr id="120" name="Can 11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Block Arc 12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 name="TextBox 6"/>
          <p:cNvSpPr txBox="1"/>
          <p:nvPr/>
        </p:nvSpPr>
        <p:spPr>
          <a:xfrm>
            <a:off x="907057" y="2893656"/>
            <a:ext cx="2061882" cy="430887"/>
          </a:xfrm>
          <a:prstGeom prst="rect">
            <a:avLst/>
          </a:prstGeom>
          <a:noFill/>
        </p:spPr>
        <p:txBody>
          <a:bodyPr wrap="square" rtlCol="0">
            <a:spAutoFit/>
          </a:bodyPr>
          <a:lstStyle/>
          <a:p>
            <a:pPr algn="ctr"/>
            <a:r>
              <a:rPr lang="en-US" sz="2200" b="1" dirty="0" smtClean="0">
                <a:solidFill>
                  <a:schemeClr val="bg1"/>
                </a:solidFill>
              </a:rPr>
              <a:t>Subsamples</a:t>
            </a:r>
            <a:endParaRPr lang="en-US" sz="2200" b="1" dirty="0">
              <a:solidFill>
                <a:schemeClr val="bg1"/>
              </a:solidFill>
            </a:endParaRPr>
          </a:p>
        </p:txBody>
      </p:sp>
      <p:sp>
        <p:nvSpPr>
          <p:cNvPr id="123" name="Right Arrow 122"/>
          <p:cNvSpPr/>
          <p:nvPr/>
        </p:nvSpPr>
        <p:spPr>
          <a:xfrm rot="343159">
            <a:off x="2810382" y="3162345"/>
            <a:ext cx="531108" cy="285810"/>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ight Arrow 123"/>
          <p:cNvSpPr/>
          <p:nvPr/>
        </p:nvSpPr>
        <p:spPr>
          <a:xfrm>
            <a:off x="2797462" y="2953360"/>
            <a:ext cx="677509" cy="252612"/>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394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3" grpId="0" animBg="1"/>
      <p:bldP spid="1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75236"/>
            <a:ext cx="7583487" cy="1044388"/>
          </a:xfrm>
        </p:spPr>
        <p:txBody>
          <a:bodyPr/>
          <a:lstStyle/>
          <a:p>
            <a:r>
              <a:rPr lang="en-US" sz="3200" dirty="0">
                <a:solidFill>
                  <a:srgbClr val="000000"/>
                </a:solidFill>
              </a:rPr>
              <a:t>Replications versus subsamples: </a:t>
            </a:r>
            <a:r>
              <a:rPr lang="en-US" sz="3200" dirty="0" smtClean="0">
                <a:solidFill>
                  <a:srgbClr val="000000"/>
                </a:solidFill>
              </a:rPr>
              <a:t/>
            </a:r>
            <a:br>
              <a:rPr lang="en-US" sz="3200" dirty="0" smtClean="0">
                <a:solidFill>
                  <a:srgbClr val="000000"/>
                </a:solidFill>
              </a:rPr>
            </a:br>
            <a:r>
              <a:rPr lang="en-US" sz="3200" dirty="0" smtClean="0">
                <a:solidFill>
                  <a:srgbClr val="000000"/>
                </a:solidFill>
              </a:rPr>
              <a:t>important reminder</a:t>
            </a:r>
            <a:endParaRPr lang="en-US" sz="3200" dirty="0">
              <a:solidFill>
                <a:srgbClr val="000000"/>
              </a:solidFill>
            </a:endParaRPr>
          </a:p>
        </p:txBody>
      </p:sp>
      <p:sp>
        <p:nvSpPr>
          <p:cNvPr id="3" name="Content Placeholder 2"/>
          <p:cNvSpPr>
            <a:spLocks noGrp="1"/>
          </p:cNvSpPr>
          <p:nvPr>
            <p:ph idx="1"/>
          </p:nvPr>
        </p:nvSpPr>
        <p:spPr>
          <a:xfrm>
            <a:off x="779463" y="1828801"/>
            <a:ext cx="7583487" cy="1219200"/>
          </a:xfrm>
          <a:solidFill>
            <a:srgbClr val="FFFF00"/>
          </a:solidFill>
          <a:ln w="57150" cmpd="sng">
            <a:solidFill>
              <a:srgbClr val="FF0000"/>
            </a:solidFill>
          </a:ln>
        </p:spPr>
        <p:txBody>
          <a:bodyPr/>
          <a:lstStyle/>
          <a:p>
            <a:pPr marL="0" indent="0">
              <a:buNone/>
            </a:pPr>
            <a:r>
              <a:rPr lang="en-US" dirty="0" smtClean="0">
                <a:solidFill>
                  <a:schemeClr val="tx1"/>
                </a:solidFill>
              </a:rPr>
              <a:t>If your data consists of subsamples, you must </a:t>
            </a:r>
            <a:r>
              <a:rPr lang="en-US" i="1" dirty="0" smtClean="0">
                <a:solidFill>
                  <a:schemeClr val="tx1"/>
                </a:solidFill>
              </a:rPr>
              <a:t>average</a:t>
            </a:r>
            <a:r>
              <a:rPr lang="en-US" dirty="0" smtClean="0">
                <a:solidFill>
                  <a:schemeClr val="tx1"/>
                </a:solidFill>
              </a:rPr>
              <a:t> (or sum) the subsamples </a:t>
            </a:r>
            <a:r>
              <a:rPr lang="en-US" i="1" dirty="0" smtClean="0">
                <a:solidFill>
                  <a:schemeClr val="tx1"/>
                </a:solidFill>
              </a:rPr>
              <a:t>before</a:t>
            </a:r>
            <a:r>
              <a:rPr lang="en-US" dirty="0" smtClean="0">
                <a:solidFill>
                  <a:schemeClr val="tx1"/>
                </a:solidFill>
              </a:rPr>
              <a:t> loading data into the App. Otherwise, your data analysis will not be correct.</a:t>
            </a:r>
            <a:endParaRPr lang="en-US" dirty="0">
              <a:solidFill>
                <a:schemeClr val="tx1"/>
              </a:solidFill>
            </a:endParaRPr>
          </a:p>
        </p:txBody>
      </p:sp>
    </p:spTree>
    <p:extLst>
      <p:ext uri="{BB962C8B-B14F-4D97-AF65-F5344CB8AC3E}">
        <p14:creationId xmlns:p14="http://schemas.microsoft.com/office/powerpoint/2010/main" val="4204853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75236"/>
            <a:ext cx="7583487" cy="676621"/>
          </a:xfrm>
        </p:spPr>
        <p:txBody>
          <a:bodyPr/>
          <a:lstStyle/>
          <a:p>
            <a:r>
              <a:rPr lang="en-US" sz="3200" dirty="0" smtClean="0"/>
              <a:t>In this field trial, are these samples considered subsamples or replications?</a:t>
            </a:r>
            <a:endParaRPr lang="en-US" sz="3200" dirty="0"/>
          </a:p>
        </p:txBody>
      </p:sp>
      <p:sp>
        <p:nvSpPr>
          <p:cNvPr id="5" name="Rectangle 4"/>
          <p:cNvSpPr/>
          <p:nvPr/>
        </p:nvSpPr>
        <p:spPr>
          <a:xfrm>
            <a:off x="448038"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03296"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14581"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9856"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45114"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56399"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03511" y="1628323"/>
            <a:ext cx="1728107" cy="430887"/>
          </a:xfrm>
          <a:prstGeom prst="rect">
            <a:avLst/>
          </a:prstGeom>
          <a:noFill/>
        </p:spPr>
        <p:txBody>
          <a:bodyPr wrap="none" rtlCol="0">
            <a:spAutoFit/>
          </a:bodyPr>
          <a:lstStyle/>
          <a:p>
            <a:r>
              <a:rPr lang="en-US" sz="2200" dirty="0" smtClean="0"/>
              <a:t>Treatment 1</a:t>
            </a:r>
            <a:endParaRPr lang="en-US" sz="2200" dirty="0"/>
          </a:p>
        </p:txBody>
      </p:sp>
      <p:sp>
        <p:nvSpPr>
          <p:cNvPr id="15" name="TextBox 14"/>
          <p:cNvSpPr txBox="1"/>
          <p:nvPr/>
        </p:nvSpPr>
        <p:spPr>
          <a:xfrm>
            <a:off x="6826477" y="3918979"/>
            <a:ext cx="1728107" cy="430887"/>
          </a:xfrm>
          <a:prstGeom prst="rect">
            <a:avLst/>
          </a:prstGeom>
          <a:noFill/>
        </p:spPr>
        <p:txBody>
          <a:bodyPr wrap="none" rtlCol="0">
            <a:spAutoFit/>
          </a:bodyPr>
          <a:lstStyle/>
          <a:p>
            <a:r>
              <a:rPr lang="en-US" sz="2200" dirty="0" smtClean="0"/>
              <a:t>Treatment 1</a:t>
            </a:r>
            <a:endParaRPr lang="en-US" sz="2200" dirty="0"/>
          </a:p>
        </p:txBody>
      </p:sp>
      <p:sp>
        <p:nvSpPr>
          <p:cNvPr id="16" name="TextBox 15"/>
          <p:cNvSpPr txBox="1"/>
          <p:nvPr/>
        </p:nvSpPr>
        <p:spPr>
          <a:xfrm>
            <a:off x="3659640" y="3944378"/>
            <a:ext cx="1728107" cy="430887"/>
          </a:xfrm>
          <a:prstGeom prst="rect">
            <a:avLst/>
          </a:prstGeom>
          <a:noFill/>
        </p:spPr>
        <p:txBody>
          <a:bodyPr wrap="none" rtlCol="0">
            <a:spAutoFit/>
          </a:bodyPr>
          <a:lstStyle/>
          <a:p>
            <a:r>
              <a:rPr lang="en-US" sz="2200" dirty="0" smtClean="0"/>
              <a:t>Treatment 3</a:t>
            </a:r>
            <a:endParaRPr lang="en-US" sz="2200" dirty="0"/>
          </a:p>
        </p:txBody>
      </p:sp>
      <p:sp>
        <p:nvSpPr>
          <p:cNvPr id="17" name="TextBox 16"/>
          <p:cNvSpPr txBox="1"/>
          <p:nvPr/>
        </p:nvSpPr>
        <p:spPr>
          <a:xfrm>
            <a:off x="598850" y="3944378"/>
            <a:ext cx="1728107" cy="430887"/>
          </a:xfrm>
          <a:prstGeom prst="rect">
            <a:avLst/>
          </a:prstGeom>
          <a:noFill/>
        </p:spPr>
        <p:txBody>
          <a:bodyPr wrap="none" rtlCol="0">
            <a:spAutoFit/>
          </a:bodyPr>
          <a:lstStyle/>
          <a:p>
            <a:r>
              <a:rPr lang="en-US" sz="2200" dirty="0" smtClean="0"/>
              <a:t>Treatment 2</a:t>
            </a:r>
            <a:endParaRPr lang="en-US" sz="2200" dirty="0"/>
          </a:p>
        </p:txBody>
      </p:sp>
      <p:sp>
        <p:nvSpPr>
          <p:cNvPr id="18" name="TextBox 17"/>
          <p:cNvSpPr txBox="1"/>
          <p:nvPr/>
        </p:nvSpPr>
        <p:spPr>
          <a:xfrm>
            <a:off x="3617822" y="1658132"/>
            <a:ext cx="1728107" cy="430887"/>
          </a:xfrm>
          <a:prstGeom prst="rect">
            <a:avLst/>
          </a:prstGeom>
          <a:noFill/>
        </p:spPr>
        <p:txBody>
          <a:bodyPr wrap="none" rtlCol="0">
            <a:spAutoFit/>
          </a:bodyPr>
          <a:lstStyle/>
          <a:p>
            <a:r>
              <a:rPr lang="en-US" sz="2200" dirty="0" smtClean="0"/>
              <a:t>Treatment 3</a:t>
            </a:r>
            <a:endParaRPr lang="en-US" sz="2200" dirty="0"/>
          </a:p>
        </p:txBody>
      </p:sp>
      <p:sp>
        <p:nvSpPr>
          <p:cNvPr id="19" name="TextBox 18"/>
          <p:cNvSpPr txBox="1"/>
          <p:nvPr/>
        </p:nvSpPr>
        <p:spPr>
          <a:xfrm>
            <a:off x="6784659" y="1633512"/>
            <a:ext cx="1728107" cy="430887"/>
          </a:xfrm>
          <a:prstGeom prst="rect">
            <a:avLst/>
          </a:prstGeom>
          <a:noFill/>
        </p:spPr>
        <p:txBody>
          <a:bodyPr wrap="none" rtlCol="0">
            <a:spAutoFit/>
          </a:bodyPr>
          <a:lstStyle/>
          <a:p>
            <a:r>
              <a:rPr lang="en-US" sz="2200" dirty="0" smtClean="0"/>
              <a:t>Treatment 2</a:t>
            </a:r>
            <a:endParaRPr lang="en-US" sz="2200" dirty="0"/>
          </a:p>
        </p:txBody>
      </p:sp>
      <p:sp>
        <p:nvSpPr>
          <p:cNvPr id="20" name="Oval 19"/>
          <p:cNvSpPr/>
          <p:nvPr/>
        </p:nvSpPr>
        <p:spPr>
          <a:xfrm>
            <a:off x="1150256" y="2220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3971"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92502" y="23041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67574" y="49511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5721" y="5439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7036" y="4796972"/>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321578" y="23023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654362"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813"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469827"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433542"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912073" y="47860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649978" y="2264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613693" y="29899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92224" y="2347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65998"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729713"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123154" y="5083628"/>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H="1" flipV="1">
            <a:off x="1507424" y="2438005"/>
            <a:ext cx="742289" cy="188693"/>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99466" y="2387991"/>
            <a:ext cx="1311819" cy="430887"/>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pPr algn="ctr"/>
            <a:r>
              <a:rPr lang="en-US" sz="2200" dirty="0" smtClean="0"/>
              <a:t>sample</a:t>
            </a:r>
            <a:endParaRPr lang="en-US" sz="2200" dirty="0"/>
          </a:p>
        </p:txBody>
      </p:sp>
    </p:spTree>
    <p:extLst>
      <p:ext uri="{BB962C8B-B14F-4D97-AF65-F5344CB8AC3E}">
        <p14:creationId xmlns:p14="http://schemas.microsoft.com/office/powerpoint/2010/main" val="23382691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75236"/>
            <a:ext cx="7583487" cy="676621"/>
          </a:xfrm>
        </p:spPr>
        <p:txBody>
          <a:bodyPr/>
          <a:lstStyle/>
          <a:p>
            <a:r>
              <a:rPr lang="en-US" sz="3200" dirty="0" smtClean="0"/>
              <a:t>In this field trial, are these samples considered subsamples or replications?</a:t>
            </a:r>
            <a:endParaRPr lang="en-US" sz="3200" dirty="0"/>
          </a:p>
        </p:txBody>
      </p:sp>
      <p:sp>
        <p:nvSpPr>
          <p:cNvPr id="5" name="Rectangle 4"/>
          <p:cNvSpPr/>
          <p:nvPr/>
        </p:nvSpPr>
        <p:spPr>
          <a:xfrm>
            <a:off x="448038"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03296"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14581"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89856"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45114"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56399"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03511" y="1628323"/>
            <a:ext cx="1728107" cy="430887"/>
          </a:xfrm>
          <a:prstGeom prst="rect">
            <a:avLst/>
          </a:prstGeom>
          <a:noFill/>
        </p:spPr>
        <p:txBody>
          <a:bodyPr wrap="none" rtlCol="0">
            <a:spAutoFit/>
          </a:bodyPr>
          <a:lstStyle/>
          <a:p>
            <a:r>
              <a:rPr lang="en-US" sz="2200" dirty="0" smtClean="0"/>
              <a:t>Treatment 1</a:t>
            </a:r>
            <a:endParaRPr lang="en-US" sz="2200" dirty="0"/>
          </a:p>
        </p:txBody>
      </p:sp>
      <p:sp>
        <p:nvSpPr>
          <p:cNvPr id="15" name="TextBox 14"/>
          <p:cNvSpPr txBox="1"/>
          <p:nvPr/>
        </p:nvSpPr>
        <p:spPr>
          <a:xfrm>
            <a:off x="6826477" y="3918979"/>
            <a:ext cx="1728107" cy="430887"/>
          </a:xfrm>
          <a:prstGeom prst="rect">
            <a:avLst/>
          </a:prstGeom>
          <a:noFill/>
        </p:spPr>
        <p:txBody>
          <a:bodyPr wrap="none" rtlCol="0">
            <a:spAutoFit/>
          </a:bodyPr>
          <a:lstStyle/>
          <a:p>
            <a:r>
              <a:rPr lang="en-US" sz="2200" dirty="0" smtClean="0"/>
              <a:t>Treatment 1</a:t>
            </a:r>
            <a:endParaRPr lang="en-US" sz="2200" dirty="0"/>
          </a:p>
        </p:txBody>
      </p:sp>
      <p:sp>
        <p:nvSpPr>
          <p:cNvPr id="16" name="TextBox 15"/>
          <p:cNvSpPr txBox="1"/>
          <p:nvPr/>
        </p:nvSpPr>
        <p:spPr>
          <a:xfrm>
            <a:off x="3659640" y="3944378"/>
            <a:ext cx="1728107" cy="430887"/>
          </a:xfrm>
          <a:prstGeom prst="rect">
            <a:avLst/>
          </a:prstGeom>
          <a:noFill/>
        </p:spPr>
        <p:txBody>
          <a:bodyPr wrap="none" rtlCol="0">
            <a:spAutoFit/>
          </a:bodyPr>
          <a:lstStyle/>
          <a:p>
            <a:r>
              <a:rPr lang="en-US" sz="2200" dirty="0" smtClean="0"/>
              <a:t>Treatment 3</a:t>
            </a:r>
            <a:endParaRPr lang="en-US" sz="2200" dirty="0"/>
          </a:p>
        </p:txBody>
      </p:sp>
      <p:sp>
        <p:nvSpPr>
          <p:cNvPr id="17" name="TextBox 16"/>
          <p:cNvSpPr txBox="1"/>
          <p:nvPr/>
        </p:nvSpPr>
        <p:spPr>
          <a:xfrm>
            <a:off x="598850" y="3944378"/>
            <a:ext cx="1728107" cy="430887"/>
          </a:xfrm>
          <a:prstGeom prst="rect">
            <a:avLst/>
          </a:prstGeom>
          <a:noFill/>
        </p:spPr>
        <p:txBody>
          <a:bodyPr wrap="none" rtlCol="0">
            <a:spAutoFit/>
          </a:bodyPr>
          <a:lstStyle/>
          <a:p>
            <a:r>
              <a:rPr lang="en-US" sz="2200" dirty="0" smtClean="0"/>
              <a:t>Treatment 2</a:t>
            </a:r>
            <a:endParaRPr lang="en-US" sz="2200" dirty="0"/>
          </a:p>
        </p:txBody>
      </p:sp>
      <p:sp>
        <p:nvSpPr>
          <p:cNvPr id="18" name="TextBox 17"/>
          <p:cNvSpPr txBox="1"/>
          <p:nvPr/>
        </p:nvSpPr>
        <p:spPr>
          <a:xfrm>
            <a:off x="3617822" y="1658132"/>
            <a:ext cx="1728107" cy="430887"/>
          </a:xfrm>
          <a:prstGeom prst="rect">
            <a:avLst/>
          </a:prstGeom>
          <a:noFill/>
        </p:spPr>
        <p:txBody>
          <a:bodyPr wrap="none" rtlCol="0">
            <a:spAutoFit/>
          </a:bodyPr>
          <a:lstStyle/>
          <a:p>
            <a:r>
              <a:rPr lang="en-US" sz="2200" dirty="0" smtClean="0"/>
              <a:t>Treatment 3</a:t>
            </a:r>
            <a:endParaRPr lang="en-US" sz="2200" dirty="0"/>
          </a:p>
        </p:txBody>
      </p:sp>
      <p:sp>
        <p:nvSpPr>
          <p:cNvPr id="19" name="TextBox 18"/>
          <p:cNvSpPr txBox="1"/>
          <p:nvPr/>
        </p:nvSpPr>
        <p:spPr>
          <a:xfrm>
            <a:off x="6784659" y="1633512"/>
            <a:ext cx="1728107" cy="430887"/>
          </a:xfrm>
          <a:prstGeom prst="rect">
            <a:avLst/>
          </a:prstGeom>
          <a:noFill/>
        </p:spPr>
        <p:txBody>
          <a:bodyPr wrap="none" rtlCol="0">
            <a:spAutoFit/>
          </a:bodyPr>
          <a:lstStyle/>
          <a:p>
            <a:r>
              <a:rPr lang="en-US" sz="2200" dirty="0" smtClean="0"/>
              <a:t>Treatment 2</a:t>
            </a:r>
            <a:endParaRPr lang="en-US" sz="2200" dirty="0"/>
          </a:p>
        </p:txBody>
      </p:sp>
      <p:sp>
        <p:nvSpPr>
          <p:cNvPr id="20" name="Oval 19"/>
          <p:cNvSpPr/>
          <p:nvPr/>
        </p:nvSpPr>
        <p:spPr>
          <a:xfrm>
            <a:off x="1150256" y="2220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3971"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92502" y="23041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67574" y="49511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5721" y="5439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7036" y="4796972"/>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321578" y="23023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654362"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813"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469827"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433542"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912073" y="47860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649978" y="2264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613693" y="29899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92224" y="2347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65998"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729713"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123154" y="5083628"/>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8" idx="1"/>
          </p:cNvCxnSpPr>
          <p:nvPr/>
        </p:nvCxnSpPr>
        <p:spPr>
          <a:xfrm flipH="1" flipV="1">
            <a:off x="1507425" y="2438006"/>
            <a:ext cx="345816" cy="336494"/>
          </a:xfrm>
          <a:prstGeom prst="straightConnector1">
            <a:avLst/>
          </a:prstGeom>
          <a:ln>
            <a:solidFill>
              <a:schemeClr val="accent6">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48038" y="2059210"/>
            <a:ext cx="1783580" cy="1542141"/>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853241" y="2559056"/>
            <a:ext cx="1718356" cy="430887"/>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2200" dirty="0" smtClean="0"/>
              <a:t>subsamples</a:t>
            </a:r>
            <a:endParaRPr lang="en-US" sz="2200" dirty="0"/>
          </a:p>
        </p:txBody>
      </p:sp>
      <p:cxnSp>
        <p:nvCxnSpPr>
          <p:cNvPr id="39" name="Straight Arrow Connector 38"/>
          <p:cNvCxnSpPr/>
          <p:nvPr/>
        </p:nvCxnSpPr>
        <p:spPr>
          <a:xfrm flipH="1" flipV="1">
            <a:off x="2233911" y="3536090"/>
            <a:ext cx="742289" cy="18869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625953" y="3486076"/>
            <a:ext cx="2528753" cy="430887"/>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sz="2200" dirty="0" smtClean="0"/>
              <a:t>Experimental unit</a:t>
            </a:r>
            <a:endParaRPr lang="en-US" sz="2200" dirty="0"/>
          </a:p>
        </p:txBody>
      </p:sp>
      <p:cxnSp>
        <p:nvCxnSpPr>
          <p:cNvPr id="42" name="Straight Arrow Connector 41"/>
          <p:cNvCxnSpPr/>
          <p:nvPr/>
        </p:nvCxnSpPr>
        <p:spPr>
          <a:xfrm flipH="1" flipV="1">
            <a:off x="925286" y="2559694"/>
            <a:ext cx="974180" cy="188692"/>
          </a:xfrm>
          <a:prstGeom prst="straightConnector1">
            <a:avLst/>
          </a:prstGeom>
          <a:ln>
            <a:solidFill>
              <a:schemeClr val="accent6">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1483041" y="2748386"/>
            <a:ext cx="416425" cy="361293"/>
          </a:xfrm>
          <a:prstGeom prst="straightConnector1">
            <a:avLst/>
          </a:prstGeom>
          <a:ln>
            <a:solidFill>
              <a:schemeClr val="accent6">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869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75236"/>
            <a:ext cx="7583487" cy="676621"/>
          </a:xfrm>
        </p:spPr>
        <p:txBody>
          <a:bodyPr/>
          <a:lstStyle/>
          <a:p>
            <a:r>
              <a:rPr lang="en-US" sz="3200" dirty="0" smtClean="0"/>
              <a:t>How many replications are there?</a:t>
            </a:r>
            <a:endParaRPr lang="en-US" sz="3200" dirty="0"/>
          </a:p>
        </p:txBody>
      </p:sp>
      <p:sp>
        <p:nvSpPr>
          <p:cNvPr id="5" name="Rectangle 4"/>
          <p:cNvSpPr/>
          <p:nvPr/>
        </p:nvSpPr>
        <p:spPr>
          <a:xfrm>
            <a:off x="448038"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03296"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14581"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9856"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45114"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56399"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03511" y="1628323"/>
            <a:ext cx="1728107" cy="430887"/>
          </a:xfrm>
          <a:prstGeom prst="rect">
            <a:avLst/>
          </a:prstGeom>
          <a:noFill/>
        </p:spPr>
        <p:txBody>
          <a:bodyPr wrap="none" rtlCol="0">
            <a:spAutoFit/>
          </a:bodyPr>
          <a:lstStyle/>
          <a:p>
            <a:r>
              <a:rPr lang="en-US" sz="2200" dirty="0" smtClean="0"/>
              <a:t>Treatment 1</a:t>
            </a:r>
            <a:endParaRPr lang="en-US" sz="2200" dirty="0"/>
          </a:p>
        </p:txBody>
      </p:sp>
      <p:sp>
        <p:nvSpPr>
          <p:cNvPr id="15" name="TextBox 14"/>
          <p:cNvSpPr txBox="1"/>
          <p:nvPr/>
        </p:nvSpPr>
        <p:spPr>
          <a:xfrm>
            <a:off x="6826477" y="3918979"/>
            <a:ext cx="1728107" cy="430887"/>
          </a:xfrm>
          <a:prstGeom prst="rect">
            <a:avLst/>
          </a:prstGeom>
          <a:noFill/>
        </p:spPr>
        <p:txBody>
          <a:bodyPr wrap="none" rtlCol="0">
            <a:spAutoFit/>
          </a:bodyPr>
          <a:lstStyle/>
          <a:p>
            <a:r>
              <a:rPr lang="en-US" sz="2200" dirty="0" smtClean="0"/>
              <a:t>Treatment 1</a:t>
            </a:r>
            <a:endParaRPr lang="en-US" sz="2200" dirty="0"/>
          </a:p>
        </p:txBody>
      </p:sp>
      <p:sp>
        <p:nvSpPr>
          <p:cNvPr id="16" name="TextBox 15"/>
          <p:cNvSpPr txBox="1"/>
          <p:nvPr/>
        </p:nvSpPr>
        <p:spPr>
          <a:xfrm>
            <a:off x="3659640" y="3944378"/>
            <a:ext cx="1728107" cy="430887"/>
          </a:xfrm>
          <a:prstGeom prst="rect">
            <a:avLst/>
          </a:prstGeom>
          <a:noFill/>
        </p:spPr>
        <p:txBody>
          <a:bodyPr wrap="none" rtlCol="0">
            <a:spAutoFit/>
          </a:bodyPr>
          <a:lstStyle/>
          <a:p>
            <a:r>
              <a:rPr lang="en-US" sz="2200" dirty="0" smtClean="0"/>
              <a:t>Treatment 3</a:t>
            </a:r>
            <a:endParaRPr lang="en-US" sz="2200" dirty="0"/>
          </a:p>
        </p:txBody>
      </p:sp>
      <p:sp>
        <p:nvSpPr>
          <p:cNvPr id="17" name="TextBox 16"/>
          <p:cNvSpPr txBox="1"/>
          <p:nvPr/>
        </p:nvSpPr>
        <p:spPr>
          <a:xfrm>
            <a:off x="598850" y="3944378"/>
            <a:ext cx="1728107" cy="430887"/>
          </a:xfrm>
          <a:prstGeom prst="rect">
            <a:avLst/>
          </a:prstGeom>
          <a:noFill/>
        </p:spPr>
        <p:txBody>
          <a:bodyPr wrap="none" rtlCol="0">
            <a:spAutoFit/>
          </a:bodyPr>
          <a:lstStyle/>
          <a:p>
            <a:r>
              <a:rPr lang="en-US" sz="2200" dirty="0" smtClean="0"/>
              <a:t>Treatment 2</a:t>
            </a:r>
            <a:endParaRPr lang="en-US" sz="2200" dirty="0"/>
          </a:p>
        </p:txBody>
      </p:sp>
      <p:sp>
        <p:nvSpPr>
          <p:cNvPr id="18" name="TextBox 17"/>
          <p:cNvSpPr txBox="1"/>
          <p:nvPr/>
        </p:nvSpPr>
        <p:spPr>
          <a:xfrm>
            <a:off x="3617822" y="1658132"/>
            <a:ext cx="1728107" cy="430887"/>
          </a:xfrm>
          <a:prstGeom prst="rect">
            <a:avLst/>
          </a:prstGeom>
          <a:noFill/>
        </p:spPr>
        <p:txBody>
          <a:bodyPr wrap="none" rtlCol="0">
            <a:spAutoFit/>
          </a:bodyPr>
          <a:lstStyle/>
          <a:p>
            <a:r>
              <a:rPr lang="en-US" sz="2200" dirty="0" smtClean="0"/>
              <a:t>Treatment 3</a:t>
            </a:r>
            <a:endParaRPr lang="en-US" sz="2200" dirty="0"/>
          </a:p>
        </p:txBody>
      </p:sp>
      <p:sp>
        <p:nvSpPr>
          <p:cNvPr id="19" name="TextBox 18"/>
          <p:cNvSpPr txBox="1"/>
          <p:nvPr/>
        </p:nvSpPr>
        <p:spPr>
          <a:xfrm>
            <a:off x="6784659" y="1633512"/>
            <a:ext cx="1728107" cy="430887"/>
          </a:xfrm>
          <a:prstGeom prst="rect">
            <a:avLst/>
          </a:prstGeom>
          <a:noFill/>
        </p:spPr>
        <p:txBody>
          <a:bodyPr wrap="none" rtlCol="0">
            <a:spAutoFit/>
          </a:bodyPr>
          <a:lstStyle/>
          <a:p>
            <a:r>
              <a:rPr lang="en-US" sz="2200" dirty="0" smtClean="0"/>
              <a:t>Treatment 2</a:t>
            </a:r>
            <a:endParaRPr lang="en-US" sz="2200" dirty="0"/>
          </a:p>
        </p:txBody>
      </p:sp>
      <p:sp>
        <p:nvSpPr>
          <p:cNvPr id="20" name="Oval 19"/>
          <p:cNvSpPr/>
          <p:nvPr/>
        </p:nvSpPr>
        <p:spPr>
          <a:xfrm>
            <a:off x="1150256" y="2220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3971"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92502" y="23041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67574" y="49511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5721" y="5439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7036" y="4796972"/>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321578" y="23023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654362"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813"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469827"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433542"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912073" y="47860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649978" y="2264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613693" y="29899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92224" y="2347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65998"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729713"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123154" y="5083628"/>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2499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575236"/>
            <a:ext cx="7583487" cy="676621"/>
          </a:xfrm>
        </p:spPr>
        <p:txBody>
          <a:bodyPr/>
          <a:lstStyle/>
          <a:p>
            <a:r>
              <a:rPr lang="en-US" sz="3200" dirty="0" smtClean="0"/>
              <a:t>How many replications are there? </a:t>
            </a:r>
            <a:r>
              <a:rPr lang="en-US" sz="3200" dirty="0" smtClean="0">
                <a:solidFill>
                  <a:srgbClr val="FFFF00"/>
                </a:solidFill>
              </a:rPr>
              <a:t>2</a:t>
            </a:r>
            <a:endParaRPr lang="en-US" sz="3200" dirty="0">
              <a:solidFill>
                <a:srgbClr val="FFFF00"/>
              </a:solidFill>
            </a:endParaRPr>
          </a:p>
        </p:txBody>
      </p:sp>
      <p:sp>
        <p:nvSpPr>
          <p:cNvPr id="5" name="Rectangle 4"/>
          <p:cNvSpPr/>
          <p:nvPr/>
        </p:nvSpPr>
        <p:spPr>
          <a:xfrm>
            <a:off x="448038"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03296"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14581" y="2059210"/>
            <a:ext cx="1759857" cy="1542141"/>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9856"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45114"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56399" y="4390568"/>
            <a:ext cx="1759857" cy="1585685"/>
          </a:xfrm>
          <a:prstGeom prst="rect">
            <a:avLst/>
          </a:prstGeom>
          <a:solidFill>
            <a:srgbClr val="3E774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03511" y="1628323"/>
            <a:ext cx="1728107" cy="430887"/>
          </a:xfrm>
          <a:prstGeom prst="rect">
            <a:avLst/>
          </a:prstGeom>
          <a:noFill/>
        </p:spPr>
        <p:txBody>
          <a:bodyPr wrap="none" rtlCol="0">
            <a:spAutoFit/>
          </a:bodyPr>
          <a:lstStyle/>
          <a:p>
            <a:r>
              <a:rPr lang="en-US" sz="2200" dirty="0" smtClean="0"/>
              <a:t>Treatment 1</a:t>
            </a:r>
            <a:endParaRPr lang="en-US" sz="2200" dirty="0"/>
          </a:p>
        </p:txBody>
      </p:sp>
      <p:sp>
        <p:nvSpPr>
          <p:cNvPr id="15" name="TextBox 14"/>
          <p:cNvSpPr txBox="1"/>
          <p:nvPr/>
        </p:nvSpPr>
        <p:spPr>
          <a:xfrm>
            <a:off x="6826477" y="3918979"/>
            <a:ext cx="1728107" cy="430887"/>
          </a:xfrm>
          <a:prstGeom prst="rect">
            <a:avLst/>
          </a:prstGeom>
          <a:noFill/>
        </p:spPr>
        <p:txBody>
          <a:bodyPr wrap="none" rtlCol="0">
            <a:spAutoFit/>
          </a:bodyPr>
          <a:lstStyle/>
          <a:p>
            <a:r>
              <a:rPr lang="en-US" sz="2200" dirty="0" smtClean="0"/>
              <a:t>Treatment 1</a:t>
            </a:r>
            <a:endParaRPr lang="en-US" sz="2200" dirty="0"/>
          </a:p>
        </p:txBody>
      </p:sp>
      <p:sp>
        <p:nvSpPr>
          <p:cNvPr id="16" name="TextBox 15"/>
          <p:cNvSpPr txBox="1"/>
          <p:nvPr/>
        </p:nvSpPr>
        <p:spPr>
          <a:xfrm>
            <a:off x="3659640" y="3944378"/>
            <a:ext cx="1728107" cy="430887"/>
          </a:xfrm>
          <a:prstGeom prst="rect">
            <a:avLst/>
          </a:prstGeom>
          <a:noFill/>
        </p:spPr>
        <p:txBody>
          <a:bodyPr wrap="none" rtlCol="0">
            <a:spAutoFit/>
          </a:bodyPr>
          <a:lstStyle/>
          <a:p>
            <a:r>
              <a:rPr lang="en-US" sz="2200" dirty="0" smtClean="0"/>
              <a:t>Treatment 3</a:t>
            </a:r>
            <a:endParaRPr lang="en-US" sz="2200" dirty="0"/>
          </a:p>
        </p:txBody>
      </p:sp>
      <p:sp>
        <p:nvSpPr>
          <p:cNvPr id="17" name="TextBox 16"/>
          <p:cNvSpPr txBox="1"/>
          <p:nvPr/>
        </p:nvSpPr>
        <p:spPr>
          <a:xfrm>
            <a:off x="598850" y="3944378"/>
            <a:ext cx="1728107" cy="430887"/>
          </a:xfrm>
          <a:prstGeom prst="rect">
            <a:avLst/>
          </a:prstGeom>
          <a:noFill/>
        </p:spPr>
        <p:txBody>
          <a:bodyPr wrap="none" rtlCol="0">
            <a:spAutoFit/>
          </a:bodyPr>
          <a:lstStyle/>
          <a:p>
            <a:r>
              <a:rPr lang="en-US" sz="2200" dirty="0" smtClean="0"/>
              <a:t>Treatment 2</a:t>
            </a:r>
            <a:endParaRPr lang="en-US" sz="2200" dirty="0"/>
          </a:p>
        </p:txBody>
      </p:sp>
      <p:sp>
        <p:nvSpPr>
          <p:cNvPr id="18" name="TextBox 17"/>
          <p:cNvSpPr txBox="1"/>
          <p:nvPr/>
        </p:nvSpPr>
        <p:spPr>
          <a:xfrm>
            <a:off x="3617822" y="1658132"/>
            <a:ext cx="1728107" cy="430887"/>
          </a:xfrm>
          <a:prstGeom prst="rect">
            <a:avLst/>
          </a:prstGeom>
          <a:noFill/>
        </p:spPr>
        <p:txBody>
          <a:bodyPr wrap="none" rtlCol="0">
            <a:spAutoFit/>
          </a:bodyPr>
          <a:lstStyle/>
          <a:p>
            <a:r>
              <a:rPr lang="en-US" sz="2200" dirty="0" smtClean="0"/>
              <a:t>Treatment 3</a:t>
            </a:r>
            <a:endParaRPr lang="en-US" sz="2200" dirty="0"/>
          </a:p>
        </p:txBody>
      </p:sp>
      <p:sp>
        <p:nvSpPr>
          <p:cNvPr id="19" name="TextBox 18"/>
          <p:cNvSpPr txBox="1"/>
          <p:nvPr/>
        </p:nvSpPr>
        <p:spPr>
          <a:xfrm>
            <a:off x="6784659" y="1633512"/>
            <a:ext cx="1728107" cy="430887"/>
          </a:xfrm>
          <a:prstGeom prst="rect">
            <a:avLst/>
          </a:prstGeom>
          <a:noFill/>
        </p:spPr>
        <p:txBody>
          <a:bodyPr wrap="none" rtlCol="0">
            <a:spAutoFit/>
          </a:bodyPr>
          <a:lstStyle/>
          <a:p>
            <a:r>
              <a:rPr lang="en-US" sz="2200" dirty="0" smtClean="0"/>
              <a:t>Treatment 2</a:t>
            </a:r>
            <a:endParaRPr lang="en-US" sz="2200" dirty="0"/>
          </a:p>
        </p:txBody>
      </p:sp>
      <p:sp>
        <p:nvSpPr>
          <p:cNvPr id="20" name="Oval 19"/>
          <p:cNvSpPr/>
          <p:nvPr/>
        </p:nvSpPr>
        <p:spPr>
          <a:xfrm>
            <a:off x="1150256" y="2220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3971"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92502" y="23041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67574" y="49511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5721" y="5439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7036" y="4796972"/>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321578" y="23023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654362"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813" y="2946400"/>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469827"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433542"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912073" y="47860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649978" y="22642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613693" y="29899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92224" y="2347686"/>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65998" y="4702629"/>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729713" y="5428343"/>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123154" y="5083628"/>
            <a:ext cx="369069" cy="30842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15749" y="1373038"/>
            <a:ext cx="1257180" cy="430887"/>
          </a:xfrm>
          <a:prstGeom prst="rect">
            <a:avLst/>
          </a:prstGeom>
          <a:noFill/>
        </p:spPr>
        <p:txBody>
          <a:bodyPr wrap="square" rtlCol="0">
            <a:spAutoFit/>
          </a:bodyPr>
          <a:lstStyle/>
          <a:p>
            <a:r>
              <a:rPr lang="en-US" sz="2200" dirty="0" smtClean="0">
                <a:solidFill>
                  <a:srgbClr val="FFFF00"/>
                </a:solidFill>
              </a:rPr>
              <a:t>(Rep 1)</a:t>
            </a:r>
            <a:endParaRPr lang="en-US" sz="2200" dirty="0">
              <a:solidFill>
                <a:srgbClr val="FFFF00"/>
              </a:solidFill>
            </a:endParaRPr>
          </a:p>
        </p:txBody>
      </p:sp>
      <p:sp>
        <p:nvSpPr>
          <p:cNvPr id="39" name="TextBox 38"/>
          <p:cNvSpPr txBox="1"/>
          <p:nvPr/>
        </p:nvSpPr>
        <p:spPr>
          <a:xfrm>
            <a:off x="3913690" y="1373038"/>
            <a:ext cx="1257180" cy="430887"/>
          </a:xfrm>
          <a:prstGeom prst="rect">
            <a:avLst/>
          </a:prstGeom>
          <a:noFill/>
        </p:spPr>
        <p:txBody>
          <a:bodyPr wrap="square" rtlCol="0">
            <a:spAutoFit/>
          </a:bodyPr>
          <a:lstStyle/>
          <a:p>
            <a:r>
              <a:rPr lang="en-US" sz="2200" dirty="0" smtClean="0">
                <a:solidFill>
                  <a:srgbClr val="FFFF00"/>
                </a:solidFill>
              </a:rPr>
              <a:t>(Rep 1)</a:t>
            </a:r>
            <a:endParaRPr lang="en-US" sz="2200" dirty="0">
              <a:solidFill>
                <a:srgbClr val="FFFF00"/>
              </a:solidFill>
            </a:endParaRPr>
          </a:p>
        </p:txBody>
      </p:sp>
      <p:sp>
        <p:nvSpPr>
          <p:cNvPr id="41" name="TextBox 40"/>
          <p:cNvSpPr txBox="1"/>
          <p:nvPr/>
        </p:nvSpPr>
        <p:spPr>
          <a:xfrm>
            <a:off x="7092224" y="1373038"/>
            <a:ext cx="1257180" cy="430887"/>
          </a:xfrm>
          <a:prstGeom prst="rect">
            <a:avLst/>
          </a:prstGeom>
          <a:noFill/>
        </p:spPr>
        <p:txBody>
          <a:bodyPr wrap="square" rtlCol="0">
            <a:spAutoFit/>
          </a:bodyPr>
          <a:lstStyle/>
          <a:p>
            <a:r>
              <a:rPr lang="en-US" sz="2200" dirty="0" smtClean="0">
                <a:solidFill>
                  <a:srgbClr val="FFFF00"/>
                </a:solidFill>
              </a:rPr>
              <a:t>(Rep 1)</a:t>
            </a:r>
            <a:endParaRPr lang="en-US" sz="2200" dirty="0">
              <a:solidFill>
                <a:srgbClr val="FFFF00"/>
              </a:solidFill>
            </a:endParaRPr>
          </a:p>
        </p:txBody>
      </p:sp>
      <p:sp>
        <p:nvSpPr>
          <p:cNvPr id="42" name="TextBox 41"/>
          <p:cNvSpPr txBox="1"/>
          <p:nvPr/>
        </p:nvSpPr>
        <p:spPr>
          <a:xfrm>
            <a:off x="815868" y="3649106"/>
            <a:ext cx="1257180" cy="430887"/>
          </a:xfrm>
          <a:prstGeom prst="rect">
            <a:avLst/>
          </a:prstGeom>
          <a:noFill/>
        </p:spPr>
        <p:txBody>
          <a:bodyPr wrap="square" rtlCol="0">
            <a:spAutoFit/>
          </a:bodyPr>
          <a:lstStyle/>
          <a:p>
            <a:r>
              <a:rPr lang="en-US" sz="2200" dirty="0" smtClean="0">
                <a:solidFill>
                  <a:srgbClr val="FFFF00"/>
                </a:solidFill>
              </a:rPr>
              <a:t>(Rep 2)</a:t>
            </a:r>
            <a:endParaRPr lang="en-US" sz="2200" dirty="0">
              <a:solidFill>
                <a:srgbClr val="FFFF00"/>
              </a:solidFill>
            </a:endParaRPr>
          </a:p>
        </p:txBody>
      </p:sp>
      <p:sp>
        <p:nvSpPr>
          <p:cNvPr id="43" name="TextBox 42"/>
          <p:cNvSpPr txBox="1"/>
          <p:nvPr/>
        </p:nvSpPr>
        <p:spPr>
          <a:xfrm>
            <a:off x="3913809" y="3649106"/>
            <a:ext cx="1257180" cy="430887"/>
          </a:xfrm>
          <a:prstGeom prst="rect">
            <a:avLst/>
          </a:prstGeom>
          <a:noFill/>
        </p:spPr>
        <p:txBody>
          <a:bodyPr wrap="square" rtlCol="0">
            <a:spAutoFit/>
          </a:bodyPr>
          <a:lstStyle/>
          <a:p>
            <a:r>
              <a:rPr lang="en-US" sz="2200" dirty="0" smtClean="0">
                <a:solidFill>
                  <a:srgbClr val="FFFF00"/>
                </a:solidFill>
              </a:rPr>
              <a:t>(Rep 2)</a:t>
            </a:r>
            <a:endParaRPr lang="en-US" sz="2200" dirty="0">
              <a:solidFill>
                <a:srgbClr val="FFFF00"/>
              </a:solidFill>
            </a:endParaRPr>
          </a:p>
        </p:txBody>
      </p:sp>
      <p:sp>
        <p:nvSpPr>
          <p:cNvPr id="44" name="TextBox 43"/>
          <p:cNvSpPr txBox="1"/>
          <p:nvPr/>
        </p:nvSpPr>
        <p:spPr>
          <a:xfrm>
            <a:off x="7092343" y="3649106"/>
            <a:ext cx="1257180" cy="430887"/>
          </a:xfrm>
          <a:prstGeom prst="rect">
            <a:avLst/>
          </a:prstGeom>
          <a:noFill/>
        </p:spPr>
        <p:txBody>
          <a:bodyPr wrap="square" rtlCol="0">
            <a:spAutoFit/>
          </a:bodyPr>
          <a:lstStyle/>
          <a:p>
            <a:r>
              <a:rPr lang="en-US" sz="2200" dirty="0" smtClean="0">
                <a:solidFill>
                  <a:srgbClr val="FFFF00"/>
                </a:solidFill>
              </a:rPr>
              <a:t>(Rep 2)</a:t>
            </a:r>
            <a:endParaRPr lang="en-US" sz="2200" dirty="0">
              <a:solidFill>
                <a:srgbClr val="FFFF00"/>
              </a:solidFill>
            </a:endParaRPr>
          </a:p>
        </p:txBody>
      </p:sp>
    </p:spTree>
    <p:extLst>
      <p:ext uri="{BB962C8B-B14F-4D97-AF65-F5344CB8AC3E}">
        <p14:creationId xmlns:p14="http://schemas.microsoft.com/office/powerpoint/2010/main" val="3757611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346" y="2758755"/>
            <a:ext cx="7583487" cy="1044388"/>
          </a:xfrm>
        </p:spPr>
        <p:txBody>
          <a:bodyPr/>
          <a:lstStyle/>
          <a:p>
            <a:r>
              <a:rPr lang="en-US" dirty="0" smtClean="0"/>
              <a:t>Let’s take a look at the milk production data (dependent variable)!</a:t>
            </a:r>
            <a:endParaRPr lang="en-US" dirty="0"/>
          </a:p>
        </p:txBody>
      </p:sp>
    </p:spTree>
    <p:extLst>
      <p:ext uri="{BB962C8B-B14F-4D97-AF65-F5344CB8AC3E}">
        <p14:creationId xmlns:p14="http://schemas.microsoft.com/office/powerpoint/2010/main" val="8526706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73847945"/>
              </p:ext>
            </p:extLst>
          </p:nvPr>
        </p:nvGraphicFramePr>
        <p:xfrm>
          <a:off x="907237" y="2064920"/>
          <a:ext cx="7184340" cy="3964091"/>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565108" y="4215164"/>
            <a:ext cx="715548" cy="640080"/>
          </a:xfrm>
          <a:prstGeom prst="rect">
            <a:avLst/>
          </a:prstGeom>
          <a:effectLst>
            <a:glow rad="101600">
              <a:schemeClr val="accent4">
                <a:satMod val="175000"/>
                <a:alpha val="40000"/>
              </a:schemeClr>
            </a:glow>
          </a:effectLst>
        </p:spPr>
      </p:pic>
      <p:sp>
        <p:nvSpPr>
          <p:cNvPr id="19" name="Title 18"/>
          <p:cNvSpPr>
            <a:spLocks noGrp="1"/>
          </p:cNvSpPr>
          <p:nvPr>
            <p:ph type="title"/>
          </p:nvPr>
        </p:nvSpPr>
        <p:spPr>
          <a:xfrm>
            <a:off x="827138" y="188580"/>
            <a:ext cx="7583487" cy="1044388"/>
          </a:xfrm>
        </p:spPr>
        <p:txBody>
          <a:bodyPr/>
          <a:lstStyle/>
          <a:p>
            <a:pPr algn="ctr"/>
            <a:r>
              <a:rPr lang="en-US" dirty="0" smtClean="0"/>
              <a:t>Observed milk production (kg)</a:t>
            </a:r>
            <a:endParaRPr lang="en-US" dirty="0"/>
          </a:p>
        </p:txBody>
      </p:sp>
      <p:pic>
        <p:nvPicPr>
          <p:cNvPr id="20" name="Picture 19"/>
          <p:cNvPicPr>
            <a:picLocks noChangeAspect="1"/>
          </p:cNvPicPr>
          <p:nvPr/>
        </p:nvPicPr>
        <p:blipFill>
          <a:blip r:embed="rId3"/>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18" name="TextBox 17"/>
          <p:cNvSpPr txBox="1"/>
          <p:nvPr/>
        </p:nvSpPr>
        <p:spPr>
          <a:xfrm>
            <a:off x="882800" y="1557949"/>
            <a:ext cx="7184340" cy="430887"/>
          </a:xfrm>
          <a:prstGeom prst="rect">
            <a:avLst/>
          </a:prstGeom>
          <a:noFill/>
        </p:spPr>
        <p:txBody>
          <a:bodyPr wrap="square" rtlCol="0">
            <a:spAutoFit/>
          </a:bodyPr>
          <a:lstStyle/>
          <a:p>
            <a:pPr algn="ctr"/>
            <a:r>
              <a:rPr lang="en-US" sz="2200" dirty="0" smtClean="0"/>
              <a:t>12 cows with 12 </a:t>
            </a:r>
            <a:r>
              <a:rPr lang="en-US" sz="2200" dirty="0"/>
              <a:t>t</a:t>
            </a:r>
            <a:r>
              <a:rPr lang="en-US" sz="2200" dirty="0" smtClean="0"/>
              <a:t>otal observations</a:t>
            </a:r>
            <a:endParaRPr lang="en-US" sz="2200" dirty="0"/>
          </a:p>
        </p:txBody>
      </p:sp>
    </p:spTree>
    <p:extLst>
      <p:ext uri="{BB962C8B-B14F-4D97-AF65-F5344CB8AC3E}">
        <p14:creationId xmlns:p14="http://schemas.microsoft.com/office/powerpoint/2010/main" val="35642888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32585"/>
              </p:ext>
            </p:extLst>
          </p:nvPr>
        </p:nvGraphicFramePr>
        <p:xfrm>
          <a:off x="907237" y="2064920"/>
          <a:ext cx="7184340" cy="3964091"/>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565108" y="4215164"/>
            <a:ext cx="715548" cy="640080"/>
          </a:xfrm>
          <a:prstGeom prst="rect">
            <a:avLst/>
          </a:prstGeom>
          <a:effectLst>
            <a:glow rad="101600">
              <a:schemeClr val="accent4">
                <a:satMod val="175000"/>
                <a:alpha val="40000"/>
              </a:schemeClr>
            </a:glow>
          </a:effectLst>
        </p:spPr>
      </p:pic>
      <p:pic>
        <p:nvPicPr>
          <p:cNvPr id="20" name="Picture 19"/>
          <p:cNvPicPr>
            <a:picLocks noChangeAspect="1"/>
          </p:cNvPicPr>
          <p:nvPr/>
        </p:nvPicPr>
        <p:blipFill>
          <a:blip r:embed="rId3"/>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2" name="TextBox 1"/>
          <p:cNvSpPr txBox="1"/>
          <p:nvPr/>
        </p:nvSpPr>
        <p:spPr>
          <a:xfrm>
            <a:off x="5503333" y="1763889"/>
            <a:ext cx="184666" cy="369332"/>
          </a:xfrm>
          <a:prstGeom prst="rect">
            <a:avLst/>
          </a:prstGeom>
          <a:noFill/>
        </p:spPr>
        <p:txBody>
          <a:bodyPr wrap="none" rtlCol="0">
            <a:spAutoFit/>
          </a:bodyPr>
          <a:lstStyle/>
          <a:p>
            <a:endParaRPr lang="en-US" dirty="0"/>
          </a:p>
        </p:txBody>
      </p:sp>
      <p:sp>
        <p:nvSpPr>
          <p:cNvPr id="23" name="Cloud Callout 22"/>
          <p:cNvSpPr/>
          <p:nvPr/>
        </p:nvSpPr>
        <p:spPr>
          <a:xfrm>
            <a:off x="2319866" y="389467"/>
            <a:ext cx="4591623" cy="1236134"/>
          </a:xfrm>
          <a:prstGeom prst="cloudCallout">
            <a:avLst>
              <a:gd name="adj1" fmla="val -5249"/>
              <a:gd name="adj2" fmla="val 72015"/>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rPr>
              <a:t>Can you calculate the treatment means?</a:t>
            </a:r>
            <a:endParaRPr lang="en-US" sz="2200" dirty="0">
              <a:solidFill>
                <a:schemeClr val="tx1"/>
              </a:solidFill>
            </a:endParaRPr>
          </a:p>
        </p:txBody>
      </p:sp>
    </p:spTree>
    <p:extLst>
      <p:ext uri="{BB962C8B-B14F-4D97-AF65-F5344CB8AC3E}">
        <p14:creationId xmlns:p14="http://schemas.microsoft.com/office/powerpoint/2010/main" val="38973768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3" name="Content Placeholder 2"/>
          <p:cNvSpPr>
            <a:spLocks noGrp="1"/>
          </p:cNvSpPr>
          <p:nvPr>
            <p:ph idx="1"/>
          </p:nvPr>
        </p:nvSpPr>
        <p:spPr/>
        <p:txBody>
          <a:bodyPr/>
          <a:lstStyle/>
          <a:p>
            <a:r>
              <a:rPr lang="en-US" dirty="0" smtClean="0"/>
              <a:t>What do YOU want to learn?</a:t>
            </a:r>
          </a:p>
          <a:p>
            <a:r>
              <a:rPr lang="en-US" dirty="0" smtClean="0"/>
              <a:t>Write down 3 of your goals and we will create a list of your top priorities for the whole group</a:t>
            </a:r>
          </a:p>
        </p:txBody>
      </p:sp>
    </p:spTree>
    <p:extLst>
      <p:ext uri="{BB962C8B-B14F-4D97-AF65-F5344CB8AC3E}">
        <p14:creationId xmlns:p14="http://schemas.microsoft.com/office/powerpoint/2010/main" val="41710570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97375683"/>
              </p:ext>
            </p:extLst>
          </p:nvPr>
        </p:nvGraphicFramePr>
        <p:xfrm>
          <a:off x="907237" y="2064920"/>
          <a:ext cx="7184340" cy="4541337"/>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577246">
                <a:tc>
                  <a:txBody>
                    <a:bodyPr/>
                    <a:lstStyle/>
                    <a:p>
                      <a:pPr algn="ctr" fontAlgn="b"/>
                      <a:endParaRPr lang="en-US" sz="2400" b="0" i="0" u="none" strike="noStrike" dirty="0">
                        <a:solidFill>
                          <a:schemeClr val="bg1"/>
                        </a:solidFill>
                        <a:effectLst/>
                        <a:latin typeface="Calibri"/>
                      </a:endParaRP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fontAlgn="b"/>
                      <a:r>
                        <a:rPr lang="en-US" sz="2400" b="0" i="0" u="none" strike="noStrike" dirty="0">
                          <a:solidFill>
                            <a:schemeClr val="bg1"/>
                          </a:solidFill>
                          <a:effectLst/>
                          <a:latin typeface="Calibri"/>
                        </a:rPr>
                        <a:t>9.0</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fontAlgn="b"/>
                      <a:r>
                        <a:rPr lang="en-US" sz="2400" b="0" i="0" u="none" strike="noStrike" dirty="0">
                          <a:solidFill>
                            <a:schemeClr val="bg1"/>
                          </a:solidFill>
                          <a:effectLst/>
                          <a:latin typeface="Calibri"/>
                        </a:rPr>
                        <a:t>11.2</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fontAlgn="b"/>
                      <a:r>
                        <a:rPr lang="en-US" sz="2400" b="0" i="0" u="none" strike="noStrike" dirty="0">
                          <a:solidFill>
                            <a:schemeClr val="bg1"/>
                          </a:solidFill>
                          <a:effectLst/>
                          <a:latin typeface="Calibri"/>
                        </a:rPr>
                        <a:t>9.3</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565108"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994811" y="5998770"/>
            <a:ext cx="1391700" cy="646331"/>
          </a:xfrm>
          <a:prstGeom prst="rect">
            <a:avLst/>
          </a:prstGeom>
          <a:noFill/>
        </p:spPr>
        <p:txBody>
          <a:bodyPr wrap="square" rtlCol="0">
            <a:spAutoFit/>
          </a:bodyPr>
          <a:lstStyle/>
          <a:p>
            <a:r>
              <a:rPr lang="en-US" dirty="0" smtClean="0">
                <a:solidFill>
                  <a:schemeClr val="bg1"/>
                </a:solidFill>
              </a:rPr>
              <a:t>Treatment means:</a:t>
            </a:r>
            <a:endParaRPr lang="en-US" dirty="0">
              <a:solidFill>
                <a:schemeClr val="bg1"/>
              </a:solidFill>
            </a:endParaRPr>
          </a:p>
        </p:txBody>
      </p:sp>
      <p:sp>
        <p:nvSpPr>
          <p:cNvPr id="19" name="Title 18"/>
          <p:cNvSpPr>
            <a:spLocks noGrp="1"/>
          </p:cNvSpPr>
          <p:nvPr>
            <p:ph type="title"/>
          </p:nvPr>
        </p:nvSpPr>
        <p:spPr>
          <a:xfrm>
            <a:off x="827138" y="188580"/>
            <a:ext cx="7583487" cy="1044388"/>
          </a:xfrm>
        </p:spPr>
        <p:txBody>
          <a:bodyPr/>
          <a:lstStyle/>
          <a:p>
            <a:pPr algn="ctr"/>
            <a:r>
              <a:rPr lang="en-US" dirty="0" smtClean="0"/>
              <a:t>Observed milk production (kg)</a:t>
            </a:r>
            <a:endParaRPr lang="en-US" dirty="0"/>
          </a:p>
        </p:txBody>
      </p:sp>
      <p:pic>
        <p:nvPicPr>
          <p:cNvPr id="20" name="Picture 19"/>
          <p:cNvPicPr>
            <a:picLocks noChangeAspect="1"/>
          </p:cNvPicPr>
          <p:nvPr/>
        </p:nvPicPr>
        <p:blipFill>
          <a:blip r:embed="rId3"/>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18" name="TextBox 17"/>
          <p:cNvSpPr txBox="1"/>
          <p:nvPr/>
        </p:nvSpPr>
        <p:spPr>
          <a:xfrm>
            <a:off x="882800" y="1557949"/>
            <a:ext cx="7184340" cy="430887"/>
          </a:xfrm>
          <a:prstGeom prst="rect">
            <a:avLst/>
          </a:prstGeom>
          <a:noFill/>
        </p:spPr>
        <p:txBody>
          <a:bodyPr wrap="square" rtlCol="0">
            <a:spAutoFit/>
          </a:bodyPr>
          <a:lstStyle/>
          <a:p>
            <a:pPr algn="ctr"/>
            <a:r>
              <a:rPr lang="en-US" sz="2200" dirty="0" smtClean="0"/>
              <a:t>12 cows with 12 </a:t>
            </a:r>
            <a:r>
              <a:rPr lang="en-US" sz="2200" dirty="0"/>
              <a:t>t</a:t>
            </a:r>
            <a:r>
              <a:rPr lang="en-US" sz="2200" dirty="0" smtClean="0"/>
              <a:t>otal observations </a:t>
            </a:r>
            <a:endParaRPr lang="en-US" sz="2200" dirty="0"/>
          </a:p>
        </p:txBody>
      </p:sp>
      <p:sp>
        <p:nvSpPr>
          <p:cNvPr id="2" name="Rectangle 1"/>
          <p:cNvSpPr/>
          <p:nvPr/>
        </p:nvSpPr>
        <p:spPr>
          <a:xfrm>
            <a:off x="907237" y="5998770"/>
            <a:ext cx="7159903" cy="607487"/>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17303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3430259"/>
              </p:ext>
            </p:extLst>
          </p:nvPr>
        </p:nvGraphicFramePr>
        <p:xfrm>
          <a:off x="907237" y="2064920"/>
          <a:ext cx="7184340" cy="4541337"/>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577246">
                <a:tc>
                  <a:txBody>
                    <a:bodyPr/>
                    <a:lstStyle/>
                    <a:p>
                      <a:pPr algn="ctr" fontAlgn="b"/>
                      <a:endParaRPr lang="en-US" sz="2400" b="0" i="0" u="none" strike="noStrike" dirty="0">
                        <a:solidFill>
                          <a:schemeClr val="bg1"/>
                        </a:solidFill>
                        <a:effectLst/>
                        <a:latin typeface="Calibri"/>
                      </a:endParaRP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9.0</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11.2</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9.3</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565108"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949988" y="5998770"/>
            <a:ext cx="1391700" cy="646331"/>
          </a:xfrm>
          <a:prstGeom prst="rect">
            <a:avLst/>
          </a:prstGeom>
          <a:noFill/>
        </p:spPr>
        <p:txBody>
          <a:bodyPr wrap="square" rtlCol="0">
            <a:spAutoFit/>
          </a:bodyPr>
          <a:lstStyle/>
          <a:p>
            <a:r>
              <a:rPr lang="en-US" dirty="0" smtClean="0">
                <a:solidFill>
                  <a:schemeClr val="bg1"/>
                </a:solidFill>
              </a:rPr>
              <a:t>Treatment means:</a:t>
            </a:r>
            <a:endParaRPr lang="en-US" dirty="0">
              <a:solidFill>
                <a:schemeClr val="bg1"/>
              </a:solidFill>
            </a:endParaRPr>
          </a:p>
        </p:txBody>
      </p:sp>
      <p:sp>
        <p:nvSpPr>
          <p:cNvPr id="19" name="Title 18"/>
          <p:cNvSpPr>
            <a:spLocks noGrp="1"/>
          </p:cNvSpPr>
          <p:nvPr>
            <p:ph type="title"/>
          </p:nvPr>
        </p:nvSpPr>
        <p:spPr>
          <a:xfrm>
            <a:off x="827138" y="188580"/>
            <a:ext cx="7583487" cy="1044388"/>
          </a:xfrm>
        </p:spPr>
        <p:txBody>
          <a:bodyPr/>
          <a:lstStyle/>
          <a:p>
            <a:pPr algn="ctr"/>
            <a:r>
              <a:rPr lang="en-US" dirty="0" smtClean="0"/>
              <a:t>Observed milk production (kg)</a:t>
            </a:r>
            <a:endParaRPr lang="en-US" dirty="0"/>
          </a:p>
        </p:txBody>
      </p:sp>
      <p:pic>
        <p:nvPicPr>
          <p:cNvPr id="20" name="Picture 19"/>
          <p:cNvPicPr>
            <a:picLocks noChangeAspect="1"/>
          </p:cNvPicPr>
          <p:nvPr/>
        </p:nvPicPr>
        <p:blipFill>
          <a:blip r:embed="rId3"/>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18" name="Cloud Callout 17"/>
          <p:cNvSpPr/>
          <p:nvPr/>
        </p:nvSpPr>
        <p:spPr>
          <a:xfrm>
            <a:off x="3636255" y="2008155"/>
            <a:ext cx="3507510" cy="1573829"/>
          </a:xfrm>
          <a:prstGeom prst="cloudCallout">
            <a:avLst>
              <a:gd name="adj1" fmla="val -49282"/>
              <a:gd name="adj2" fmla="val 85556"/>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rPr>
              <a:t>Are these data replications or subsamples?</a:t>
            </a:r>
            <a:endParaRPr lang="en-US" sz="2200" dirty="0">
              <a:solidFill>
                <a:schemeClr val="tx1"/>
              </a:solidFill>
            </a:endParaRPr>
          </a:p>
        </p:txBody>
      </p:sp>
      <p:sp>
        <p:nvSpPr>
          <p:cNvPr id="3" name="Rectangle 2"/>
          <p:cNvSpPr/>
          <p:nvPr/>
        </p:nvSpPr>
        <p:spPr>
          <a:xfrm>
            <a:off x="2213429" y="2703286"/>
            <a:ext cx="1378857" cy="3295484"/>
          </a:xfrm>
          <a:prstGeom prst="rect">
            <a:avLst/>
          </a:prstGeom>
          <a:noFill/>
          <a:ln w="76200" cmpd="sng">
            <a:solidFill>
              <a:schemeClr val="bg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82800" y="1557949"/>
            <a:ext cx="7184340" cy="430887"/>
          </a:xfrm>
          <a:prstGeom prst="rect">
            <a:avLst/>
          </a:prstGeom>
          <a:noFill/>
        </p:spPr>
        <p:txBody>
          <a:bodyPr wrap="square" rtlCol="0">
            <a:spAutoFit/>
          </a:bodyPr>
          <a:lstStyle/>
          <a:p>
            <a:pPr algn="ctr"/>
            <a:r>
              <a:rPr lang="en-US" sz="2200" dirty="0" smtClean="0"/>
              <a:t>12 cows with 12 </a:t>
            </a:r>
            <a:r>
              <a:rPr lang="en-US" sz="2200" dirty="0"/>
              <a:t>t</a:t>
            </a:r>
            <a:r>
              <a:rPr lang="en-US" sz="2200" dirty="0" smtClean="0"/>
              <a:t>otal observations </a:t>
            </a:r>
            <a:endParaRPr lang="en-US" sz="2200" dirty="0"/>
          </a:p>
        </p:txBody>
      </p:sp>
    </p:spTree>
    <p:extLst>
      <p:ext uri="{BB962C8B-B14F-4D97-AF65-F5344CB8AC3E}">
        <p14:creationId xmlns:p14="http://schemas.microsoft.com/office/powerpoint/2010/main" val="35810110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07992927"/>
              </p:ext>
            </p:extLst>
          </p:nvPr>
        </p:nvGraphicFramePr>
        <p:xfrm>
          <a:off x="907237" y="2064920"/>
          <a:ext cx="7184340" cy="4541337"/>
        </p:xfrm>
        <a:graphic>
          <a:graphicData uri="http://schemas.openxmlformats.org/drawingml/2006/table">
            <a:tbl>
              <a:tblPr firstRow="1" bandRow="1">
                <a:tableStyleId>{5C22544A-7EE6-4342-B048-85BDC9FD1C3A}</a:tableStyleId>
              </a:tblPr>
              <a:tblGrid>
                <a:gridCol w="1359881"/>
                <a:gridCol w="1308576"/>
                <a:gridCol w="1424040"/>
                <a:gridCol w="1501026"/>
                <a:gridCol w="1590817"/>
              </a:tblGrid>
              <a:tr h="621992">
                <a:tc>
                  <a:txBody>
                    <a:bodyPr/>
                    <a:lstStyle/>
                    <a:p>
                      <a:pPr algn="ctr"/>
                      <a:r>
                        <a:rPr lang="en-US" b="0" dirty="0" smtClean="0">
                          <a:solidFill>
                            <a:schemeClr val="bg1"/>
                          </a:solidFill>
                        </a:rPr>
                        <a:t>Replication</a:t>
                      </a:r>
                      <a:endParaRPr lang="en-US" b="0" dirty="0">
                        <a:solidFill>
                          <a:schemeClr val="bg1"/>
                        </a:solidFil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 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(2) 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(3) 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(4) 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68426">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78060">
                <a:tc>
                  <a:txBody>
                    <a:bodyPr/>
                    <a:lstStyle/>
                    <a:p>
                      <a:pPr algn="ctr"/>
                      <a:r>
                        <a:rPr lang="en-US" b="0" dirty="0" smtClean="0">
                          <a:solidFill>
                            <a:schemeClr val="bg1"/>
                          </a:solidFill>
                        </a:rPr>
                        <a:t>(2)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77525">
                <a:tc>
                  <a:txBody>
                    <a:bodyPr/>
                    <a:lstStyle/>
                    <a:p>
                      <a:pPr algn="ctr"/>
                      <a:r>
                        <a:rPr lang="en-US" b="0" dirty="0" smtClean="0">
                          <a:solidFill>
                            <a:schemeClr val="bg1"/>
                          </a:solidFill>
                        </a:rPr>
                        <a:t>(3)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577246">
                <a:tc>
                  <a:txBody>
                    <a:bodyPr/>
                    <a:lstStyle/>
                    <a:p>
                      <a:pPr algn="ctr" fontAlgn="b"/>
                      <a:endParaRPr lang="en-US" sz="2400" b="0" i="0" u="none" strike="noStrike" dirty="0">
                        <a:solidFill>
                          <a:schemeClr val="bg1"/>
                        </a:solidFill>
                        <a:effectLst/>
                        <a:latin typeface="Calibri"/>
                      </a:endParaRP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9.0</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11.2</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9.3</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2"/>
          <a:stretch>
            <a:fillRect/>
          </a:stretch>
        </p:blipFill>
        <p:spPr>
          <a:xfrm>
            <a:off x="2565108"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2"/>
          <a:stretch>
            <a:fillRect/>
          </a:stretch>
        </p:blipFill>
        <p:spPr>
          <a:xfrm>
            <a:off x="3981085"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2"/>
          <a:stretch>
            <a:fillRect/>
          </a:stretch>
        </p:blipFill>
        <p:spPr>
          <a:xfrm>
            <a:off x="5386457"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2"/>
          <a:stretch>
            <a:fillRect/>
          </a:stretch>
        </p:blipFill>
        <p:spPr>
          <a:xfrm>
            <a:off x="3981085"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2"/>
          <a:stretch>
            <a:fillRect/>
          </a:stretch>
        </p:blipFill>
        <p:spPr>
          <a:xfrm>
            <a:off x="5386457"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2"/>
          <a:stretch>
            <a:fillRect/>
          </a:stretch>
        </p:blipFill>
        <p:spPr>
          <a:xfrm>
            <a:off x="3981085"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2"/>
          <a:stretch>
            <a:fillRect/>
          </a:stretch>
        </p:blipFill>
        <p:spPr>
          <a:xfrm>
            <a:off x="5386457"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2"/>
          <a:stretch>
            <a:fillRect/>
          </a:stretch>
        </p:blipFill>
        <p:spPr>
          <a:xfrm>
            <a:off x="2561092"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2"/>
          <a:stretch>
            <a:fillRect/>
          </a:stretch>
        </p:blipFill>
        <p:spPr>
          <a:xfrm>
            <a:off x="2565108"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949988" y="5998770"/>
            <a:ext cx="1391700" cy="646331"/>
          </a:xfrm>
          <a:prstGeom prst="rect">
            <a:avLst/>
          </a:prstGeom>
          <a:noFill/>
        </p:spPr>
        <p:txBody>
          <a:bodyPr wrap="square" rtlCol="0">
            <a:spAutoFit/>
          </a:bodyPr>
          <a:lstStyle/>
          <a:p>
            <a:r>
              <a:rPr lang="en-US" dirty="0" smtClean="0">
                <a:solidFill>
                  <a:schemeClr val="bg1"/>
                </a:solidFill>
              </a:rPr>
              <a:t>Treatment means:</a:t>
            </a:r>
            <a:endParaRPr lang="en-US" dirty="0">
              <a:solidFill>
                <a:schemeClr val="bg1"/>
              </a:solidFill>
            </a:endParaRPr>
          </a:p>
        </p:txBody>
      </p:sp>
      <p:sp>
        <p:nvSpPr>
          <p:cNvPr id="19" name="Title 18"/>
          <p:cNvSpPr>
            <a:spLocks noGrp="1"/>
          </p:cNvSpPr>
          <p:nvPr>
            <p:ph type="title"/>
          </p:nvPr>
        </p:nvSpPr>
        <p:spPr>
          <a:xfrm>
            <a:off x="827138" y="188580"/>
            <a:ext cx="7583487" cy="1044388"/>
          </a:xfrm>
        </p:spPr>
        <p:txBody>
          <a:bodyPr/>
          <a:lstStyle/>
          <a:p>
            <a:pPr algn="ctr"/>
            <a:r>
              <a:rPr lang="en-US" dirty="0" smtClean="0"/>
              <a:t>Observed milk production (kg)</a:t>
            </a:r>
            <a:endParaRPr lang="en-US" dirty="0"/>
          </a:p>
        </p:txBody>
      </p:sp>
      <p:pic>
        <p:nvPicPr>
          <p:cNvPr id="20" name="Picture 19"/>
          <p:cNvPicPr>
            <a:picLocks noChangeAspect="1"/>
          </p:cNvPicPr>
          <p:nvPr/>
        </p:nvPicPr>
        <p:blipFill>
          <a:blip r:embed="rId2"/>
          <a:stretch>
            <a:fillRect/>
          </a:stretch>
        </p:blipFill>
        <p:spPr>
          <a:xfrm>
            <a:off x="6911489"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2"/>
          <a:stretch>
            <a:fillRect/>
          </a:stretch>
        </p:blipFill>
        <p:spPr>
          <a:xfrm>
            <a:off x="6911489" y="5293509"/>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2"/>
          <a:stretch>
            <a:fillRect/>
          </a:stretch>
        </p:blipFill>
        <p:spPr>
          <a:xfrm>
            <a:off x="6911489" y="4201053"/>
            <a:ext cx="715548" cy="640080"/>
          </a:xfrm>
          <a:prstGeom prst="rect">
            <a:avLst/>
          </a:prstGeom>
          <a:effectLst>
            <a:glow rad="101600">
              <a:schemeClr val="accent5">
                <a:satMod val="175000"/>
                <a:alpha val="40000"/>
              </a:schemeClr>
            </a:glow>
          </a:effectLst>
        </p:spPr>
      </p:pic>
      <p:sp>
        <p:nvSpPr>
          <p:cNvPr id="25" name="Rectangle 24"/>
          <p:cNvSpPr/>
          <p:nvPr/>
        </p:nvSpPr>
        <p:spPr>
          <a:xfrm>
            <a:off x="907237" y="2093966"/>
            <a:ext cx="1378857" cy="573034"/>
          </a:xfrm>
          <a:prstGeom prst="rect">
            <a:avLst/>
          </a:prstGeom>
          <a:noFill/>
          <a:ln w="76200" cmpd="sng">
            <a:solidFill>
              <a:schemeClr val="bg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82800" y="1557949"/>
            <a:ext cx="7184340" cy="430887"/>
          </a:xfrm>
          <a:prstGeom prst="rect">
            <a:avLst/>
          </a:prstGeom>
          <a:noFill/>
        </p:spPr>
        <p:txBody>
          <a:bodyPr wrap="square" rtlCol="0">
            <a:spAutoFit/>
          </a:bodyPr>
          <a:lstStyle/>
          <a:p>
            <a:pPr algn="ctr"/>
            <a:r>
              <a:rPr lang="en-US" sz="2200" dirty="0" smtClean="0"/>
              <a:t>12 cows with 12 </a:t>
            </a:r>
            <a:r>
              <a:rPr lang="en-US" sz="2200" dirty="0"/>
              <a:t>t</a:t>
            </a:r>
            <a:r>
              <a:rPr lang="en-US" sz="2200" dirty="0" smtClean="0"/>
              <a:t>otal observations </a:t>
            </a:r>
            <a:endParaRPr lang="en-US" sz="2200" dirty="0"/>
          </a:p>
        </p:txBody>
      </p:sp>
    </p:spTree>
    <p:extLst>
      <p:ext uri="{BB962C8B-B14F-4D97-AF65-F5344CB8AC3E}">
        <p14:creationId xmlns:p14="http://schemas.microsoft.com/office/powerpoint/2010/main" val="8517662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53763503"/>
              </p:ext>
            </p:extLst>
          </p:nvPr>
        </p:nvGraphicFramePr>
        <p:xfrm>
          <a:off x="1725439" y="2064920"/>
          <a:ext cx="5648996" cy="4405607"/>
        </p:xfrm>
        <a:graphic>
          <a:graphicData uri="http://schemas.openxmlformats.org/drawingml/2006/table">
            <a:tbl>
              <a:tblPr firstRow="1" bandRow="1">
                <a:tableStyleId>{5C22544A-7EE6-4342-B048-85BDC9FD1C3A}</a:tableStyleId>
              </a:tblPr>
              <a:tblGrid>
                <a:gridCol w="1412249"/>
                <a:gridCol w="1412249"/>
                <a:gridCol w="1412249"/>
                <a:gridCol w="1412249"/>
              </a:tblGrid>
              <a:tr h="505730">
                <a:tc>
                  <a:txBody>
                    <a:bodyPr/>
                    <a:lstStyle/>
                    <a:p>
                      <a:pPr algn="ctr"/>
                      <a:r>
                        <a:rPr lang="en-US" b="0" dirty="0" smtClean="0">
                          <a:solidFill>
                            <a:schemeClr val="bg1"/>
                          </a:solidFill>
                        </a:rPr>
                        <a:t>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99496">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14685">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14685">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436661">
                <a:tc>
                  <a:txBody>
                    <a:bodyPr/>
                    <a:lstStyle/>
                    <a:p>
                      <a:pPr algn="ctr" fontAlgn="b"/>
                      <a:r>
                        <a:rPr lang="en-US" sz="2400" b="0" i="0" u="none" strike="noStrike" dirty="0">
                          <a:solidFill>
                            <a:srgbClr val="FFFF00"/>
                          </a:solidFill>
                          <a:effectLst/>
                          <a:latin typeface="Calibri"/>
                        </a:rPr>
                        <a:t>9.0</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rgbClr val="FFFF00"/>
                          </a:solidFill>
                          <a:effectLst/>
                          <a:latin typeface="Calibri"/>
                        </a:rPr>
                        <a:t>11.2</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rgbClr val="FFFF00"/>
                          </a:solidFill>
                          <a:effectLst/>
                          <a:latin typeface="Calibri"/>
                        </a:rPr>
                        <a:t>9.3</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rgbClr val="FFFF00"/>
                          </a:solidFill>
                          <a:effectLst/>
                          <a:latin typeface="Calibri"/>
                        </a:rPr>
                        <a:t>11.8</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094076"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510053"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4915425"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510053"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4915425"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510053"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4915425"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090060"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094076" y="4215164"/>
            <a:ext cx="715548" cy="640080"/>
          </a:xfrm>
          <a:prstGeom prst="rect">
            <a:avLst/>
          </a:prstGeom>
          <a:effectLst>
            <a:glow rad="101600">
              <a:schemeClr val="accent4">
                <a:satMod val="175000"/>
                <a:alpha val="40000"/>
              </a:schemeClr>
            </a:glow>
          </a:effectLst>
        </p:spPr>
      </p:pic>
      <p:pic>
        <p:nvPicPr>
          <p:cNvPr id="20" name="Picture 19"/>
          <p:cNvPicPr>
            <a:picLocks noChangeAspect="1"/>
          </p:cNvPicPr>
          <p:nvPr/>
        </p:nvPicPr>
        <p:blipFill>
          <a:blip r:embed="rId3"/>
          <a:stretch>
            <a:fillRect/>
          </a:stretch>
        </p:blipFill>
        <p:spPr>
          <a:xfrm>
            <a:off x="6337825"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337825" y="5267853"/>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337825" y="4201053"/>
            <a:ext cx="715548" cy="640080"/>
          </a:xfrm>
          <a:prstGeom prst="rect">
            <a:avLst/>
          </a:prstGeom>
          <a:effectLst>
            <a:glow rad="101600">
              <a:schemeClr val="accent5">
                <a:satMod val="175000"/>
                <a:alpha val="40000"/>
              </a:schemeClr>
            </a:glow>
          </a:effectLst>
        </p:spPr>
      </p:pic>
      <p:sp>
        <p:nvSpPr>
          <p:cNvPr id="23" name="Title 1"/>
          <p:cNvSpPr txBox="1">
            <a:spLocks/>
          </p:cNvSpPr>
          <p:nvPr/>
        </p:nvSpPr>
        <p:spPr>
          <a:xfrm>
            <a:off x="1412727" y="756165"/>
            <a:ext cx="6272890" cy="742224"/>
          </a:xfrm>
          <a:prstGeom prst="rect">
            <a:avLst/>
          </a:prstGeom>
          <a:solidFill>
            <a:schemeClr val="accent2"/>
          </a:solidFill>
          <a:effectLst>
            <a:outerShdw blurRad="50800" dist="38100" dir="2700000" algn="tl" rotWithShape="0">
              <a:prstClr val="black">
                <a:alpha val="40000"/>
              </a:prstClr>
            </a:outerShdw>
          </a:effectLst>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3200" dirty="0" smtClean="0">
                <a:solidFill>
                  <a:srgbClr val="000000"/>
                </a:solidFill>
              </a:rPr>
              <a:t>Which is the best treatment?</a:t>
            </a:r>
            <a:endParaRPr lang="en-US" sz="3200" dirty="0">
              <a:solidFill>
                <a:srgbClr val="000000"/>
              </a:solidFill>
            </a:endParaRPr>
          </a:p>
        </p:txBody>
      </p:sp>
    </p:spTree>
    <p:extLst>
      <p:ext uri="{BB962C8B-B14F-4D97-AF65-F5344CB8AC3E}">
        <p14:creationId xmlns:p14="http://schemas.microsoft.com/office/powerpoint/2010/main" val="19980025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p:cNvSpPr txBox="1">
            <a:spLocks/>
          </p:cNvSpPr>
          <p:nvPr/>
        </p:nvSpPr>
        <p:spPr>
          <a:xfrm>
            <a:off x="791771" y="4257495"/>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r>
              <a:rPr lang="en-US" sz="2400" dirty="0" smtClean="0"/>
              <a:t>We are actually interested in the alternative hypothesis (H</a:t>
            </a:r>
            <a:r>
              <a:rPr lang="en-US" sz="2400" baseline="-25000" dirty="0" smtClean="0"/>
              <a:t>A</a:t>
            </a:r>
            <a:r>
              <a:rPr lang="en-US" sz="2400" dirty="0" smtClean="0"/>
              <a:t>), which is what? </a:t>
            </a:r>
          </a:p>
        </p:txBody>
      </p:sp>
      <p:sp>
        <p:nvSpPr>
          <p:cNvPr id="8" name="Title 7"/>
          <p:cNvSpPr>
            <a:spLocks noGrp="1"/>
          </p:cNvSpPr>
          <p:nvPr>
            <p:ph type="title"/>
          </p:nvPr>
        </p:nvSpPr>
        <p:spPr>
          <a:xfrm>
            <a:off x="773628" y="609614"/>
            <a:ext cx="7583487" cy="1044388"/>
          </a:xfrm>
        </p:spPr>
        <p:txBody>
          <a:bodyPr/>
          <a:lstStyle/>
          <a:p>
            <a:pPr algn="ctr"/>
            <a:r>
              <a:rPr lang="en-US" sz="2500" dirty="0" smtClean="0"/>
              <a:t>First, we need to ask: does mean milk production differ among any of the milking practices?</a:t>
            </a:r>
            <a:endParaRPr lang="en-US" sz="2500" dirty="0"/>
          </a:p>
        </p:txBody>
      </p:sp>
      <p:sp>
        <p:nvSpPr>
          <p:cNvPr id="9" name="Title 7"/>
          <p:cNvSpPr txBox="1">
            <a:spLocks/>
          </p:cNvSpPr>
          <p:nvPr/>
        </p:nvSpPr>
        <p:spPr>
          <a:xfrm>
            <a:off x="897600" y="2053232"/>
            <a:ext cx="7583487" cy="1202952"/>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r>
              <a:rPr lang="en-US" sz="2400" dirty="0" smtClean="0"/>
              <a:t>In statistics, we actually test the </a:t>
            </a:r>
            <a:r>
              <a:rPr lang="en-US" sz="2400" i="1" dirty="0" smtClean="0"/>
              <a:t>null</a:t>
            </a:r>
            <a:r>
              <a:rPr lang="en-US" sz="2400" dirty="0" smtClean="0"/>
              <a:t> hypothesis (H</a:t>
            </a:r>
            <a:r>
              <a:rPr lang="en-US" sz="2400" baseline="-25000" dirty="0" smtClean="0"/>
              <a:t>0</a:t>
            </a:r>
            <a:r>
              <a:rPr lang="en-US" sz="2400" dirty="0" smtClean="0"/>
              <a:t>). </a:t>
            </a:r>
          </a:p>
          <a:p>
            <a:pPr algn="ctr"/>
            <a:r>
              <a:rPr lang="en-US" sz="2400" dirty="0" smtClean="0"/>
              <a:t>Which is what?</a:t>
            </a:r>
            <a:endParaRPr lang="en-US" sz="2400" dirty="0"/>
          </a:p>
          <a:p>
            <a:pPr algn="ctr"/>
            <a:endParaRPr lang="en-US" sz="2400" dirty="0" smtClean="0"/>
          </a:p>
        </p:txBody>
      </p:sp>
      <p:graphicFrame>
        <p:nvGraphicFramePr>
          <p:cNvPr id="10" name="Object 9"/>
          <p:cNvGraphicFramePr>
            <a:graphicFrameLocks noChangeAspect="1"/>
          </p:cNvGraphicFramePr>
          <p:nvPr>
            <p:extLst>
              <p:ext uri="{D42A27DB-BD31-4B8C-83A1-F6EECF244321}">
                <p14:modId xmlns:p14="http://schemas.microsoft.com/office/powerpoint/2010/main" val="2950536335"/>
              </p:ext>
            </p:extLst>
          </p:nvPr>
        </p:nvGraphicFramePr>
        <p:xfrm>
          <a:off x="2443798" y="2970848"/>
          <a:ext cx="4370387" cy="884237"/>
        </p:xfrm>
        <a:graphic>
          <a:graphicData uri="http://schemas.openxmlformats.org/presentationml/2006/ole">
            <mc:AlternateContent xmlns:mc="http://schemas.openxmlformats.org/markup-compatibility/2006">
              <mc:Choice xmlns:v="urn:schemas-microsoft-com:vml" Requires="v">
                <p:oleObj spid="_x0000_s6140" name="Equation" r:id="rId3" imgW="2133600" imgH="431800" progId="Equation.3">
                  <p:embed/>
                </p:oleObj>
              </mc:Choice>
              <mc:Fallback>
                <p:oleObj name="Equation" r:id="rId3" imgW="2133600" imgH="431800" progId="Equation.3">
                  <p:embed/>
                  <p:pic>
                    <p:nvPicPr>
                      <p:cNvPr id="0" name=""/>
                      <p:cNvPicPr/>
                      <p:nvPr/>
                    </p:nvPicPr>
                    <p:blipFill>
                      <a:blip r:embed="rId4"/>
                      <a:stretch>
                        <a:fillRect/>
                      </a:stretch>
                    </p:blipFill>
                    <p:spPr>
                      <a:xfrm>
                        <a:off x="2443798" y="2970848"/>
                        <a:ext cx="4370387" cy="884237"/>
                      </a:xfrm>
                      <a:prstGeom prst="rect">
                        <a:avLst/>
                      </a:prstGeom>
                      <a:solidFill>
                        <a:srgbClr val="FFFFFF"/>
                      </a:solid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24457208"/>
              </p:ext>
            </p:extLst>
          </p:nvPr>
        </p:nvGraphicFramePr>
        <p:xfrm>
          <a:off x="930275" y="5480050"/>
          <a:ext cx="7300913" cy="935038"/>
        </p:xfrm>
        <a:graphic>
          <a:graphicData uri="http://schemas.openxmlformats.org/presentationml/2006/ole">
            <mc:AlternateContent xmlns:mc="http://schemas.openxmlformats.org/markup-compatibility/2006">
              <mc:Choice xmlns:v="urn:schemas-microsoft-com:vml" Requires="v">
                <p:oleObj spid="_x0000_s6141" name="Equation" r:id="rId5" imgW="3378200" imgH="431800" progId="Equation.3">
                  <p:embed/>
                </p:oleObj>
              </mc:Choice>
              <mc:Fallback>
                <p:oleObj name="Equation" r:id="rId5" imgW="3378200" imgH="431800" progId="Equation.3">
                  <p:embed/>
                  <p:pic>
                    <p:nvPicPr>
                      <p:cNvPr id="0" name=""/>
                      <p:cNvPicPr/>
                      <p:nvPr/>
                    </p:nvPicPr>
                    <p:blipFill>
                      <a:blip r:embed="rId6"/>
                      <a:stretch>
                        <a:fillRect/>
                      </a:stretch>
                    </p:blipFill>
                    <p:spPr>
                      <a:xfrm>
                        <a:off x="930275" y="5480050"/>
                        <a:ext cx="7300913" cy="935038"/>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578103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1980732"/>
            <a:ext cx="7583487" cy="1044388"/>
          </a:xfrm>
        </p:spPr>
        <p:txBody>
          <a:bodyPr/>
          <a:lstStyle/>
          <a:p>
            <a:pPr algn="ctr"/>
            <a:r>
              <a:rPr lang="en-US" dirty="0" smtClean="0"/>
              <a:t>Our data are the evidence we use to test if the </a:t>
            </a:r>
            <a:r>
              <a:rPr lang="en-US" i="1" dirty="0" smtClean="0"/>
              <a:t>H</a:t>
            </a:r>
            <a:r>
              <a:rPr lang="en-US" baseline="-25000" dirty="0" smtClean="0"/>
              <a:t>0</a:t>
            </a:r>
            <a:r>
              <a:rPr lang="en-US" dirty="0" smtClean="0"/>
              <a:t> is </a:t>
            </a:r>
            <a:br>
              <a:rPr lang="en-US" dirty="0" smtClean="0"/>
            </a:br>
            <a:r>
              <a:rPr lang="en-US" dirty="0" smtClean="0"/>
              <a:t>accepted or rejected. </a:t>
            </a:r>
            <a:endParaRPr lang="en-US" dirty="0"/>
          </a:p>
        </p:txBody>
      </p:sp>
      <p:cxnSp>
        <p:nvCxnSpPr>
          <p:cNvPr id="5" name="Straight Arrow Connector 4"/>
          <p:cNvCxnSpPr/>
          <p:nvPr/>
        </p:nvCxnSpPr>
        <p:spPr>
          <a:xfrm>
            <a:off x="2822421" y="3089260"/>
            <a:ext cx="0" cy="51531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965570" y="3089260"/>
            <a:ext cx="0" cy="51531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01014" y="3604579"/>
            <a:ext cx="2270765" cy="923330"/>
          </a:xfrm>
          <a:prstGeom prst="rect">
            <a:avLst/>
          </a:prstGeom>
          <a:noFill/>
        </p:spPr>
        <p:txBody>
          <a:bodyPr wrap="square" rtlCol="0">
            <a:spAutoFit/>
          </a:bodyPr>
          <a:lstStyle/>
          <a:p>
            <a:r>
              <a:rPr lang="en-US" u="sng" dirty="0" smtClean="0">
                <a:solidFill>
                  <a:srgbClr val="FFFF00"/>
                </a:solidFill>
              </a:rPr>
              <a:t>There is no effect </a:t>
            </a:r>
            <a:r>
              <a:rPr lang="en-US" dirty="0" smtClean="0">
                <a:solidFill>
                  <a:srgbClr val="FFFF00"/>
                </a:solidFill>
              </a:rPr>
              <a:t>of milking practice on milk production</a:t>
            </a:r>
            <a:endParaRPr lang="en-US" dirty="0">
              <a:solidFill>
                <a:srgbClr val="FFFF00"/>
              </a:solidFill>
            </a:endParaRPr>
          </a:p>
        </p:txBody>
      </p:sp>
      <p:sp>
        <p:nvSpPr>
          <p:cNvPr id="9" name="TextBox 8"/>
          <p:cNvSpPr txBox="1"/>
          <p:nvPr/>
        </p:nvSpPr>
        <p:spPr>
          <a:xfrm>
            <a:off x="5335392" y="3604579"/>
            <a:ext cx="2270765" cy="923330"/>
          </a:xfrm>
          <a:prstGeom prst="rect">
            <a:avLst/>
          </a:prstGeom>
          <a:noFill/>
        </p:spPr>
        <p:txBody>
          <a:bodyPr wrap="square" rtlCol="0">
            <a:spAutoFit/>
          </a:bodyPr>
          <a:lstStyle/>
          <a:p>
            <a:r>
              <a:rPr lang="en-US" u="sng" dirty="0" smtClean="0">
                <a:solidFill>
                  <a:srgbClr val="FFFF00"/>
                </a:solidFill>
              </a:rPr>
              <a:t>There is an effect </a:t>
            </a:r>
            <a:r>
              <a:rPr lang="en-US" dirty="0" smtClean="0">
                <a:solidFill>
                  <a:srgbClr val="FFFF00"/>
                </a:solidFill>
              </a:rPr>
              <a:t>of milking practice on milk production</a:t>
            </a:r>
            <a:endParaRPr lang="en-US" dirty="0">
              <a:solidFill>
                <a:srgbClr val="FFFF00"/>
              </a:solidFill>
            </a:endParaRPr>
          </a:p>
        </p:txBody>
      </p:sp>
      <p:sp>
        <p:nvSpPr>
          <p:cNvPr id="21" name="Title 7"/>
          <p:cNvSpPr txBox="1">
            <a:spLocks/>
          </p:cNvSpPr>
          <p:nvPr/>
        </p:nvSpPr>
        <p:spPr>
          <a:xfrm>
            <a:off x="218096" y="4957623"/>
            <a:ext cx="8557065"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endParaRPr lang="en-US" dirty="0"/>
          </a:p>
        </p:txBody>
      </p:sp>
      <p:sp>
        <p:nvSpPr>
          <p:cNvPr id="25" name="Rectangle 24"/>
          <p:cNvSpPr/>
          <p:nvPr/>
        </p:nvSpPr>
        <p:spPr>
          <a:xfrm>
            <a:off x="2065498" y="2450087"/>
            <a:ext cx="2232277" cy="639173"/>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835053" y="2450087"/>
            <a:ext cx="1977244" cy="639173"/>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loud Callout 30"/>
          <p:cNvSpPr/>
          <p:nvPr/>
        </p:nvSpPr>
        <p:spPr>
          <a:xfrm>
            <a:off x="2537621" y="4527909"/>
            <a:ext cx="3581899" cy="1873105"/>
          </a:xfrm>
          <a:prstGeom prst="cloudCallout">
            <a:avLst/>
          </a:prstGeom>
          <a:solidFill>
            <a:schemeClr val="bg2">
              <a:lumMod val="20000"/>
              <a:lumOff val="80000"/>
            </a:scheme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rPr>
              <a:t>How do we determine which is the case?</a:t>
            </a:r>
          </a:p>
        </p:txBody>
      </p:sp>
    </p:spTree>
    <p:extLst>
      <p:ext uri="{BB962C8B-B14F-4D97-AF65-F5344CB8AC3E}">
        <p14:creationId xmlns:p14="http://schemas.microsoft.com/office/powerpoint/2010/main" val="278030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5" grpId="0" animBg="1"/>
      <p:bldP spid="27"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8677" y="2725605"/>
            <a:ext cx="7583487" cy="1044388"/>
          </a:xfrm>
        </p:spPr>
        <p:txBody>
          <a:bodyPr anchor="b"/>
          <a:lstStyle/>
          <a:p>
            <a:pPr algn="ctr"/>
            <a:r>
              <a:rPr lang="en-US" sz="3500" dirty="0">
                <a:solidFill>
                  <a:srgbClr val="FFFF00"/>
                </a:solidFill>
              </a:rPr>
              <a:t>Analysis of Variance (ANOVA</a:t>
            </a:r>
            <a:r>
              <a:rPr lang="en-US" sz="3500" dirty="0" smtClean="0">
                <a:solidFill>
                  <a:srgbClr val="FFFF00"/>
                </a:solidFill>
              </a:rPr>
              <a:t>) </a:t>
            </a:r>
            <a:r>
              <a:rPr lang="en-US" sz="3500" dirty="0" smtClean="0"/>
              <a:t>is used to evaluate the validity of H</a:t>
            </a:r>
            <a:r>
              <a:rPr lang="en-US" sz="3500" baseline="-25000" dirty="0" smtClean="0"/>
              <a:t>0</a:t>
            </a:r>
            <a:r>
              <a:rPr lang="en-US" sz="3500" dirty="0" smtClean="0"/>
              <a:t>!</a:t>
            </a:r>
            <a:endParaRPr lang="en-US" sz="3500" baseline="-25000" dirty="0"/>
          </a:p>
        </p:txBody>
      </p:sp>
    </p:spTree>
    <p:extLst>
      <p:ext uri="{BB962C8B-B14F-4D97-AF65-F5344CB8AC3E}">
        <p14:creationId xmlns:p14="http://schemas.microsoft.com/office/powerpoint/2010/main" val="28289708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44080" y="177595"/>
            <a:ext cx="8367889" cy="584776"/>
          </a:xfrm>
          <a:prstGeom prst="rect">
            <a:avLst/>
          </a:prstGeom>
          <a:noFill/>
        </p:spPr>
        <p:txBody>
          <a:bodyPr wrap="square" rtlCol="0">
            <a:spAutoFit/>
          </a:bodyPr>
          <a:lstStyle/>
          <a:p>
            <a:pPr algn="ctr"/>
            <a:r>
              <a:rPr lang="en-US" sz="3200" dirty="0" smtClean="0">
                <a:solidFill>
                  <a:schemeClr val="bg1"/>
                </a:solidFill>
              </a:rPr>
              <a:t>ANOVA examines:</a:t>
            </a:r>
          </a:p>
        </p:txBody>
      </p:sp>
      <p:sp>
        <p:nvSpPr>
          <p:cNvPr id="2" name="TextBox 1"/>
          <p:cNvSpPr txBox="1"/>
          <p:nvPr/>
        </p:nvSpPr>
        <p:spPr>
          <a:xfrm>
            <a:off x="208815" y="1318496"/>
            <a:ext cx="3320559" cy="646331"/>
          </a:xfrm>
          <a:prstGeom prst="rect">
            <a:avLst/>
          </a:prstGeom>
          <a:noFill/>
        </p:spPr>
        <p:txBody>
          <a:bodyPr wrap="square" rtlCol="0">
            <a:spAutoFit/>
          </a:bodyPr>
          <a:lstStyle/>
          <a:p>
            <a:pPr algn="ctr"/>
            <a:r>
              <a:rPr lang="en-US" dirty="0" smtClean="0">
                <a:solidFill>
                  <a:srgbClr val="FFFF00"/>
                </a:solidFill>
              </a:rPr>
              <a:t>Differences in milk production among </a:t>
            </a:r>
            <a:r>
              <a:rPr lang="en-US" i="1" dirty="0">
                <a:solidFill>
                  <a:srgbClr val="FFFF00"/>
                </a:solidFill>
              </a:rPr>
              <a:t>all</a:t>
            </a:r>
            <a:r>
              <a:rPr lang="en-US" dirty="0">
                <a:solidFill>
                  <a:srgbClr val="FFFF00"/>
                </a:solidFill>
              </a:rPr>
              <a:t> </a:t>
            </a:r>
            <a:r>
              <a:rPr lang="en-US" dirty="0" smtClean="0">
                <a:solidFill>
                  <a:srgbClr val="FFFF00"/>
                </a:solidFill>
              </a:rPr>
              <a:t>cows</a:t>
            </a:r>
          </a:p>
        </p:txBody>
      </p:sp>
      <p:cxnSp>
        <p:nvCxnSpPr>
          <p:cNvPr id="6" name="Straight Arrow Connector 5"/>
          <p:cNvCxnSpPr/>
          <p:nvPr/>
        </p:nvCxnSpPr>
        <p:spPr>
          <a:xfrm flipV="1">
            <a:off x="2810304" y="1735339"/>
            <a:ext cx="1337236" cy="8959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10304" y="2698642"/>
            <a:ext cx="1210236" cy="66696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47540" y="1089007"/>
            <a:ext cx="4752123" cy="369332"/>
          </a:xfrm>
          <a:prstGeom prst="rect">
            <a:avLst/>
          </a:prstGeom>
          <a:solidFill>
            <a:srgbClr val="FFFF00"/>
          </a:solidFill>
        </p:spPr>
        <p:txBody>
          <a:bodyPr wrap="square" rtlCol="0">
            <a:spAutoFit/>
          </a:bodyPr>
          <a:lstStyle/>
          <a:p>
            <a:pPr algn="ctr"/>
            <a:r>
              <a:rPr lang="en-US" dirty="0" smtClean="0"/>
              <a:t>Differences </a:t>
            </a:r>
            <a:r>
              <a:rPr lang="en-US" i="1" dirty="0" smtClean="0"/>
              <a:t>between </a:t>
            </a:r>
            <a:r>
              <a:rPr lang="en-US" dirty="0" smtClean="0"/>
              <a:t>treatments</a:t>
            </a:r>
          </a:p>
        </p:txBody>
      </p:sp>
      <p:sp>
        <p:nvSpPr>
          <p:cNvPr id="29" name="TextBox 28"/>
          <p:cNvSpPr txBox="1"/>
          <p:nvPr/>
        </p:nvSpPr>
        <p:spPr>
          <a:xfrm>
            <a:off x="4147540" y="3126293"/>
            <a:ext cx="4764429" cy="369332"/>
          </a:xfrm>
          <a:prstGeom prst="rect">
            <a:avLst/>
          </a:prstGeom>
          <a:solidFill>
            <a:srgbClr val="FFFF00"/>
          </a:solidFill>
        </p:spPr>
        <p:txBody>
          <a:bodyPr wrap="square" rtlCol="0">
            <a:spAutoFit/>
          </a:bodyPr>
          <a:lstStyle/>
          <a:p>
            <a:pPr algn="ctr"/>
            <a:r>
              <a:rPr lang="en-US" dirty="0" smtClean="0"/>
              <a:t>Differences </a:t>
            </a:r>
            <a:r>
              <a:rPr lang="en-US" i="1" dirty="0" smtClean="0"/>
              <a:t>within</a:t>
            </a:r>
            <a:r>
              <a:rPr lang="en-US" dirty="0" smtClean="0"/>
              <a:t> treatments (error)</a:t>
            </a:r>
          </a:p>
        </p:txBody>
      </p:sp>
      <p:pic>
        <p:nvPicPr>
          <p:cNvPr id="13" name="Picture 12"/>
          <p:cNvPicPr>
            <a:picLocks noChangeAspect="1"/>
          </p:cNvPicPr>
          <p:nvPr/>
        </p:nvPicPr>
        <p:blipFill>
          <a:blip r:embed="rId3"/>
          <a:stretch>
            <a:fillRect/>
          </a:stretch>
        </p:blipFill>
        <p:spPr>
          <a:xfrm>
            <a:off x="886413" y="219497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2104502" y="333020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2133774" y="263128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295811" y="285347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7" name="Picture 26"/>
          <p:cNvPicPr>
            <a:picLocks noChangeAspect="1"/>
          </p:cNvPicPr>
          <p:nvPr/>
        </p:nvPicPr>
        <p:blipFill>
          <a:blip r:embed="rId3"/>
          <a:stretch>
            <a:fillRect/>
          </a:stretch>
        </p:blipFill>
        <p:spPr>
          <a:xfrm>
            <a:off x="2126103" y="211551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1516266" y="34346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1516266" y="273201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408142" y="336560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1479199" y="226589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030439" y="269864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360032" y="230535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980656" y="336560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4675898" y="211239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314548" y="189500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234183" y="232959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5504963" y="192843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965146" y="191465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735054" y="235545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6815208" y="189958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7135023" y="206797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6815208" y="231423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8388638" y="229435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45089" y="185315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7980175" y="219930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4" name="Left-Right Arrow 3"/>
          <p:cNvSpPr/>
          <p:nvPr/>
        </p:nvSpPr>
        <p:spPr>
          <a:xfrm>
            <a:off x="5048687" y="226547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eft-Right Arrow 52"/>
          <p:cNvSpPr/>
          <p:nvPr/>
        </p:nvSpPr>
        <p:spPr>
          <a:xfrm>
            <a:off x="6281533" y="227607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Left-Right Arrow 53"/>
          <p:cNvSpPr/>
          <p:nvPr/>
        </p:nvSpPr>
        <p:spPr>
          <a:xfrm>
            <a:off x="7467455" y="228743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a:stretch>
            <a:fillRect/>
          </a:stretch>
        </p:blipFill>
        <p:spPr>
          <a:xfrm>
            <a:off x="4856965" y="393873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1" name="Picture 70"/>
          <p:cNvPicPr>
            <a:picLocks noChangeAspect="1"/>
          </p:cNvPicPr>
          <p:nvPr/>
        </p:nvPicPr>
        <p:blipFill>
          <a:blip r:embed="rId3"/>
          <a:stretch>
            <a:fillRect/>
          </a:stretch>
        </p:blipFill>
        <p:spPr>
          <a:xfrm>
            <a:off x="4446563" y="377546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2" name="Picture 71"/>
          <p:cNvPicPr>
            <a:picLocks noChangeAspect="1"/>
          </p:cNvPicPr>
          <p:nvPr/>
        </p:nvPicPr>
        <p:blipFill>
          <a:blip r:embed="rId3"/>
          <a:stretch>
            <a:fillRect/>
          </a:stretch>
        </p:blipFill>
        <p:spPr>
          <a:xfrm>
            <a:off x="4366198" y="431148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3" name="Picture 72"/>
          <p:cNvPicPr>
            <a:picLocks noChangeAspect="1"/>
          </p:cNvPicPr>
          <p:nvPr/>
        </p:nvPicPr>
        <p:blipFill>
          <a:blip r:embed="rId3"/>
          <a:stretch>
            <a:fillRect/>
          </a:stretch>
        </p:blipFill>
        <p:spPr>
          <a:xfrm>
            <a:off x="5636978" y="38088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4" name="Picture 73"/>
          <p:cNvPicPr>
            <a:picLocks noChangeAspect="1"/>
          </p:cNvPicPr>
          <p:nvPr/>
        </p:nvPicPr>
        <p:blipFill>
          <a:blip r:embed="rId3"/>
          <a:stretch>
            <a:fillRect/>
          </a:stretch>
        </p:blipFill>
        <p:spPr>
          <a:xfrm>
            <a:off x="6097161" y="37951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5" name="Picture 74"/>
          <p:cNvPicPr>
            <a:picLocks noChangeAspect="1"/>
          </p:cNvPicPr>
          <p:nvPr/>
        </p:nvPicPr>
        <p:blipFill>
          <a:blip r:embed="rId3"/>
          <a:stretch>
            <a:fillRect/>
          </a:stretch>
        </p:blipFill>
        <p:spPr>
          <a:xfrm>
            <a:off x="5867069" y="4235908"/>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6" name="Picture 75"/>
          <p:cNvPicPr>
            <a:picLocks noChangeAspect="1"/>
          </p:cNvPicPr>
          <p:nvPr/>
        </p:nvPicPr>
        <p:blipFill>
          <a:blip r:embed="rId3"/>
          <a:stretch>
            <a:fillRect/>
          </a:stretch>
        </p:blipFill>
        <p:spPr>
          <a:xfrm>
            <a:off x="6862557" y="3780044"/>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7" name="Picture 76"/>
          <p:cNvPicPr>
            <a:picLocks noChangeAspect="1"/>
          </p:cNvPicPr>
          <p:nvPr/>
        </p:nvPicPr>
        <p:blipFill>
          <a:blip r:embed="rId3"/>
          <a:stretch>
            <a:fillRect/>
          </a:stretch>
        </p:blipFill>
        <p:spPr>
          <a:xfrm>
            <a:off x="7267038" y="3948428"/>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8" name="Picture 77"/>
          <p:cNvPicPr>
            <a:picLocks noChangeAspect="1"/>
          </p:cNvPicPr>
          <p:nvPr/>
        </p:nvPicPr>
        <p:blipFill>
          <a:blip r:embed="rId3"/>
          <a:stretch>
            <a:fillRect/>
          </a:stretch>
        </p:blipFill>
        <p:spPr>
          <a:xfrm>
            <a:off x="6947223" y="4237030"/>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9" name="Picture 78"/>
          <p:cNvPicPr>
            <a:picLocks noChangeAspect="1"/>
          </p:cNvPicPr>
          <p:nvPr/>
        </p:nvPicPr>
        <p:blipFill>
          <a:blip r:embed="rId3"/>
          <a:stretch>
            <a:fillRect/>
          </a:stretch>
        </p:blipFill>
        <p:spPr>
          <a:xfrm>
            <a:off x="8435987" y="4231260"/>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0" name="Picture 79"/>
          <p:cNvPicPr>
            <a:picLocks noChangeAspect="1"/>
          </p:cNvPicPr>
          <p:nvPr/>
        </p:nvPicPr>
        <p:blipFill>
          <a:blip r:embed="rId3"/>
          <a:stretch>
            <a:fillRect/>
          </a:stretch>
        </p:blipFill>
        <p:spPr>
          <a:xfrm>
            <a:off x="8292438" y="3790054"/>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1" name="Picture 80"/>
          <p:cNvPicPr>
            <a:picLocks noChangeAspect="1"/>
          </p:cNvPicPr>
          <p:nvPr/>
        </p:nvPicPr>
        <p:blipFill>
          <a:blip r:embed="rId3"/>
          <a:stretch>
            <a:fillRect/>
          </a:stretch>
        </p:blipFill>
        <p:spPr>
          <a:xfrm>
            <a:off x="8027524" y="4136202"/>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 name="Left-Right-Up Arrow 4"/>
          <p:cNvSpPr/>
          <p:nvPr/>
        </p:nvSpPr>
        <p:spPr>
          <a:xfrm rot="20069384">
            <a:off x="4447760" y="3992848"/>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Left-Right-Up Arrow 84"/>
          <p:cNvSpPr/>
          <p:nvPr/>
        </p:nvSpPr>
        <p:spPr>
          <a:xfrm rot="17917287">
            <a:off x="5832743" y="3983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Left-Right-Up Arrow 85"/>
          <p:cNvSpPr/>
          <p:nvPr/>
        </p:nvSpPr>
        <p:spPr>
          <a:xfrm rot="20069384">
            <a:off x="6977382" y="3945402"/>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Left-Right-Up Arrow 86"/>
          <p:cNvSpPr/>
          <p:nvPr/>
        </p:nvSpPr>
        <p:spPr>
          <a:xfrm rot="863626">
            <a:off x="8236068" y="397225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523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4" grpId="0" animBg="1"/>
      <p:bldP spid="53" grpId="0" animBg="1"/>
      <p:bldP spid="54" grpId="0" animBg="1"/>
      <p:bldP spid="5" grpId="0" animBg="1"/>
      <p:bldP spid="85" grpId="0" animBg="1"/>
      <p:bldP spid="86" grpId="0" animBg="1"/>
      <p:bldP spid="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410" y="1310761"/>
            <a:ext cx="3320559" cy="646331"/>
          </a:xfrm>
          <a:prstGeom prst="rect">
            <a:avLst/>
          </a:prstGeom>
          <a:noFill/>
        </p:spPr>
        <p:txBody>
          <a:bodyPr wrap="square" rtlCol="0">
            <a:spAutoFit/>
          </a:bodyPr>
          <a:lstStyle/>
          <a:p>
            <a:pPr algn="ctr"/>
            <a:r>
              <a:rPr lang="en-US" dirty="0" smtClean="0">
                <a:solidFill>
                  <a:srgbClr val="FFFF00"/>
                </a:solidFill>
              </a:rPr>
              <a:t>Differences in milk production among </a:t>
            </a:r>
            <a:r>
              <a:rPr lang="en-US" i="1" dirty="0">
                <a:solidFill>
                  <a:srgbClr val="FFFF00"/>
                </a:solidFill>
              </a:rPr>
              <a:t>all</a:t>
            </a:r>
            <a:r>
              <a:rPr lang="en-US" dirty="0">
                <a:solidFill>
                  <a:srgbClr val="FFFF00"/>
                </a:solidFill>
              </a:rPr>
              <a:t> </a:t>
            </a:r>
            <a:r>
              <a:rPr lang="en-US" dirty="0" smtClean="0">
                <a:solidFill>
                  <a:srgbClr val="FFFF00"/>
                </a:solidFill>
              </a:rPr>
              <a:t>cows</a:t>
            </a:r>
          </a:p>
        </p:txBody>
      </p:sp>
      <p:cxnSp>
        <p:nvCxnSpPr>
          <p:cNvPr id="6" name="Straight Arrow Connector 5"/>
          <p:cNvCxnSpPr/>
          <p:nvPr/>
        </p:nvCxnSpPr>
        <p:spPr>
          <a:xfrm flipV="1">
            <a:off x="2810304" y="1735339"/>
            <a:ext cx="1337236" cy="8959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10304" y="2698642"/>
            <a:ext cx="1210236" cy="66696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47540" y="1089007"/>
            <a:ext cx="4752123" cy="1754327"/>
          </a:xfrm>
          <a:prstGeom prst="rect">
            <a:avLst/>
          </a:prstGeom>
          <a:solidFill>
            <a:srgbClr val="FFFF00"/>
          </a:solidFill>
        </p:spPr>
        <p:txBody>
          <a:bodyPr wrap="square" rtlCol="0">
            <a:spAutoFit/>
          </a:bodyPr>
          <a:lstStyle/>
          <a:p>
            <a:pPr algn="ctr"/>
            <a:r>
              <a:rPr lang="en-US" dirty="0" smtClean="0"/>
              <a:t>Differences </a:t>
            </a:r>
            <a:r>
              <a:rPr lang="en-US" i="1" dirty="0" smtClean="0"/>
              <a:t>between</a:t>
            </a:r>
            <a:r>
              <a:rPr lang="en-US" dirty="0" smtClean="0"/>
              <a:t> treatments</a:t>
            </a:r>
          </a:p>
          <a:p>
            <a:pPr algn="ctr"/>
            <a:endParaRPr lang="en-US" dirty="0"/>
          </a:p>
          <a:p>
            <a:pPr algn="ctr"/>
            <a:endParaRPr lang="en-US" dirty="0" smtClean="0"/>
          </a:p>
          <a:p>
            <a:pPr algn="ctr"/>
            <a:endParaRPr lang="en-US" dirty="0"/>
          </a:p>
          <a:p>
            <a:pPr algn="ctr"/>
            <a:endParaRPr lang="en-US" dirty="0" smtClean="0"/>
          </a:p>
          <a:p>
            <a:pPr algn="ctr"/>
            <a:r>
              <a:rPr lang="en-US" dirty="0" smtClean="0"/>
              <a:t> </a:t>
            </a:r>
            <a:endParaRPr lang="en-US" dirty="0"/>
          </a:p>
        </p:txBody>
      </p:sp>
      <p:sp>
        <p:nvSpPr>
          <p:cNvPr id="29" name="TextBox 28"/>
          <p:cNvSpPr txBox="1"/>
          <p:nvPr/>
        </p:nvSpPr>
        <p:spPr>
          <a:xfrm>
            <a:off x="4147540" y="3055738"/>
            <a:ext cx="4886594" cy="369332"/>
          </a:xfrm>
          <a:prstGeom prst="rect">
            <a:avLst/>
          </a:prstGeom>
          <a:noFill/>
        </p:spPr>
        <p:txBody>
          <a:bodyPr wrap="square" rtlCol="0">
            <a:spAutoFit/>
          </a:bodyPr>
          <a:lstStyle/>
          <a:p>
            <a:pPr algn="ctr"/>
            <a:r>
              <a:rPr lang="en-US" dirty="0" smtClean="0">
                <a:solidFill>
                  <a:srgbClr val="FFFF00"/>
                </a:solidFill>
              </a:rPr>
              <a:t>Differences </a:t>
            </a:r>
            <a:r>
              <a:rPr lang="en-US" i="1" dirty="0" smtClean="0">
                <a:solidFill>
                  <a:srgbClr val="FFFF00"/>
                </a:solidFill>
              </a:rPr>
              <a:t>within</a:t>
            </a:r>
            <a:r>
              <a:rPr lang="en-US" dirty="0" smtClean="0">
                <a:solidFill>
                  <a:srgbClr val="FFFF00"/>
                </a:solidFill>
              </a:rPr>
              <a:t> treatments (error)</a:t>
            </a:r>
          </a:p>
        </p:txBody>
      </p:sp>
      <p:sp>
        <p:nvSpPr>
          <p:cNvPr id="3" name="Rectangle 2"/>
          <p:cNvSpPr/>
          <p:nvPr/>
        </p:nvSpPr>
        <p:spPr>
          <a:xfrm>
            <a:off x="408142" y="4824262"/>
            <a:ext cx="8367889" cy="1200328"/>
          </a:xfrm>
          <a:prstGeom prst="rect">
            <a:avLst/>
          </a:prstGeom>
        </p:spPr>
        <p:txBody>
          <a:bodyPr wrap="square">
            <a:spAutoFit/>
          </a:bodyPr>
          <a:lstStyle/>
          <a:p>
            <a:pPr algn="ctr"/>
            <a:r>
              <a:rPr lang="en-US" sz="2400" dirty="0" smtClean="0">
                <a:solidFill>
                  <a:schemeClr val="bg1"/>
                </a:solidFill>
              </a:rPr>
              <a:t>If </a:t>
            </a:r>
            <a:r>
              <a:rPr lang="en-US" sz="2400" dirty="0" smtClean="0">
                <a:solidFill>
                  <a:srgbClr val="FFFFFF"/>
                </a:solidFill>
              </a:rPr>
              <a:t>differences </a:t>
            </a:r>
            <a:r>
              <a:rPr lang="en-US" sz="2400" i="1" dirty="0" smtClean="0">
                <a:solidFill>
                  <a:srgbClr val="FFFFFF"/>
                </a:solidFill>
              </a:rPr>
              <a:t>between</a:t>
            </a:r>
            <a:r>
              <a:rPr lang="en-US" sz="2400" dirty="0" smtClean="0">
                <a:solidFill>
                  <a:srgbClr val="FFFFFF"/>
                </a:solidFill>
              </a:rPr>
              <a:t> treatments are “large enough” compared to </a:t>
            </a:r>
            <a:r>
              <a:rPr lang="en-US" sz="2400" i="1" dirty="0" smtClean="0">
                <a:solidFill>
                  <a:srgbClr val="FFFFFF"/>
                </a:solidFill>
              </a:rPr>
              <a:t>within</a:t>
            </a:r>
            <a:r>
              <a:rPr lang="en-US" sz="2400" dirty="0" smtClean="0">
                <a:solidFill>
                  <a:srgbClr val="FFFFFF"/>
                </a:solidFill>
              </a:rPr>
              <a:t> treatments, we reject </a:t>
            </a:r>
            <a:r>
              <a:rPr lang="en-US" sz="2400" i="1" dirty="0" smtClean="0">
                <a:solidFill>
                  <a:srgbClr val="FFFFFF"/>
                </a:solidFill>
              </a:rPr>
              <a:t>H</a:t>
            </a:r>
            <a:r>
              <a:rPr lang="en-US" sz="2400" baseline="-25000" dirty="0" smtClean="0">
                <a:solidFill>
                  <a:srgbClr val="FFFFFF"/>
                </a:solidFill>
              </a:rPr>
              <a:t>0</a:t>
            </a:r>
            <a:r>
              <a:rPr lang="en-US" sz="2400" dirty="0" smtClean="0">
                <a:solidFill>
                  <a:srgbClr val="FFFFFF"/>
                </a:solidFill>
              </a:rPr>
              <a:t> and conclude there’s an effect of milking practice on milk production.</a:t>
            </a:r>
          </a:p>
        </p:txBody>
      </p:sp>
      <p:pic>
        <p:nvPicPr>
          <p:cNvPr id="13" name="Picture 12"/>
          <p:cNvPicPr>
            <a:picLocks noChangeAspect="1"/>
          </p:cNvPicPr>
          <p:nvPr/>
        </p:nvPicPr>
        <p:blipFill>
          <a:blip r:embed="rId3"/>
          <a:stretch>
            <a:fillRect/>
          </a:stretch>
        </p:blipFill>
        <p:spPr>
          <a:xfrm>
            <a:off x="886413" y="219497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2104502" y="333020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2133774" y="263128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295811" y="285347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7" name="Picture 26"/>
          <p:cNvPicPr>
            <a:picLocks noChangeAspect="1"/>
          </p:cNvPicPr>
          <p:nvPr/>
        </p:nvPicPr>
        <p:blipFill>
          <a:blip r:embed="rId3"/>
          <a:stretch>
            <a:fillRect/>
          </a:stretch>
        </p:blipFill>
        <p:spPr>
          <a:xfrm>
            <a:off x="2126103" y="211551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1516266" y="34346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1516266" y="273201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408142" y="336560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1479199" y="226589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030439" y="269864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360032" y="230535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980656" y="336560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4675898" y="211239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314548" y="189500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234183" y="232959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5504963" y="192843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965146" y="191465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735054" y="235545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6815208" y="189958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7135023" y="206797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6815208" y="231423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8388638" y="229435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45089" y="185315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7980175" y="219930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4" name="Left-Right Arrow 3"/>
          <p:cNvSpPr/>
          <p:nvPr/>
        </p:nvSpPr>
        <p:spPr>
          <a:xfrm>
            <a:off x="5048687" y="226547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eft-Right Arrow 52"/>
          <p:cNvSpPr/>
          <p:nvPr/>
        </p:nvSpPr>
        <p:spPr>
          <a:xfrm>
            <a:off x="6281533" y="227607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Left-Right Arrow 53"/>
          <p:cNvSpPr/>
          <p:nvPr/>
        </p:nvSpPr>
        <p:spPr>
          <a:xfrm>
            <a:off x="7467455" y="228743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a:stretch>
            <a:fillRect/>
          </a:stretch>
        </p:blipFill>
        <p:spPr>
          <a:xfrm>
            <a:off x="4856965" y="393873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1" name="Picture 70"/>
          <p:cNvPicPr>
            <a:picLocks noChangeAspect="1"/>
          </p:cNvPicPr>
          <p:nvPr/>
        </p:nvPicPr>
        <p:blipFill>
          <a:blip r:embed="rId3"/>
          <a:stretch>
            <a:fillRect/>
          </a:stretch>
        </p:blipFill>
        <p:spPr>
          <a:xfrm>
            <a:off x="4446563" y="377546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2" name="Picture 71"/>
          <p:cNvPicPr>
            <a:picLocks noChangeAspect="1"/>
          </p:cNvPicPr>
          <p:nvPr/>
        </p:nvPicPr>
        <p:blipFill>
          <a:blip r:embed="rId3"/>
          <a:stretch>
            <a:fillRect/>
          </a:stretch>
        </p:blipFill>
        <p:spPr>
          <a:xfrm>
            <a:off x="4366198" y="431148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3" name="Picture 72"/>
          <p:cNvPicPr>
            <a:picLocks noChangeAspect="1"/>
          </p:cNvPicPr>
          <p:nvPr/>
        </p:nvPicPr>
        <p:blipFill>
          <a:blip r:embed="rId3"/>
          <a:stretch>
            <a:fillRect/>
          </a:stretch>
        </p:blipFill>
        <p:spPr>
          <a:xfrm>
            <a:off x="5636978" y="38088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4" name="Picture 73"/>
          <p:cNvPicPr>
            <a:picLocks noChangeAspect="1"/>
          </p:cNvPicPr>
          <p:nvPr/>
        </p:nvPicPr>
        <p:blipFill>
          <a:blip r:embed="rId3"/>
          <a:stretch>
            <a:fillRect/>
          </a:stretch>
        </p:blipFill>
        <p:spPr>
          <a:xfrm>
            <a:off x="6097161" y="37951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5" name="Picture 74"/>
          <p:cNvPicPr>
            <a:picLocks noChangeAspect="1"/>
          </p:cNvPicPr>
          <p:nvPr/>
        </p:nvPicPr>
        <p:blipFill>
          <a:blip r:embed="rId3"/>
          <a:stretch>
            <a:fillRect/>
          </a:stretch>
        </p:blipFill>
        <p:spPr>
          <a:xfrm>
            <a:off x="5867069" y="4235908"/>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6" name="Picture 75"/>
          <p:cNvPicPr>
            <a:picLocks noChangeAspect="1"/>
          </p:cNvPicPr>
          <p:nvPr/>
        </p:nvPicPr>
        <p:blipFill>
          <a:blip r:embed="rId3"/>
          <a:stretch>
            <a:fillRect/>
          </a:stretch>
        </p:blipFill>
        <p:spPr>
          <a:xfrm>
            <a:off x="6862557" y="3780044"/>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7" name="Picture 76"/>
          <p:cNvPicPr>
            <a:picLocks noChangeAspect="1"/>
          </p:cNvPicPr>
          <p:nvPr/>
        </p:nvPicPr>
        <p:blipFill>
          <a:blip r:embed="rId3"/>
          <a:stretch>
            <a:fillRect/>
          </a:stretch>
        </p:blipFill>
        <p:spPr>
          <a:xfrm>
            <a:off x="7267038" y="3948428"/>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8" name="Picture 77"/>
          <p:cNvPicPr>
            <a:picLocks noChangeAspect="1"/>
          </p:cNvPicPr>
          <p:nvPr/>
        </p:nvPicPr>
        <p:blipFill>
          <a:blip r:embed="rId3"/>
          <a:stretch>
            <a:fillRect/>
          </a:stretch>
        </p:blipFill>
        <p:spPr>
          <a:xfrm>
            <a:off x="6947223" y="4237030"/>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9" name="Picture 78"/>
          <p:cNvPicPr>
            <a:picLocks noChangeAspect="1"/>
          </p:cNvPicPr>
          <p:nvPr/>
        </p:nvPicPr>
        <p:blipFill>
          <a:blip r:embed="rId3"/>
          <a:stretch>
            <a:fillRect/>
          </a:stretch>
        </p:blipFill>
        <p:spPr>
          <a:xfrm>
            <a:off x="8435987" y="4231260"/>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0" name="Picture 79"/>
          <p:cNvPicPr>
            <a:picLocks noChangeAspect="1"/>
          </p:cNvPicPr>
          <p:nvPr/>
        </p:nvPicPr>
        <p:blipFill>
          <a:blip r:embed="rId3"/>
          <a:stretch>
            <a:fillRect/>
          </a:stretch>
        </p:blipFill>
        <p:spPr>
          <a:xfrm>
            <a:off x="8292438" y="3790054"/>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1" name="Picture 80"/>
          <p:cNvPicPr>
            <a:picLocks noChangeAspect="1"/>
          </p:cNvPicPr>
          <p:nvPr/>
        </p:nvPicPr>
        <p:blipFill>
          <a:blip r:embed="rId3"/>
          <a:stretch>
            <a:fillRect/>
          </a:stretch>
        </p:blipFill>
        <p:spPr>
          <a:xfrm>
            <a:off x="8027524" y="4136202"/>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 name="Left-Right-Up Arrow 4"/>
          <p:cNvSpPr/>
          <p:nvPr/>
        </p:nvSpPr>
        <p:spPr>
          <a:xfrm rot="20069384">
            <a:off x="4447760" y="3992848"/>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Left-Right-Up Arrow 84"/>
          <p:cNvSpPr/>
          <p:nvPr/>
        </p:nvSpPr>
        <p:spPr>
          <a:xfrm rot="17917287">
            <a:off x="5832743" y="3983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Left-Right-Up Arrow 85"/>
          <p:cNvSpPr/>
          <p:nvPr/>
        </p:nvSpPr>
        <p:spPr>
          <a:xfrm rot="20069384">
            <a:off x="6977382" y="3945402"/>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Left-Right-Up Arrow 86"/>
          <p:cNvSpPr/>
          <p:nvPr/>
        </p:nvSpPr>
        <p:spPr>
          <a:xfrm rot="863626">
            <a:off x="8236068" y="397225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44080" y="177595"/>
            <a:ext cx="8367889" cy="584776"/>
          </a:xfrm>
          <a:prstGeom prst="rect">
            <a:avLst/>
          </a:prstGeom>
          <a:noFill/>
        </p:spPr>
        <p:txBody>
          <a:bodyPr wrap="square" rtlCol="0">
            <a:spAutoFit/>
          </a:bodyPr>
          <a:lstStyle/>
          <a:p>
            <a:pPr algn="ctr"/>
            <a:r>
              <a:rPr lang="en-US" sz="3200" dirty="0" smtClean="0">
                <a:solidFill>
                  <a:schemeClr val="bg1"/>
                </a:solidFill>
              </a:rPr>
              <a:t>ANOVA examines:</a:t>
            </a:r>
          </a:p>
        </p:txBody>
      </p:sp>
    </p:spTree>
    <p:extLst>
      <p:ext uri="{BB962C8B-B14F-4D97-AF65-F5344CB8AC3E}">
        <p14:creationId xmlns:p14="http://schemas.microsoft.com/office/powerpoint/2010/main" val="1785861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614" y="1298458"/>
            <a:ext cx="3320559" cy="646331"/>
          </a:xfrm>
          <a:prstGeom prst="rect">
            <a:avLst/>
          </a:prstGeom>
          <a:noFill/>
        </p:spPr>
        <p:txBody>
          <a:bodyPr wrap="square" rtlCol="0">
            <a:spAutoFit/>
          </a:bodyPr>
          <a:lstStyle/>
          <a:p>
            <a:pPr algn="ctr"/>
            <a:r>
              <a:rPr lang="en-US" dirty="0" smtClean="0">
                <a:solidFill>
                  <a:srgbClr val="FFFF00"/>
                </a:solidFill>
              </a:rPr>
              <a:t>Differences in milk production  among </a:t>
            </a:r>
            <a:r>
              <a:rPr lang="en-US" i="1" dirty="0">
                <a:solidFill>
                  <a:srgbClr val="FFFF00"/>
                </a:solidFill>
              </a:rPr>
              <a:t>all</a:t>
            </a:r>
            <a:r>
              <a:rPr lang="en-US" dirty="0">
                <a:solidFill>
                  <a:srgbClr val="FFFF00"/>
                </a:solidFill>
              </a:rPr>
              <a:t> </a:t>
            </a:r>
            <a:r>
              <a:rPr lang="en-US" dirty="0" smtClean="0">
                <a:solidFill>
                  <a:srgbClr val="FFFF00"/>
                </a:solidFill>
              </a:rPr>
              <a:t>cows</a:t>
            </a:r>
          </a:p>
        </p:txBody>
      </p:sp>
      <p:cxnSp>
        <p:nvCxnSpPr>
          <p:cNvPr id="6" name="Straight Arrow Connector 5"/>
          <p:cNvCxnSpPr/>
          <p:nvPr/>
        </p:nvCxnSpPr>
        <p:spPr>
          <a:xfrm flipV="1">
            <a:off x="2810304" y="1735339"/>
            <a:ext cx="1337236" cy="8959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10304" y="2698642"/>
            <a:ext cx="1210236" cy="66696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312721" y="1089007"/>
            <a:ext cx="4586942" cy="369332"/>
          </a:xfrm>
          <a:prstGeom prst="rect">
            <a:avLst/>
          </a:prstGeom>
          <a:noFill/>
        </p:spPr>
        <p:txBody>
          <a:bodyPr wrap="square" rtlCol="0">
            <a:spAutoFit/>
          </a:bodyPr>
          <a:lstStyle/>
          <a:p>
            <a:pPr algn="ctr"/>
            <a:r>
              <a:rPr lang="en-US" dirty="0" smtClean="0">
                <a:solidFill>
                  <a:srgbClr val="FFFF00"/>
                </a:solidFill>
              </a:rPr>
              <a:t>Differences </a:t>
            </a:r>
            <a:r>
              <a:rPr lang="en-US" i="1" dirty="0" smtClean="0">
                <a:solidFill>
                  <a:srgbClr val="FFFF00"/>
                </a:solidFill>
              </a:rPr>
              <a:t>between</a:t>
            </a:r>
            <a:r>
              <a:rPr lang="en-US" dirty="0" smtClean="0">
                <a:solidFill>
                  <a:srgbClr val="FFFF00"/>
                </a:solidFill>
              </a:rPr>
              <a:t> treatments</a:t>
            </a:r>
            <a:endParaRPr lang="en-US" dirty="0">
              <a:solidFill>
                <a:srgbClr val="FFFF00"/>
              </a:solidFill>
            </a:endParaRPr>
          </a:p>
        </p:txBody>
      </p:sp>
      <p:sp>
        <p:nvSpPr>
          <p:cNvPr id="29" name="TextBox 28"/>
          <p:cNvSpPr txBox="1"/>
          <p:nvPr/>
        </p:nvSpPr>
        <p:spPr>
          <a:xfrm>
            <a:off x="4147540" y="3055738"/>
            <a:ext cx="4886594" cy="1754327"/>
          </a:xfrm>
          <a:prstGeom prst="rect">
            <a:avLst/>
          </a:prstGeom>
          <a:solidFill>
            <a:srgbClr val="FFFF00"/>
          </a:solidFill>
        </p:spPr>
        <p:txBody>
          <a:bodyPr wrap="square" rtlCol="0">
            <a:spAutoFit/>
          </a:bodyPr>
          <a:lstStyle/>
          <a:p>
            <a:pPr algn="ctr"/>
            <a:r>
              <a:rPr lang="en-US" dirty="0" smtClean="0"/>
              <a:t>Differences </a:t>
            </a:r>
            <a:r>
              <a:rPr lang="en-US" i="1" dirty="0" smtClean="0"/>
              <a:t>within</a:t>
            </a:r>
            <a:r>
              <a:rPr lang="en-US" dirty="0" smtClean="0"/>
              <a:t> treatments (error)</a:t>
            </a:r>
          </a:p>
          <a:p>
            <a:pPr algn="ctr"/>
            <a:endParaRPr lang="en-US" dirty="0"/>
          </a:p>
          <a:p>
            <a:pPr algn="ctr"/>
            <a:endParaRPr lang="en-US" dirty="0" smtClean="0"/>
          </a:p>
          <a:p>
            <a:pPr algn="ctr"/>
            <a:endParaRPr lang="en-US" dirty="0"/>
          </a:p>
          <a:p>
            <a:pPr algn="ctr"/>
            <a:endParaRPr lang="en-US" dirty="0" smtClean="0"/>
          </a:p>
          <a:p>
            <a:pPr algn="ctr"/>
            <a:endParaRPr lang="en-US" dirty="0" smtClean="0"/>
          </a:p>
        </p:txBody>
      </p:sp>
      <p:pic>
        <p:nvPicPr>
          <p:cNvPr id="13" name="Picture 12"/>
          <p:cNvPicPr>
            <a:picLocks noChangeAspect="1"/>
          </p:cNvPicPr>
          <p:nvPr/>
        </p:nvPicPr>
        <p:blipFill>
          <a:blip r:embed="rId3"/>
          <a:stretch>
            <a:fillRect/>
          </a:stretch>
        </p:blipFill>
        <p:spPr>
          <a:xfrm>
            <a:off x="886413" y="219497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2104502" y="333020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2133774" y="263128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295811" y="285347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7" name="Picture 26"/>
          <p:cNvPicPr>
            <a:picLocks noChangeAspect="1"/>
          </p:cNvPicPr>
          <p:nvPr/>
        </p:nvPicPr>
        <p:blipFill>
          <a:blip r:embed="rId3"/>
          <a:stretch>
            <a:fillRect/>
          </a:stretch>
        </p:blipFill>
        <p:spPr>
          <a:xfrm>
            <a:off x="2126103" y="211551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1516266" y="34346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1516266" y="273201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408142" y="336560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1479199" y="226589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030439" y="269864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360032" y="230535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980656" y="336560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4675898" y="211239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314548" y="189500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234183" y="232959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5504963" y="192843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965146" y="191465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735054" y="235545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6815208" y="189958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7135023" y="206797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6815208" y="231423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8388638" y="229435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45089" y="185315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7980175" y="219930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4" name="Left-Right Arrow 3"/>
          <p:cNvSpPr/>
          <p:nvPr/>
        </p:nvSpPr>
        <p:spPr>
          <a:xfrm>
            <a:off x="5048687" y="226547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eft-Right Arrow 52"/>
          <p:cNvSpPr/>
          <p:nvPr/>
        </p:nvSpPr>
        <p:spPr>
          <a:xfrm>
            <a:off x="6281533" y="227607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Left-Right Arrow 53"/>
          <p:cNvSpPr/>
          <p:nvPr/>
        </p:nvSpPr>
        <p:spPr>
          <a:xfrm>
            <a:off x="7467455" y="228743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a:stretch>
            <a:fillRect/>
          </a:stretch>
        </p:blipFill>
        <p:spPr>
          <a:xfrm>
            <a:off x="4856965" y="393873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1" name="Picture 70"/>
          <p:cNvPicPr>
            <a:picLocks noChangeAspect="1"/>
          </p:cNvPicPr>
          <p:nvPr/>
        </p:nvPicPr>
        <p:blipFill>
          <a:blip r:embed="rId3"/>
          <a:stretch>
            <a:fillRect/>
          </a:stretch>
        </p:blipFill>
        <p:spPr>
          <a:xfrm>
            <a:off x="4446563" y="377546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2" name="Picture 71"/>
          <p:cNvPicPr>
            <a:picLocks noChangeAspect="1"/>
          </p:cNvPicPr>
          <p:nvPr/>
        </p:nvPicPr>
        <p:blipFill>
          <a:blip r:embed="rId3"/>
          <a:stretch>
            <a:fillRect/>
          </a:stretch>
        </p:blipFill>
        <p:spPr>
          <a:xfrm>
            <a:off x="4366198" y="431148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3" name="Picture 72"/>
          <p:cNvPicPr>
            <a:picLocks noChangeAspect="1"/>
          </p:cNvPicPr>
          <p:nvPr/>
        </p:nvPicPr>
        <p:blipFill>
          <a:blip r:embed="rId3"/>
          <a:stretch>
            <a:fillRect/>
          </a:stretch>
        </p:blipFill>
        <p:spPr>
          <a:xfrm>
            <a:off x="5636978" y="38088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4" name="Picture 73"/>
          <p:cNvPicPr>
            <a:picLocks noChangeAspect="1"/>
          </p:cNvPicPr>
          <p:nvPr/>
        </p:nvPicPr>
        <p:blipFill>
          <a:blip r:embed="rId3"/>
          <a:stretch>
            <a:fillRect/>
          </a:stretch>
        </p:blipFill>
        <p:spPr>
          <a:xfrm>
            <a:off x="6097161" y="37951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5" name="Picture 74"/>
          <p:cNvPicPr>
            <a:picLocks noChangeAspect="1"/>
          </p:cNvPicPr>
          <p:nvPr/>
        </p:nvPicPr>
        <p:blipFill>
          <a:blip r:embed="rId3"/>
          <a:stretch>
            <a:fillRect/>
          </a:stretch>
        </p:blipFill>
        <p:spPr>
          <a:xfrm>
            <a:off x="5867069" y="4235908"/>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6" name="Picture 75"/>
          <p:cNvPicPr>
            <a:picLocks noChangeAspect="1"/>
          </p:cNvPicPr>
          <p:nvPr/>
        </p:nvPicPr>
        <p:blipFill>
          <a:blip r:embed="rId3"/>
          <a:stretch>
            <a:fillRect/>
          </a:stretch>
        </p:blipFill>
        <p:spPr>
          <a:xfrm>
            <a:off x="6947223" y="3780044"/>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7" name="Picture 76"/>
          <p:cNvPicPr>
            <a:picLocks noChangeAspect="1"/>
          </p:cNvPicPr>
          <p:nvPr/>
        </p:nvPicPr>
        <p:blipFill>
          <a:blip r:embed="rId3"/>
          <a:stretch>
            <a:fillRect/>
          </a:stretch>
        </p:blipFill>
        <p:spPr>
          <a:xfrm>
            <a:off x="7267038" y="3948428"/>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8" name="Picture 77"/>
          <p:cNvPicPr>
            <a:picLocks noChangeAspect="1"/>
          </p:cNvPicPr>
          <p:nvPr/>
        </p:nvPicPr>
        <p:blipFill>
          <a:blip r:embed="rId3"/>
          <a:stretch>
            <a:fillRect/>
          </a:stretch>
        </p:blipFill>
        <p:spPr>
          <a:xfrm>
            <a:off x="6947223" y="4194697"/>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9" name="Picture 78"/>
          <p:cNvPicPr>
            <a:picLocks noChangeAspect="1"/>
          </p:cNvPicPr>
          <p:nvPr/>
        </p:nvPicPr>
        <p:blipFill>
          <a:blip r:embed="rId3"/>
          <a:stretch>
            <a:fillRect/>
          </a:stretch>
        </p:blipFill>
        <p:spPr>
          <a:xfrm>
            <a:off x="8435987" y="4231260"/>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0" name="Picture 79"/>
          <p:cNvPicPr>
            <a:picLocks noChangeAspect="1"/>
          </p:cNvPicPr>
          <p:nvPr/>
        </p:nvPicPr>
        <p:blipFill>
          <a:blip r:embed="rId3"/>
          <a:stretch>
            <a:fillRect/>
          </a:stretch>
        </p:blipFill>
        <p:spPr>
          <a:xfrm>
            <a:off x="8292438" y="3790054"/>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1" name="Picture 80"/>
          <p:cNvPicPr>
            <a:picLocks noChangeAspect="1"/>
          </p:cNvPicPr>
          <p:nvPr/>
        </p:nvPicPr>
        <p:blipFill>
          <a:blip r:embed="rId3"/>
          <a:stretch>
            <a:fillRect/>
          </a:stretch>
        </p:blipFill>
        <p:spPr>
          <a:xfrm>
            <a:off x="8027524" y="4136202"/>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 name="Left-Right-Up Arrow 4"/>
          <p:cNvSpPr/>
          <p:nvPr/>
        </p:nvSpPr>
        <p:spPr>
          <a:xfrm rot="20069384">
            <a:off x="4447760" y="3992848"/>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Left-Right-Up Arrow 84"/>
          <p:cNvSpPr/>
          <p:nvPr/>
        </p:nvSpPr>
        <p:spPr>
          <a:xfrm rot="17917287">
            <a:off x="5832743" y="3983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Left-Right-Up Arrow 85"/>
          <p:cNvSpPr/>
          <p:nvPr/>
        </p:nvSpPr>
        <p:spPr>
          <a:xfrm rot="20069384">
            <a:off x="6977382" y="3945402"/>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Left-Right-Up Arrow 86"/>
          <p:cNvSpPr/>
          <p:nvPr/>
        </p:nvSpPr>
        <p:spPr>
          <a:xfrm rot="863626">
            <a:off x="8236068" y="397225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233424" y="4883546"/>
            <a:ext cx="8799664" cy="523220"/>
          </a:xfrm>
          <a:prstGeom prst="rect">
            <a:avLst/>
          </a:prstGeom>
        </p:spPr>
        <p:txBody>
          <a:bodyPr wrap="square">
            <a:spAutoFit/>
          </a:bodyPr>
          <a:lstStyle/>
          <a:p>
            <a:pPr algn="ctr"/>
            <a:r>
              <a:rPr lang="en-US" sz="2800" dirty="0" smtClean="0">
                <a:solidFill>
                  <a:srgbClr val="FFFF00"/>
                </a:solidFill>
              </a:rPr>
              <a:t>What things can cause error in this experiment? </a:t>
            </a:r>
            <a:endParaRPr lang="en-US" sz="2800" dirty="0">
              <a:solidFill>
                <a:srgbClr val="FFFF00"/>
              </a:solidFill>
            </a:endParaRPr>
          </a:p>
        </p:txBody>
      </p:sp>
      <p:sp>
        <p:nvSpPr>
          <p:cNvPr id="56" name="TextBox 55"/>
          <p:cNvSpPr txBox="1"/>
          <p:nvPr/>
        </p:nvSpPr>
        <p:spPr>
          <a:xfrm>
            <a:off x="571273" y="5406766"/>
            <a:ext cx="8254103" cy="769441"/>
          </a:xfrm>
          <a:prstGeom prst="rect">
            <a:avLst/>
          </a:prstGeom>
          <a:noFill/>
        </p:spPr>
        <p:txBody>
          <a:bodyPr wrap="square" rtlCol="0">
            <a:spAutoFit/>
          </a:bodyPr>
          <a:lstStyle/>
          <a:p>
            <a:pPr algn="ctr"/>
            <a:r>
              <a:rPr lang="en-US" sz="2200" dirty="0" smtClean="0">
                <a:solidFill>
                  <a:schemeClr val="bg1"/>
                </a:solidFill>
              </a:rPr>
              <a:t>Anything that is not explained by the treatment, e.g. natural variation in each cow’s weight, hydration, genetics, stress, etc. </a:t>
            </a:r>
          </a:p>
        </p:txBody>
      </p:sp>
    </p:spTree>
    <p:extLst>
      <p:ext uri="{BB962C8B-B14F-4D97-AF65-F5344CB8AC3E}">
        <p14:creationId xmlns:p14="http://schemas.microsoft.com/office/powerpoint/2010/main" val="457213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doing today?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Instruction 9:00 – 11:00 AM</a:t>
            </a:r>
          </a:p>
          <a:p>
            <a:pPr lvl="1"/>
            <a:r>
              <a:rPr lang="en-US" dirty="0" smtClean="0"/>
              <a:t>Introductions</a:t>
            </a:r>
          </a:p>
          <a:p>
            <a:pPr lvl="1"/>
            <a:r>
              <a:rPr lang="en-US" dirty="0" smtClean="0"/>
              <a:t>Section 1: Experimental design, ANOVA, </a:t>
            </a:r>
            <a:r>
              <a:rPr lang="en-US" dirty="0"/>
              <a:t>h</a:t>
            </a:r>
            <a:r>
              <a:rPr lang="en-US" dirty="0" smtClean="0"/>
              <a:t>ypothesis testing</a:t>
            </a:r>
          </a:p>
          <a:p>
            <a:r>
              <a:rPr lang="en-US" dirty="0" smtClean="0"/>
              <a:t>Tea break 11:00 – 11:30 AM</a:t>
            </a:r>
          </a:p>
          <a:p>
            <a:r>
              <a:rPr lang="en-US" dirty="0" smtClean="0"/>
              <a:t>Instruction 11:30 – 1:00 PM </a:t>
            </a:r>
          </a:p>
          <a:p>
            <a:pPr lvl="1"/>
            <a:r>
              <a:rPr lang="en-US" dirty="0" smtClean="0"/>
              <a:t>Section 2: </a:t>
            </a:r>
            <a:r>
              <a:rPr lang="en-US" dirty="0"/>
              <a:t>Agricultural Field Trial Statistics App </a:t>
            </a:r>
            <a:endParaRPr lang="en-US" dirty="0" smtClean="0"/>
          </a:p>
          <a:p>
            <a:pPr lvl="1"/>
            <a:r>
              <a:rPr lang="en-US" dirty="0" smtClean="0"/>
              <a:t>ANOVA and interpretation with 1 treatment and with 2 treatments, factorial</a:t>
            </a:r>
          </a:p>
          <a:p>
            <a:r>
              <a:rPr lang="en-US" dirty="0" smtClean="0"/>
              <a:t>Lunch 1:00 – 2:00 PM</a:t>
            </a:r>
          </a:p>
          <a:p>
            <a:r>
              <a:rPr lang="en-US" dirty="0" smtClean="0"/>
              <a:t>Instruction 2:00 – 2:30 PM </a:t>
            </a:r>
          </a:p>
          <a:p>
            <a:r>
              <a:rPr lang="en-US" dirty="0" smtClean="0"/>
              <a:t>Tea break 2:30 – 3:00 PM</a:t>
            </a:r>
          </a:p>
          <a:p>
            <a:r>
              <a:rPr lang="en-US" dirty="0" smtClean="0"/>
              <a:t>Instruction 3:00 - 4:00 PM</a:t>
            </a:r>
            <a:endParaRPr lang="en-US" dirty="0"/>
          </a:p>
        </p:txBody>
      </p:sp>
    </p:spTree>
    <p:extLst>
      <p:ext uri="{BB962C8B-B14F-4D97-AF65-F5344CB8AC3E}">
        <p14:creationId xmlns:p14="http://schemas.microsoft.com/office/powerpoint/2010/main" val="8794008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2810304" y="1735339"/>
            <a:ext cx="1337236" cy="89594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10304" y="2698642"/>
            <a:ext cx="1210236" cy="666961"/>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312721" y="1089007"/>
            <a:ext cx="4586942" cy="369332"/>
          </a:xfrm>
          <a:prstGeom prst="rect">
            <a:avLst/>
          </a:prstGeom>
          <a:noFill/>
        </p:spPr>
        <p:txBody>
          <a:bodyPr wrap="square" rtlCol="0">
            <a:spAutoFit/>
          </a:bodyPr>
          <a:lstStyle/>
          <a:p>
            <a:pPr algn="ctr"/>
            <a:r>
              <a:rPr lang="en-US" dirty="0" smtClean="0">
                <a:solidFill>
                  <a:srgbClr val="FFFF00"/>
                </a:solidFill>
              </a:rPr>
              <a:t>Differences </a:t>
            </a:r>
            <a:r>
              <a:rPr lang="en-US" i="1" dirty="0" smtClean="0">
                <a:solidFill>
                  <a:srgbClr val="FFFF00"/>
                </a:solidFill>
              </a:rPr>
              <a:t>between</a:t>
            </a:r>
            <a:r>
              <a:rPr lang="en-US" dirty="0" smtClean="0">
                <a:solidFill>
                  <a:srgbClr val="FFFF00"/>
                </a:solidFill>
              </a:rPr>
              <a:t> treatments</a:t>
            </a:r>
          </a:p>
        </p:txBody>
      </p:sp>
      <p:sp>
        <p:nvSpPr>
          <p:cNvPr id="29" name="TextBox 28"/>
          <p:cNvSpPr txBox="1"/>
          <p:nvPr/>
        </p:nvSpPr>
        <p:spPr>
          <a:xfrm>
            <a:off x="4147540" y="3055738"/>
            <a:ext cx="4886594" cy="1754327"/>
          </a:xfrm>
          <a:prstGeom prst="rect">
            <a:avLst/>
          </a:prstGeom>
          <a:solidFill>
            <a:srgbClr val="FFFF00"/>
          </a:solidFill>
        </p:spPr>
        <p:txBody>
          <a:bodyPr wrap="square" rtlCol="0">
            <a:spAutoFit/>
          </a:bodyPr>
          <a:lstStyle/>
          <a:p>
            <a:pPr algn="ctr"/>
            <a:r>
              <a:rPr lang="en-US" dirty="0" smtClean="0"/>
              <a:t>Differences </a:t>
            </a:r>
            <a:r>
              <a:rPr lang="en-US" i="1" dirty="0" smtClean="0"/>
              <a:t>within</a:t>
            </a:r>
            <a:r>
              <a:rPr lang="en-US" dirty="0" smtClean="0"/>
              <a:t> treatments (error)</a:t>
            </a:r>
          </a:p>
          <a:p>
            <a:pPr algn="ctr"/>
            <a:endParaRPr lang="en-US" dirty="0" smtClean="0"/>
          </a:p>
          <a:p>
            <a:pPr algn="ctr"/>
            <a:endParaRPr lang="en-US" dirty="0"/>
          </a:p>
          <a:p>
            <a:pPr algn="ctr"/>
            <a:endParaRPr lang="en-US" dirty="0" smtClean="0"/>
          </a:p>
          <a:p>
            <a:pPr algn="ctr"/>
            <a:endParaRPr lang="en-US" dirty="0"/>
          </a:p>
          <a:p>
            <a:pPr algn="ctr"/>
            <a:endParaRPr lang="en-US" dirty="0" smtClean="0"/>
          </a:p>
        </p:txBody>
      </p:sp>
      <p:pic>
        <p:nvPicPr>
          <p:cNvPr id="13" name="Picture 12"/>
          <p:cNvPicPr>
            <a:picLocks noChangeAspect="1"/>
          </p:cNvPicPr>
          <p:nvPr/>
        </p:nvPicPr>
        <p:blipFill>
          <a:blip r:embed="rId3"/>
          <a:stretch>
            <a:fillRect/>
          </a:stretch>
        </p:blipFill>
        <p:spPr>
          <a:xfrm>
            <a:off x="886413" y="219497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2104502" y="333020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2133774" y="263128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295811" y="285347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7" name="Picture 26"/>
          <p:cNvPicPr>
            <a:picLocks noChangeAspect="1"/>
          </p:cNvPicPr>
          <p:nvPr/>
        </p:nvPicPr>
        <p:blipFill>
          <a:blip r:embed="rId3"/>
          <a:stretch>
            <a:fillRect/>
          </a:stretch>
        </p:blipFill>
        <p:spPr>
          <a:xfrm>
            <a:off x="2126103" y="211551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1516266" y="34346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1516266" y="273201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408142" y="336560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1479199" y="226589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030439" y="269864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360032" y="230535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980656" y="336560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4675898" y="211239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314548" y="189500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234183" y="232959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5504963" y="192843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965146" y="191465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735054" y="235545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6815208" y="189958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7135023" y="206797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6815208" y="231423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8388638" y="229435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45089" y="185315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7980175" y="219930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4" name="Left-Right Arrow 3"/>
          <p:cNvSpPr/>
          <p:nvPr/>
        </p:nvSpPr>
        <p:spPr>
          <a:xfrm>
            <a:off x="5048687" y="226547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eft-Right Arrow 52"/>
          <p:cNvSpPr/>
          <p:nvPr/>
        </p:nvSpPr>
        <p:spPr>
          <a:xfrm>
            <a:off x="6281533" y="227607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Left-Right Arrow 53"/>
          <p:cNvSpPr/>
          <p:nvPr/>
        </p:nvSpPr>
        <p:spPr>
          <a:xfrm>
            <a:off x="7467455" y="228743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a:stretch>
            <a:fillRect/>
          </a:stretch>
        </p:blipFill>
        <p:spPr>
          <a:xfrm>
            <a:off x="4856965" y="393873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1" name="Picture 70"/>
          <p:cNvPicPr>
            <a:picLocks noChangeAspect="1"/>
          </p:cNvPicPr>
          <p:nvPr/>
        </p:nvPicPr>
        <p:blipFill>
          <a:blip r:embed="rId3"/>
          <a:stretch>
            <a:fillRect/>
          </a:stretch>
        </p:blipFill>
        <p:spPr>
          <a:xfrm>
            <a:off x="4446563" y="377546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2" name="Picture 71"/>
          <p:cNvPicPr>
            <a:picLocks noChangeAspect="1"/>
          </p:cNvPicPr>
          <p:nvPr/>
        </p:nvPicPr>
        <p:blipFill>
          <a:blip r:embed="rId3"/>
          <a:stretch>
            <a:fillRect/>
          </a:stretch>
        </p:blipFill>
        <p:spPr>
          <a:xfrm>
            <a:off x="4366198" y="431148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73" name="Picture 72"/>
          <p:cNvPicPr>
            <a:picLocks noChangeAspect="1"/>
          </p:cNvPicPr>
          <p:nvPr/>
        </p:nvPicPr>
        <p:blipFill>
          <a:blip r:embed="rId3"/>
          <a:stretch>
            <a:fillRect/>
          </a:stretch>
        </p:blipFill>
        <p:spPr>
          <a:xfrm>
            <a:off x="5636978" y="38088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4" name="Picture 73"/>
          <p:cNvPicPr>
            <a:picLocks noChangeAspect="1"/>
          </p:cNvPicPr>
          <p:nvPr/>
        </p:nvPicPr>
        <p:blipFill>
          <a:blip r:embed="rId3"/>
          <a:stretch>
            <a:fillRect/>
          </a:stretch>
        </p:blipFill>
        <p:spPr>
          <a:xfrm>
            <a:off x="6097161" y="379510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5" name="Picture 74"/>
          <p:cNvPicPr>
            <a:picLocks noChangeAspect="1"/>
          </p:cNvPicPr>
          <p:nvPr/>
        </p:nvPicPr>
        <p:blipFill>
          <a:blip r:embed="rId3"/>
          <a:stretch>
            <a:fillRect/>
          </a:stretch>
        </p:blipFill>
        <p:spPr>
          <a:xfrm>
            <a:off x="5867069" y="4235908"/>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76" name="Picture 75"/>
          <p:cNvPicPr>
            <a:picLocks noChangeAspect="1"/>
          </p:cNvPicPr>
          <p:nvPr/>
        </p:nvPicPr>
        <p:blipFill>
          <a:blip r:embed="rId3"/>
          <a:stretch>
            <a:fillRect/>
          </a:stretch>
        </p:blipFill>
        <p:spPr>
          <a:xfrm>
            <a:off x="6947223" y="3780044"/>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7" name="Picture 76"/>
          <p:cNvPicPr>
            <a:picLocks noChangeAspect="1"/>
          </p:cNvPicPr>
          <p:nvPr/>
        </p:nvPicPr>
        <p:blipFill>
          <a:blip r:embed="rId3"/>
          <a:stretch>
            <a:fillRect/>
          </a:stretch>
        </p:blipFill>
        <p:spPr>
          <a:xfrm>
            <a:off x="7267038" y="3948428"/>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8" name="Picture 77"/>
          <p:cNvPicPr>
            <a:picLocks noChangeAspect="1"/>
          </p:cNvPicPr>
          <p:nvPr/>
        </p:nvPicPr>
        <p:blipFill>
          <a:blip r:embed="rId3"/>
          <a:stretch>
            <a:fillRect/>
          </a:stretch>
        </p:blipFill>
        <p:spPr>
          <a:xfrm>
            <a:off x="6947223" y="4194697"/>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79" name="Picture 78"/>
          <p:cNvPicPr>
            <a:picLocks noChangeAspect="1"/>
          </p:cNvPicPr>
          <p:nvPr/>
        </p:nvPicPr>
        <p:blipFill>
          <a:blip r:embed="rId3"/>
          <a:stretch>
            <a:fillRect/>
          </a:stretch>
        </p:blipFill>
        <p:spPr>
          <a:xfrm>
            <a:off x="8435987" y="4231260"/>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0" name="Picture 79"/>
          <p:cNvPicPr>
            <a:picLocks noChangeAspect="1"/>
          </p:cNvPicPr>
          <p:nvPr/>
        </p:nvPicPr>
        <p:blipFill>
          <a:blip r:embed="rId3"/>
          <a:stretch>
            <a:fillRect/>
          </a:stretch>
        </p:blipFill>
        <p:spPr>
          <a:xfrm>
            <a:off x="8292438" y="3790054"/>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81" name="Picture 80"/>
          <p:cNvPicPr>
            <a:picLocks noChangeAspect="1"/>
          </p:cNvPicPr>
          <p:nvPr/>
        </p:nvPicPr>
        <p:blipFill>
          <a:blip r:embed="rId3"/>
          <a:stretch>
            <a:fillRect/>
          </a:stretch>
        </p:blipFill>
        <p:spPr>
          <a:xfrm>
            <a:off x="8027524" y="4136202"/>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 name="Left-Right-Up Arrow 4"/>
          <p:cNvSpPr/>
          <p:nvPr/>
        </p:nvSpPr>
        <p:spPr>
          <a:xfrm rot="20069384">
            <a:off x="4447760" y="3992848"/>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Left-Right-Up Arrow 84"/>
          <p:cNvSpPr/>
          <p:nvPr/>
        </p:nvSpPr>
        <p:spPr>
          <a:xfrm rot="17917287">
            <a:off x="5832743" y="3983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Left-Right-Up Arrow 85"/>
          <p:cNvSpPr/>
          <p:nvPr/>
        </p:nvSpPr>
        <p:spPr>
          <a:xfrm rot="20069384">
            <a:off x="6977382" y="3945402"/>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Left-Right-Up Arrow 86"/>
          <p:cNvSpPr/>
          <p:nvPr/>
        </p:nvSpPr>
        <p:spPr>
          <a:xfrm rot="863626">
            <a:off x="8236068" y="397225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039966" y="4907925"/>
            <a:ext cx="7088035" cy="523220"/>
          </a:xfrm>
          <a:prstGeom prst="rect">
            <a:avLst/>
          </a:prstGeom>
        </p:spPr>
        <p:txBody>
          <a:bodyPr wrap="square">
            <a:spAutoFit/>
          </a:bodyPr>
          <a:lstStyle/>
          <a:p>
            <a:pPr algn="ctr"/>
            <a:r>
              <a:rPr lang="en-US" sz="2800" dirty="0" smtClean="0">
                <a:solidFill>
                  <a:srgbClr val="FFFF00"/>
                </a:solidFill>
              </a:rPr>
              <a:t>What can we do to minimize error? </a:t>
            </a:r>
            <a:endParaRPr lang="en-US" sz="2800" dirty="0">
              <a:solidFill>
                <a:srgbClr val="FFFF00"/>
              </a:solidFill>
            </a:endParaRPr>
          </a:p>
        </p:txBody>
      </p:sp>
      <p:sp>
        <p:nvSpPr>
          <p:cNvPr id="58" name="TextBox 57"/>
          <p:cNvSpPr txBox="1"/>
          <p:nvPr/>
        </p:nvSpPr>
        <p:spPr>
          <a:xfrm>
            <a:off x="295811" y="5408980"/>
            <a:ext cx="8344304" cy="769441"/>
          </a:xfrm>
          <a:prstGeom prst="rect">
            <a:avLst/>
          </a:prstGeom>
          <a:noFill/>
        </p:spPr>
        <p:txBody>
          <a:bodyPr wrap="square" rtlCol="0">
            <a:spAutoFit/>
          </a:bodyPr>
          <a:lstStyle/>
          <a:p>
            <a:pPr marL="285750" indent="-285750">
              <a:buFont typeface="Arial"/>
              <a:buChar char="•"/>
            </a:pPr>
            <a:r>
              <a:rPr lang="en-US" sz="2200" dirty="0" smtClean="0">
                <a:solidFill>
                  <a:schemeClr val="bg1"/>
                </a:solidFill>
              </a:rPr>
              <a:t>Increase the number of replications (sample size)</a:t>
            </a:r>
          </a:p>
          <a:p>
            <a:pPr marL="285750" indent="-285750">
              <a:buFont typeface="Arial"/>
              <a:buChar char="•"/>
            </a:pPr>
            <a:r>
              <a:rPr lang="en-US" sz="2200" dirty="0" smtClean="0">
                <a:solidFill>
                  <a:schemeClr val="bg1"/>
                </a:solidFill>
              </a:rPr>
              <a:t>Grouping experimental units (blocking) -- we will discuss later</a:t>
            </a:r>
            <a:endParaRPr lang="en-US" sz="2200" dirty="0">
              <a:solidFill>
                <a:schemeClr val="bg1"/>
              </a:solidFill>
            </a:endParaRPr>
          </a:p>
        </p:txBody>
      </p:sp>
      <p:sp>
        <p:nvSpPr>
          <p:cNvPr id="55" name="TextBox 54"/>
          <p:cNvSpPr txBox="1"/>
          <p:nvPr/>
        </p:nvSpPr>
        <p:spPr>
          <a:xfrm>
            <a:off x="216725" y="1298458"/>
            <a:ext cx="3320559" cy="646331"/>
          </a:xfrm>
          <a:prstGeom prst="rect">
            <a:avLst/>
          </a:prstGeom>
          <a:noFill/>
        </p:spPr>
        <p:txBody>
          <a:bodyPr wrap="square" rtlCol="0">
            <a:spAutoFit/>
          </a:bodyPr>
          <a:lstStyle/>
          <a:p>
            <a:pPr algn="ctr"/>
            <a:r>
              <a:rPr lang="en-US" dirty="0" smtClean="0">
                <a:solidFill>
                  <a:srgbClr val="FFFF00"/>
                </a:solidFill>
              </a:rPr>
              <a:t>Differences in milk production  among </a:t>
            </a:r>
            <a:r>
              <a:rPr lang="en-US" i="1" dirty="0">
                <a:solidFill>
                  <a:srgbClr val="FFFF00"/>
                </a:solidFill>
              </a:rPr>
              <a:t>all</a:t>
            </a:r>
            <a:r>
              <a:rPr lang="en-US" dirty="0">
                <a:solidFill>
                  <a:srgbClr val="FFFF00"/>
                </a:solidFill>
              </a:rPr>
              <a:t> </a:t>
            </a:r>
            <a:r>
              <a:rPr lang="en-US" dirty="0" smtClean="0">
                <a:solidFill>
                  <a:srgbClr val="FFFF00"/>
                </a:solidFill>
              </a:rPr>
              <a:t>cows</a:t>
            </a:r>
          </a:p>
        </p:txBody>
      </p:sp>
    </p:spTree>
    <p:extLst>
      <p:ext uri="{BB962C8B-B14F-4D97-AF65-F5344CB8AC3E}">
        <p14:creationId xmlns:p14="http://schemas.microsoft.com/office/powerpoint/2010/main" val="2283709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87413575"/>
              </p:ext>
            </p:extLst>
          </p:nvPr>
        </p:nvGraphicFramePr>
        <p:xfrm>
          <a:off x="1725439" y="2064920"/>
          <a:ext cx="5648996" cy="4405607"/>
        </p:xfrm>
        <a:graphic>
          <a:graphicData uri="http://schemas.openxmlformats.org/drawingml/2006/table">
            <a:tbl>
              <a:tblPr firstRow="1" bandRow="1">
                <a:tableStyleId>{5C22544A-7EE6-4342-B048-85BDC9FD1C3A}</a:tableStyleId>
              </a:tblPr>
              <a:tblGrid>
                <a:gridCol w="1412249"/>
                <a:gridCol w="1412249"/>
                <a:gridCol w="1412249"/>
                <a:gridCol w="1412249"/>
              </a:tblGrid>
              <a:tr h="505730">
                <a:tc>
                  <a:txBody>
                    <a:bodyPr/>
                    <a:lstStyle/>
                    <a:p>
                      <a:pPr algn="ctr"/>
                      <a:r>
                        <a:rPr lang="en-US" b="0" dirty="0" smtClean="0">
                          <a:solidFill>
                            <a:schemeClr val="bg1"/>
                          </a:solidFill>
                        </a:rPr>
                        <a:t>Hand-milk 2x</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Hand-milk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2x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3x</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099496">
                <a:tc>
                  <a:txBody>
                    <a:bodyPr/>
                    <a:lstStyle/>
                    <a:p>
                      <a:pPr algn="ctr"/>
                      <a:r>
                        <a:rPr lang="en-US" b="0" dirty="0" smtClean="0">
                          <a:solidFill>
                            <a:schemeClr val="bg1"/>
                          </a:solidFill>
                        </a:rPr>
                        <a:t>8.6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11.2</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9.6</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11.5</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14685">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10.8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9.3</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12.0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1114685">
                <a:tc>
                  <a:txBody>
                    <a:bodyPr/>
                    <a:lstStyle/>
                    <a:p>
                      <a:pPr algn="ctr"/>
                      <a:r>
                        <a:rPr lang="en-US" b="0" dirty="0" smtClean="0">
                          <a:solidFill>
                            <a:schemeClr val="bg1"/>
                          </a:solidFill>
                        </a:rPr>
                        <a:t>9.1</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11.7</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9.0</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a:r>
                        <a:rPr lang="en-US" b="0" dirty="0" smtClean="0">
                          <a:solidFill>
                            <a:schemeClr val="bg1"/>
                          </a:solidFill>
                        </a:rPr>
                        <a:t>11.8</a:t>
                      </a:r>
                      <a:endParaRPr lang="en-US" b="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r h="436661">
                <a:tc>
                  <a:txBody>
                    <a:bodyPr/>
                    <a:lstStyle/>
                    <a:p>
                      <a:pPr algn="ctr" fontAlgn="b"/>
                      <a:r>
                        <a:rPr lang="en-US" sz="2400" b="0" i="0" u="none" strike="noStrike" dirty="0">
                          <a:solidFill>
                            <a:schemeClr val="bg1"/>
                          </a:solidFill>
                          <a:effectLst/>
                          <a:latin typeface="Calibri"/>
                        </a:rPr>
                        <a:t>9.0</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11.2</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9.3</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094076"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510053"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4915425"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510053"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4915425"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510053"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4915425"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090060"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094076"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414811" y="5883321"/>
            <a:ext cx="1391700" cy="646331"/>
          </a:xfrm>
          <a:prstGeom prst="rect">
            <a:avLst/>
          </a:prstGeom>
          <a:noFill/>
        </p:spPr>
        <p:txBody>
          <a:bodyPr wrap="square" rtlCol="0">
            <a:spAutoFit/>
          </a:bodyPr>
          <a:lstStyle/>
          <a:p>
            <a:r>
              <a:rPr lang="en-US" dirty="0" smtClean="0">
                <a:solidFill>
                  <a:srgbClr val="FFFFFF"/>
                </a:solidFill>
              </a:rPr>
              <a:t>Treatment means:</a:t>
            </a:r>
            <a:endParaRPr lang="en-US" dirty="0">
              <a:solidFill>
                <a:srgbClr val="FFFFFF"/>
              </a:solidFill>
            </a:endParaRPr>
          </a:p>
        </p:txBody>
      </p:sp>
      <p:pic>
        <p:nvPicPr>
          <p:cNvPr id="20" name="Picture 19"/>
          <p:cNvPicPr>
            <a:picLocks noChangeAspect="1"/>
          </p:cNvPicPr>
          <p:nvPr/>
        </p:nvPicPr>
        <p:blipFill>
          <a:blip r:embed="rId3"/>
          <a:stretch>
            <a:fillRect/>
          </a:stretch>
        </p:blipFill>
        <p:spPr>
          <a:xfrm>
            <a:off x="6337825"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337825" y="5267853"/>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337825" y="4201053"/>
            <a:ext cx="715548" cy="640080"/>
          </a:xfrm>
          <a:prstGeom prst="rect">
            <a:avLst/>
          </a:prstGeom>
          <a:effectLst>
            <a:glow rad="101600">
              <a:schemeClr val="accent5">
                <a:satMod val="175000"/>
                <a:alpha val="40000"/>
              </a:schemeClr>
            </a:glow>
          </a:effectLst>
        </p:spPr>
      </p:pic>
      <p:sp>
        <p:nvSpPr>
          <p:cNvPr id="25" name="Rectangle 24"/>
          <p:cNvSpPr/>
          <p:nvPr/>
        </p:nvSpPr>
        <p:spPr>
          <a:xfrm>
            <a:off x="395108" y="694701"/>
            <a:ext cx="8452557" cy="1246495"/>
          </a:xfrm>
          <a:prstGeom prst="rect">
            <a:avLst/>
          </a:prstGeom>
          <a:solidFill>
            <a:srgbClr val="FFFF00"/>
          </a:solidFill>
        </p:spPr>
        <p:txBody>
          <a:bodyPr wrap="square">
            <a:spAutoFit/>
          </a:bodyPr>
          <a:lstStyle/>
          <a:p>
            <a:pPr algn="ctr"/>
            <a:r>
              <a:rPr lang="en-US" sz="2500" dirty="0" smtClean="0"/>
              <a:t>If we conclude there’s a statistically significant treatment effect using ANOVA, then a </a:t>
            </a:r>
            <a:r>
              <a:rPr lang="en-US" sz="2500" b="1" u="sng" dirty="0" smtClean="0"/>
              <a:t>mean comparison test </a:t>
            </a:r>
            <a:r>
              <a:rPr lang="en-US" sz="2500" dirty="0" smtClean="0"/>
              <a:t>is used to determine which treatments differ.</a:t>
            </a:r>
          </a:p>
        </p:txBody>
      </p:sp>
      <p:sp>
        <p:nvSpPr>
          <p:cNvPr id="3" name="Rounded Rectangle 2"/>
          <p:cNvSpPr/>
          <p:nvPr/>
        </p:nvSpPr>
        <p:spPr>
          <a:xfrm>
            <a:off x="1725439" y="2064920"/>
            <a:ext cx="5648996" cy="672636"/>
          </a:xfrm>
          <a:prstGeom prst="round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1853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169" y="3180191"/>
            <a:ext cx="7583487" cy="1044388"/>
          </a:xfrm>
        </p:spPr>
        <p:txBody>
          <a:bodyPr/>
          <a:lstStyle/>
          <a:p>
            <a:r>
              <a:rPr lang="en-US" sz="2200" dirty="0" smtClean="0"/>
              <a:t>ANOVA table</a:t>
            </a:r>
            <a:br>
              <a:rPr lang="en-US" sz="2200" dirty="0" smtClean="0"/>
            </a:br>
            <a:r>
              <a:rPr lang="en-US" sz="2200" dirty="0" smtClean="0"/>
              <a:t>Dependent variable = ?</a:t>
            </a:r>
            <a:endParaRPr lang="en-US" sz="2200" dirty="0"/>
          </a:p>
        </p:txBody>
      </p:sp>
      <p:sp>
        <p:nvSpPr>
          <p:cNvPr id="5" name="Title 1"/>
          <p:cNvSpPr txBox="1">
            <a:spLocks/>
          </p:cNvSpPr>
          <p:nvPr/>
        </p:nvSpPr>
        <p:spPr>
          <a:xfrm>
            <a:off x="779457" y="600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800" dirty="0" smtClean="0"/>
              <a:t>Let’s fill in the ANOVA table together for the milk production example, and then use the App to do it for us.</a:t>
            </a:r>
            <a:endParaRPr lang="en-US" sz="2800" dirty="0"/>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75923820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585197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169" y="3180191"/>
            <a:ext cx="7583487" cy="1044388"/>
          </a:xfrm>
        </p:spPr>
        <p:txBody>
          <a:bodyPr/>
          <a:lstStyle/>
          <a:p>
            <a:r>
              <a:rPr lang="en-US" sz="2200" dirty="0" smtClean="0"/>
              <a:t>ANOVA table</a:t>
            </a:r>
            <a:br>
              <a:rPr lang="en-US" sz="2200" dirty="0" smtClean="0"/>
            </a:br>
            <a:r>
              <a:rPr lang="en-US" sz="2200" dirty="0" smtClean="0"/>
              <a:t>Dependent variable = ?</a:t>
            </a:r>
            <a:endParaRPr lang="en-US" sz="2200" dirty="0"/>
          </a:p>
        </p:txBody>
      </p:sp>
      <p:sp>
        <p:nvSpPr>
          <p:cNvPr id="5" name="Title 1"/>
          <p:cNvSpPr txBox="1">
            <a:spLocks/>
          </p:cNvSpPr>
          <p:nvPr/>
        </p:nvSpPr>
        <p:spPr>
          <a:xfrm>
            <a:off x="779457" y="600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800" dirty="0" smtClean="0"/>
              <a:t>Let’s fill in the ANOVA table together for the milk production example, and then use the App to do it for us.</a:t>
            </a:r>
            <a:endParaRPr lang="en-US" sz="2800" dirty="0"/>
          </a:p>
        </p:txBody>
      </p:sp>
      <p:sp>
        <p:nvSpPr>
          <p:cNvPr id="3" name="Cloud Callout 2"/>
          <p:cNvSpPr/>
          <p:nvPr/>
        </p:nvSpPr>
        <p:spPr>
          <a:xfrm>
            <a:off x="3203223" y="1779091"/>
            <a:ext cx="2540000" cy="1721556"/>
          </a:xfrm>
          <a:prstGeom prst="cloudCallout">
            <a:avLst>
              <a:gd name="adj1" fmla="val -36944"/>
              <a:gd name="adj2" fmla="val 69877"/>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rgbClr val="000000"/>
                </a:solidFill>
              </a:rPr>
              <a:t>What is the dependent variable?</a:t>
            </a:r>
            <a:endParaRPr lang="en-US" sz="2200" dirty="0">
              <a:solidFill>
                <a:srgbClr val="000000"/>
              </a:solidFill>
            </a:endParaRP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407996356"/>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endParaRPr lang="en-US" dirty="0" smtClean="0"/>
                    </a:p>
                    <a:p>
                      <a:endParaRPr lang="en-US" dirty="0" smtClean="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28155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3"/>
          <p:cNvGraphicFramePr>
            <a:graphicFrameLocks noGrp="1"/>
          </p:cNvGraphicFramePr>
          <p:nvPr>
            <p:ph idx="1"/>
            <p:extLst>
              <p:ext uri="{D42A27DB-BD31-4B8C-83A1-F6EECF244321}">
                <p14:modId xmlns:p14="http://schemas.microsoft.com/office/powerpoint/2010/main" val="3750207346"/>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endParaRPr lang="en-US" dirty="0" smtClean="0"/>
                    </a:p>
                    <a:p>
                      <a:endParaRPr lang="en-US" dirty="0" smtClean="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2" name="Title 1"/>
          <p:cNvSpPr>
            <a:spLocks noGrp="1"/>
          </p:cNvSpPr>
          <p:nvPr>
            <p:ph type="title"/>
          </p:nvPr>
        </p:nvSpPr>
        <p:spPr>
          <a:xfrm>
            <a:off x="796169" y="3180191"/>
            <a:ext cx="7583487" cy="1044388"/>
          </a:xfrm>
        </p:spPr>
        <p:txBody>
          <a:bodyPr/>
          <a:lstStyle/>
          <a:p>
            <a:r>
              <a:rPr lang="en-US" sz="2200" dirty="0" smtClean="0"/>
              <a:t>ANOVA table</a:t>
            </a:r>
            <a:br>
              <a:rPr lang="en-US" sz="2200" dirty="0" smtClean="0"/>
            </a:br>
            <a:r>
              <a:rPr lang="en-US" sz="2200" dirty="0" smtClean="0"/>
              <a:t>Dependent variable = milk production</a:t>
            </a:r>
            <a:endParaRPr lang="en-US" sz="2200" dirty="0"/>
          </a:p>
        </p:txBody>
      </p:sp>
      <p:sp>
        <p:nvSpPr>
          <p:cNvPr id="5" name="Title 1"/>
          <p:cNvSpPr txBox="1">
            <a:spLocks/>
          </p:cNvSpPr>
          <p:nvPr/>
        </p:nvSpPr>
        <p:spPr>
          <a:xfrm>
            <a:off x="779457" y="600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800" dirty="0" smtClean="0"/>
              <a:t>Let’s fill in the ANOVA table together for the milk production example, and then use the App to do it for us.</a:t>
            </a:r>
            <a:endParaRPr lang="en-US" sz="2800" dirty="0"/>
          </a:p>
        </p:txBody>
      </p:sp>
      <p:sp>
        <p:nvSpPr>
          <p:cNvPr id="12" name="Rectangle 11"/>
          <p:cNvSpPr/>
          <p:nvPr/>
        </p:nvSpPr>
        <p:spPr>
          <a:xfrm>
            <a:off x="796170" y="4285009"/>
            <a:ext cx="1384710" cy="228160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1422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3"/>
          <p:cNvGraphicFramePr>
            <a:graphicFrameLocks noGrp="1"/>
          </p:cNvGraphicFramePr>
          <p:nvPr>
            <p:ph idx="1"/>
            <p:extLst>
              <p:ext uri="{D42A27DB-BD31-4B8C-83A1-F6EECF244321}">
                <p14:modId xmlns:p14="http://schemas.microsoft.com/office/powerpoint/2010/main" val="2929427187"/>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endParaRPr lang="en-US" dirty="0" smtClean="0"/>
                    </a:p>
                    <a:p>
                      <a:endParaRPr lang="en-US" dirty="0" smtClean="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2" name="Title 1"/>
          <p:cNvSpPr>
            <a:spLocks noGrp="1"/>
          </p:cNvSpPr>
          <p:nvPr>
            <p:ph type="title"/>
          </p:nvPr>
        </p:nvSpPr>
        <p:spPr>
          <a:xfrm>
            <a:off x="812875" y="3215963"/>
            <a:ext cx="7583487" cy="1044388"/>
          </a:xfrm>
        </p:spPr>
        <p:txBody>
          <a:bodyPr/>
          <a:lstStyle/>
          <a:p>
            <a:r>
              <a:rPr lang="en-US" sz="2200" dirty="0" smtClean="0"/>
              <a:t>ANOVA table</a:t>
            </a:r>
            <a:br>
              <a:rPr lang="en-US" sz="2200" dirty="0" smtClean="0"/>
            </a:br>
            <a:r>
              <a:rPr lang="en-US" sz="2200" dirty="0" smtClean="0">
                <a:solidFill>
                  <a:srgbClr val="FFFFFF"/>
                </a:solidFill>
              </a:rPr>
              <a:t>Dependent variable = milk production</a:t>
            </a:r>
            <a:endParaRPr lang="en-US" sz="2200" dirty="0"/>
          </a:p>
        </p:txBody>
      </p:sp>
      <p:sp>
        <p:nvSpPr>
          <p:cNvPr id="3" name="Rectangle 2"/>
          <p:cNvSpPr/>
          <p:nvPr/>
        </p:nvSpPr>
        <p:spPr>
          <a:xfrm>
            <a:off x="796170" y="4285009"/>
            <a:ext cx="1384710" cy="228160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04589" y="1065152"/>
            <a:ext cx="3320559" cy="646331"/>
          </a:xfrm>
          <a:prstGeom prst="rect">
            <a:avLst/>
          </a:prstGeom>
          <a:noFill/>
        </p:spPr>
        <p:txBody>
          <a:bodyPr wrap="square" rtlCol="0">
            <a:spAutoFit/>
          </a:bodyPr>
          <a:lstStyle/>
          <a:p>
            <a:pPr algn="ctr"/>
            <a:r>
              <a:rPr lang="en-US" dirty="0" smtClean="0">
                <a:solidFill>
                  <a:srgbClr val="FFFF00"/>
                </a:solidFill>
              </a:rPr>
              <a:t>Differences among </a:t>
            </a:r>
            <a:r>
              <a:rPr lang="en-US" dirty="0">
                <a:solidFill>
                  <a:srgbClr val="FFFF00"/>
                </a:solidFill>
              </a:rPr>
              <a:t>all </a:t>
            </a:r>
            <a:r>
              <a:rPr lang="en-US" dirty="0" smtClean="0">
                <a:solidFill>
                  <a:srgbClr val="FFFF00"/>
                </a:solidFill>
              </a:rPr>
              <a:t>cows</a:t>
            </a:r>
          </a:p>
          <a:p>
            <a:pPr algn="ctr"/>
            <a:r>
              <a:rPr lang="en-US" dirty="0" smtClean="0">
                <a:solidFill>
                  <a:srgbClr val="FFFF00"/>
                </a:solidFill>
              </a:rPr>
              <a:t>(Total)</a:t>
            </a:r>
          </a:p>
        </p:txBody>
      </p:sp>
      <p:pic>
        <p:nvPicPr>
          <p:cNvPr id="7" name="Picture 6"/>
          <p:cNvPicPr>
            <a:picLocks noChangeAspect="1"/>
          </p:cNvPicPr>
          <p:nvPr/>
        </p:nvPicPr>
        <p:blipFill>
          <a:blip r:embed="rId3"/>
          <a:stretch>
            <a:fillRect/>
          </a:stretch>
        </p:blipFill>
        <p:spPr>
          <a:xfrm>
            <a:off x="928336" y="179094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8" name="Picture 7"/>
          <p:cNvPicPr>
            <a:picLocks noChangeAspect="1"/>
          </p:cNvPicPr>
          <p:nvPr/>
        </p:nvPicPr>
        <p:blipFill>
          <a:blip r:embed="rId3"/>
          <a:stretch>
            <a:fillRect/>
          </a:stretch>
        </p:blipFill>
        <p:spPr>
          <a:xfrm>
            <a:off x="2146425" y="292617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9" name="Picture 8"/>
          <p:cNvPicPr>
            <a:picLocks noChangeAspect="1"/>
          </p:cNvPicPr>
          <p:nvPr/>
        </p:nvPicPr>
        <p:blipFill>
          <a:blip r:embed="rId3"/>
          <a:stretch>
            <a:fillRect/>
          </a:stretch>
        </p:blipFill>
        <p:spPr>
          <a:xfrm>
            <a:off x="2175697" y="2227259"/>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10" name="Picture 9"/>
          <p:cNvPicPr>
            <a:picLocks noChangeAspect="1"/>
          </p:cNvPicPr>
          <p:nvPr/>
        </p:nvPicPr>
        <p:blipFill>
          <a:blip r:embed="rId3"/>
          <a:stretch>
            <a:fillRect/>
          </a:stretch>
        </p:blipFill>
        <p:spPr>
          <a:xfrm>
            <a:off x="337734" y="244944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11" name="Picture 10"/>
          <p:cNvPicPr>
            <a:picLocks noChangeAspect="1"/>
          </p:cNvPicPr>
          <p:nvPr/>
        </p:nvPicPr>
        <p:blipFill>
          <a:blip r:embed="rId3"/>
          <a:stretch>
            <a:fillRect/>
          </a:stretch>
        </p:blipFill>
        <p:spPr>
          <a:xfrm>
            <a:off x="2168026" y="17114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2" name="Picture 11"/>
          <p:cNvPicPr>
            <a:picLocks noChangeAspect="1"/>
          </p:cNvPicPr>
          <p:nvPr/>
        </p:nvPicPr>
        <p:blipFill>
          <a:blip r:embed="rId3"/>
          <a:stretch>
            <a:fillRect/>
          </a:stretch>
        </p:blipFill>
        <p:spPr>
          <a:xfrm>
            <a:off x="1558189" y="303058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3" name="Picture 12"/>
          <p:cNvPicPr>
            <a:picLocks noChangeAspect="1"/>
          </p:cNvPicPr>
          <p:nvPr/>
        </p:nvPicPr>
        <p:blipFill>
          <a:blip r:embed="rId3"/>
          <a:stretch>
            <a:fillRect/>
          </a:stretch>
        </p:blipFill>
        <p:spPr>
          <a:xfrm>
            <a:off x="1558189" y="2327987"/>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14" name="Picture 13"/>
          <p:cNvPicPr>
            <a:picLocks noChangeAspect="1"/>
          </p:cNvPicPr>
          <p:nvPr/>
        </p:nvPicPr>
        <p:blipFill>
          <a:blip r:embed="rId3"/>
          <a:stretch>
            <a:fillRect/>
          </a:stretch>
        </p:blipFill>
        <p:spPr>
          <a:xfrm>
            <a:off x="450065" y="2961574"/>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15" name="Picture 14"/>
          <p:cNvPicPr>
            <a:picLocks noChangeAspect="1"/>
          </p:cNvPicPr>
          <p:nvPr/>
        </p:nvPicPr>
        <p:blipFill>
          <a:blip r:embed="rId3"/>
          <a:stretch>
            <a:fillRect/>
          </a:stretch>
        </p:blipFill>
        <p:spPr>
          <a:xfrm>
            <a:off x="1521122" y="1861866"/>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16" name="Picture 15"/>
          <p:cNvPicPr>
            <a:picLocks noChangeAspect="1"/>
          </p:cNvPicPr>
          <p:nvPr/>
        </p:nvPicPr>
        <p:blipFill>
          <a:blip r:embed="rId3"/>
          <a:stretch>
            <a:fillRect/>
          </a:stretch>
        </p:blipFill>
        <p:spPr>
          <a:xfrm>
            <a:off x="1072362" y="2294613"/>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17" name="Picture 16"/>
          <p:cNvPicPr>
            <a:picLocks noChangeAspect="1"/>
          </p:cNvPicPr>
          <p:nvPr/>
        </p:nvPicPr>
        <p:blipFill>
          <a:blip r:embed="rId3"/>
          <a:stretch>
            <a:fillRect/>
          </a:stretch>
        </p:blipFill>
        <p:spPr>
          <a:xfrm>
            <a:off x="401955" y="1901325"/>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18" name="Picture 17"/>
          <p:cNvPicPr>
            <a:picLocks noChangeAspect="1"/>
          </p:cNvPicPr>
          <p:nvPr/>
        </p:nvPicPr>
        <p:blipFill>
          <a:blip r:embed="rId3"/>
          <a:stretch>
            <a:fillRect/>
          </a:stretch>
        </p:blipFill>
        <p:spPr>
          <a:xfrm>
            <a:off x="1022579" y="296157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44543510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ontent Placeholder 3"/>
          <p:cNvGraphicFramePr>
            <a:graphicFrameLocks noGrp="1"/>
          </p:cNvGraphicFramePr>
          <p:nvPr>
            <p:ph idx="1"/>
            <p:extLst>
              <p:ext uri="{D42A27DB-BD31-4B8C-83A1-F6EECF244321}">
                <p14:modId xmlns:p14="http://schemas.microsoft.com/office/powerpoint/2010/main" val="348882378"/>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endParaRPr lang="en-US" dirty="0" smtClean="0"/>
                    </a:p>
                    <a:p>
                      <a:endParaRPr lang="en-US" dirty="0" smtClean="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2" name="Title 1"/>
          <p:cNvSpPr>
            <a:spLocks noGrp="1"/>
          </p:cNvSpPr>
          <p:nvPr>
            <p:ph type="title"/>
          </p:nvPr>
        </p:nvSpPr>
        <p:spPr>
          <a:xfrm>
            <a:off x="796496" y="3223139"/>
            <a:ext cx="7583487" cy="1044388"/>
          </a:xfrm>
        </p:spPr>
        <p:txBody>
          <a:bodyPr/>
          <a:lstStyle/>
          <a:p>
            <a:r>
              <a:rPr lang="en-US" sz="2200" dirty="0" smtClean="0"/>
              <a:t>ANOVA table</a:t>
            </a:r>
            <a:br>
              <a:rPr lang="en-US" sz="2200" dirty="0" smtClean="0"/>
            </a:br>
            <a:r>
              <a:rPr lang="en-US" sz="2200" dirty="0" smtClean="0"/>
              <a:t>Dependent variable = milk production</a:t>
            </a:r>
            <a:endParaRPr lang="en-US" sz="2200" dirty="0"/>
          </a:p>
        </p:txBody>
      </p:sp>
      <p:sp>
        <p:nvSpPr>
          <p:cNvPr id="5" name="Title 1"/>
          <p:cNvSpPr txBox="1">
            <a:spLocks/>
          </p:cNvSpPr>
          <p:nvPr/>
        </p:nvSpPr>
        <p:spPr>
          <a:xfrm>
            <a:off x="898986" y="38776"/>
            <a:ext cx="7583487" cy="104438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3200" dirty="0" smtClean="0"/>
              <a:t>Total differences are due to:</a:t>
            </a:r>
            <a:endParaRPr lang="en-US" sz="3200" dirty="0"/>
          </a:p>
        </p:txBody>
      </p:sp>
      <p:sp>
        <p:nvSpPr>
          <p:cNvPr id="6" name="Rectangle 5"/>
          <p:cNvSpPr/>
          <p:nvPr/>
        </p:nvSpPr>
        <p:spPr>
          <a:xfrm>
            <a:off x="824543" y="4267527"/>
            <a:ext cx="1343483" cy="231319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04589" y="1065152"/>
            <a:ext cx="3320559" cy="646331"/>
          </a:xfrm>
          <a:prstGeom prst="rect">
            <a:avLst/>
          </a:prstGeom>
          <a:noFill/>
        </p:spPr>
        <p:txBody>
          <a:bodyPr wrap="square" rtlCol="0">
            <a:spAutoFit/>
          </a:bodyPr>
          <a:lstStyle/>
          <a:p>
            <a:pPr algn="ctr"/>
            <a:r>
              <a:rPr lang="en-US" dirty="0" smtClean="0">
                <a:solidFill>
                  <a:srgbClr val="FFFF00"/>
                </a:solidFill>
              </a:rPr>
              <a:t>Differences among </a:t>
            </a:r>
            <a:r>
              <a:rPr lang="en-US" dirty="0">
                <a:solidFill>
                  <a:srgbClr val="FFFF00"/>
                </a:solidFill>
              </a:rPr>
              <a:t>all </a:t>
            </a:r>
            <a:r>
              <a:rPr lang="en-US" dirty="0" smtClean="0">
                <a:solidFill>
                  <a:srgbClr val="FFFF00"/>
                </a:solidFill>
              </a:rPr>
              <a:t>cows</a:t>
            </a:r>
          </a:p>
          <a:p>
            <a:pPr algn="ctr"/>
            <a:r>
              <a:rPr lang="en-US" dirty="0" smtClean="0">
                <a:solidFill>
                  <a:srgbClr val="FFFF00"/>
                </a:solidFill>
              </a:rPr>
              <a:t>(Total)</a:t>
            </a:r>
          </a:p>
        </p:txBody>
      </p:sp>
      <p:cxnSp>
        <p:nvCxnSpPr>
          <p:cNvPr id="11" name="Straight Arrow Connector 10"/>
          <p:cNvCxnSpPr/>
          <p:nvPr/>
        </p:nvCxnSpPr>
        <p:spPr>
          <a:xfrm flipV="1">
            <a:off x="2806619" y="1261607"/>
            <a:ext cx="1337236" cy="110472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06619" y="2366335"/>
            <a:ext cx="1115844" cy="36286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928336" y="179094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4" name="Picture 13"/>
          <p:cNvPicPr>
            <a:picLocks noChangeAspect="1"/>
          </p:cNvPicPr>
          <p:nvPr/>
        </p:nvPicPr>
        <p:blipFill>
          <a:blip r:embed="rId3"/>
          <a:stretch>
            <a:fillRect/>
          </a:stretch>
        </p:blipFill>
        <p:spPr>
          <a:xfrm>
            <a:off x="2146425" y="292617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15" name="Picture 14"/>
          <p:cNvPicPr>
            <a:picLocks noChangeAspect="1"/>
          </p:cNvPicPr>
          <p:nvPr/>
        </p:nvPicPr>
        <p:blipFill>
          <a:blip r:embed="rId3"/>
          <a:stretch>
            <a:fillRect/>
          </a:stretch>
        </p:blipFill>
        <p:spPr>
          <a:xfrm>
            <a:off x="2175697" y="2227259"/>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16" name="Picture 15"/>
          <p:cNvPicPr>
            <a:picLocks noChangeAspect="1"/>
          </p:cNvPicPr>
          <p:nvPr/>
        </p:nvPicPr>
        <p:blipFill>
          <a:blip r:embed="rId3"/>
          <a:stretch>
            <a:fillRect/>
          </a:stretch>
        </p:blipFill>
        <p:spPr>
          <a:xfrm>
            <a:off x="337734" y="244944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17" name="Picture 16"/>
          <p:cNvPicPr>
            <a:picLocks noChangeAspect="1"/>
          </p:cNvPicPr>
          <p:nvPr/>
        </p:nvPicPr>
        <p:blipFill>
          <a:blip r:embed="rId3"/>
          <a:stretch>
            <a:fillRect/>
          </a:stretch>
        </p:blipFill>
        <p:spPr>
          <a:xfrm>
            <a:off x="2168026" y="17114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8" name="Picture 17"/>
          <p:cNvPicPr>
            <a:picLocks noChangeAspect="1"/>
          </p:cNvPicPr>
          <p:nvPr/>
        </p:nvPicPr>
        <p:blipFill>
          <a:blip r:embed="rId3"/>
          <a:stretch>
            <a:fillRect/>
          </a:stretch>
        </p:blipFill>
        <p:spPr>
          <a:xfrm>
            <a:off x="1558189" y="303058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1558189" y="2327987"/>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0065" y="2961574"/>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1521122" y="1861866"/>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1072362" y="2294613"/>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401955" y="1901325"/>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1022579" y="296157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4552092" y="1754001"/>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90742" y="153662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7" name="Picture 26"/>
          <p:cNvPicPr>
            <a:picLocks noChangeAspect="1"/>
          </p:cNvPicPr>
          <p:nvPr/>
        </p:nvPicPr>
        <p:blipFill>
          <a:blip r:embed="rId3"/>
          <a:stretch>
            <a:fillRect/>
          </a:stretch>
        </p:blipFill>
        <p:spPr>
          <a:xfrm>
            <a:off x="4110377" y="197120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5381157" y="1570047"/>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5841340" y="155626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11248" y="199706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6691402" y="1541197"/>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7011217" y="1709581"/>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691402" y="1955850"/>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8264832" y="1935969"/>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8121283" y="1494763"/>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7856369" y="1840911"/>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37" name="Left-Right Arrow 36"/>
          <p:cNvSpPr/>
          <p:nvPr/>
        </p:nvSpPr>
        <p:spPr>
          <a:xfrm>
            <a:off x="4924881" y="1907081"/>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Left-Right Arrow 37"/>
          <p:cNvSpPr/>
          <p:nvPr/>
        </p:nvSpPr>
        <p:spPr>
          <a:xfrm>
            <a:off x="6157727" y="1917683"/>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Left-Right Arrow 38"/>
          <p:cNvSpPr/>
          <p:nvPr/>
        </p:nvSpPr>
        <p:spPr>
          <a:xfrm>
            <a:off x="7343649" y="192905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3"/>
          <a:stretch>
            <a:fillRect/>
          </a:stretch>
        </p:blipFill>
        <p:spPr>
          <a:xfrm>
            <a:off x="4601144" y="313707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4190742" y="297381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110377" y="350983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5381157" y="300724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5841340" y="2993455"/>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611248" y="343425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6606736" y="2978390"/>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7011217" y="3146774"/>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6691402" y="3435376"/>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8180166" y="3429606"/>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8036617" y="2988400"/>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7771703" y="3334548"/>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2" name="Left-Right-Up Arrow 51"/>
          <p:cNvSpPr/>
          <p:nvPr/>
        </p:nvSpPr>
        <p:spPr>
          <a:xfrm rot="20069384">
            <a:off x="4191939" y="3191194"/>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Left-Right-Up Arrow 52"/>
          <p:cNvSpPr/>
          <p:nvPr/>
        </p:nvSpPr>
        <p:spPr>
          <a:xfrm rot="17917287">
            <a:off x="5576922" y="3182185"/>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Left-Right-Up Arrow 53"/>
          <p:cNvSpPr/>
          <p:nvPr/>
        </p:nvSpPr>
        <p:spPr>
          <a:xfrm rot="20069384">
            <a:off x="6721561" y="3143748"/>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Left-Right-Up Arrow 54"/>
          <p:cNvSpPr/>
          <p:nvPr/>
        </p:nvSpPr>
        <p:spPr>
          <a:xfrm rot="863626">
            <a:off x="7980247" y="3170600"/>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009243" y="2535287"/>
            <a:ext cx="4886594" cy="369332"/>
          </a:xfrm>
          <a:prstGeom prst="rect">
            <a:avLst/>
          </a:prstGeom>
          <a:solidFill>
            <a:srgbClr val="FFFF00"/>
          </a:solidFill>
        </p:spPr>
        <p:txBody>
          <a:bodyPr wrap="square" rtlCol="0">
            <a:spAutoFit/>
          </a:bodyPr>
          <a:lstStyle/>
          <a:p>
            <a:pPr algn="ctr"/>
            <a:r>
              <a:rPr lang="en-US" dirty="0" smtClean="0"/>
              <a:t>Differences within treatments (error)</a:t>
            </a:r>
          </a:p>
        </p:txBody>
      </p:sp>
      <p:sp>
        <p:nvSpPr>
          <p:cNvPr id="58" name="TextBox 57"/>
          <p:cNvSpPr txBox="1"/>
          <p:nvPr/>
        </p:nvSpPr>
        <p:spPr>
          <a:xfrm>
            <a:off x="4214643" y="1017673"/>
            <a:ext cx="4681193" cy="369332"/>
          </a:xfrm>
          <a:prstGeom prst="rect">
            <a:avLst/>
          </a:prstGeom>
          <a:solidFill>
            <a:srgbClr val="FFFF00"/>
          </a:solidFill>
        </p:spPr>
        <p:txBody>
          <a:bodyPr wrap="square" rtlCol="0">
            <a:spAutoFit/>
          </a:bodyPr>
          <a:lstStyle/>
          <a:p>
            <a:pPr algn="ctr"/>
            <a:r>
              <a:rPr lang="en-US" dirty="0" smtClean="0"/>
              <a:t>Differences between treatments</a:t>
            </a:r>
          </a:p>
        </p:txBody>
      </p:sp>
      <p:sp>
        <p:nvSpPr>
          <p:cNvPr id="3" name="TextBox 2"/>
          <p:cNvSpPr txBox="1"/>
          <p:nvPr/>
        </p:nvSpPr>
        <p:spPr>
          <a:xfrm>
            <a:off x="826961" y="5561618"/>
            <a:ext cx="1473692" cy="646331"/>
          </a:xfrm>
          <a:prstGeom prst="rect">
            <a:avLst/>
          </a:prstGeom>
          <a:noFill/>
        </p:spPr>
        <p:txBody>
          <a:bodyPr wrap="square" rtlCol="0">
            <a:spAutoFit/>
          </a:bodyPr>
          <a:lstStyle/>
          <a:p>
            <a:r>
              <a:rPr lang="en-US" dirty="0" smtClean="0"/>
              <a:t>Milking practice</a:t>
            </a:r>
            <a:endParaRPr lang="en-US" dirty="0"/>
          </a:p>
        </p:txBody>
      </p:sp>
      <p:sp>
        <p:nvSpPr>
          <p:cNvPr id="7" name="TextBox 6"/>
          <p:cNvSpPr txBox="1"/>
          <p:nvPr/>
        </p:nvSpPr>
        <p:spPr>
          <a:xfrm>
            <a:off x="843670" y="6196902"/>
            <a:ext cx="1163279" cy="383818"/>
          </a:xfrm>
          <a:prstGeom prst="rect">
            <a:avLst/>
          </a:prstGeom>
          <a:noFill/>
        </p:spPr>
        <p:txBody>
          <a:bodyPr wrap="square" rtlCol="0">
            <a:spAutoFit/>
          </a:bodyPr>
          <a:lstStyle/>
          <a:p>
            <a:r>
              <a:rPr lang="en-US" dirty="0" smtClean="0"/>
              <a:t>Error</a:t>
            </a:r>
            <a:endParaRPr lang="en-US" dirty="0"/>
          </a:p>
        </p:txBody>
      </p:sp>
    </p:spTree>
    <p:extLst>
      <p:ext uri="{BB962C8B-B14F-4D97-AF65-F5344CB8AC3E}">
        <p14:creationId xmlns:p14="http://schemas.microsoft.com/office/powerpoint/2010/main" val="59620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52" grpId="0" animBg="1"/>
      <p:bldP spid="53" grpId="0" animBg="1"/>
      <p:bldP spid="54" grpId="0" animBg="1"/>
      <p:bldP spid="55" grpId="0" animBg="1"/>
      <p:bldP spid="57" grpId="0" animBg="1"/>
      <p:bldP spid="58" grpId="0" animBg="1"/>
      <p:bldP spid="3"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85917887"/>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2" name="Title 1"/>
          <p:cNvSpPr>
            <a:spLocks noGrp="1"/>
          </p:cNvSpPr>
          <p:nvPr>
            <p:ph type="title"/>
          </p:nvPr>
        </p:nvSpPr>
        <p:spPr>
          <a:xfrm>
            <a:off x="829587" y="3206092"/>
            <a:ext cx="7583487" cy="1044388"/>
          </a:xfrm>
        </p:spPr>
        <p:txBody>
          <a:bodyPr/>
          <a:lstStyle/>
          <a:p>
            <a:r>
              <a:rPr lang="en-US" sz="2200" dirty="0" smtClean="0"/>
              <a:t>ANOVA table</a:t>
            </a:r>
            <a:br>
              <a:rPr lang="en-US" sz="2200" dirty="0" smtClean="0"/>
            </a:br>
            <a:r>
              <a:rPr lang="en-US" sz="2200" dirty="0" smtClean="0"/>
              <a:t>Dependent variable = milk production</a:t>
            </a:r>
            <a:endParaRPr lang="en-US" sz="2200" dirty="0"/>
          </a:p>
        </p:txBody>
      </p:sp>
      <p:sp>
        <p:nvSpPr>
          <p:cNvPr id="5" name="Title 1"/>
          <p:cNvSpPr txBox="1">
            <a:spLocks/>
          </p:cNvSpPr>
          <p:nvPr/>
        </p:nvSpPr>
        <p:spPr>
          <a:xfrm>
            <a:off x="599186" y="1518898"/>
            <a:ext cx="7875805"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3000" dirty="0" smtClean="0">
                <a:solidFill>
                  <a:srgbClr val="FFFF00"/>
                </a:solidFill>
              </a:rPr>
              <a:t>Sum of Squares (SS)</a:t>
            </a:r>
            <a:r>
              <a:rPr lang="en-US" sz="3000" dirty="0" smtClean="0"/>
              <a:t> is a measure of the differences in our experiment!</a:t>
            </a:r>
            <a:endParaRPr lang="en-US" sz="3000" dirty="0"/>
          </a:p>
        </p:txBody>
      </p:sp>
      <p:sp>
        <p:nvSpPr>
          <p:cNvPr id="6" name="Rectangle 5"/>
          <p:cNvSpPr/>
          <p:nvPr/>
        </p:nvSpPr>
        <p:spPr>
          <a:xfrm>
            <a:off x="2205783" y="4270449"/>
            <a:ext cx="1053883" cy="2296159"/>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10552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ontent Placeholder 3"/>
          <p:cNvGraphicFramePr>
            <a:graphicFrameLocks noGrp="1"/>
          </p:cNvGraphicFramePr>
          <p:nvPr>
            <p:ph idx="1"/>
            <p:extLst>
              <p:ext uri="{D42A27DB-BD31-4B8C-83A1-F6EECF244321}">
                <p14:modId xmlns:p14="http://schemas.microsoft.com/office/powerpoint/2010/main" val="1269831965"/>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25" name="TextBox 24"/>
          <p:cNvSpPr txBox="1"/>
          <p:nvPr/>
        </p:nvSpPr>
        <p:spPr>
          <a:xfrm>
            <a:off x="-8299" y="212391"/>
            <a:ext cx="3320559" cy="2308324"/>
          </a:xfrm>
          <a:prstGeom prst="rect">
            <a:avLst/>
          </a:prstGeom>
          <a:noFill/>
        </p:spPr>
        <p:txBody>
          <a:bodyPr wrap="square" rtlCol="0">
            <a:spAutoFit/>
          </a:bodyPr>
          <a:lstStyle/>
          <a:p>
            <a:pPr algn="ctr"/>
            <a:r>
              <a:rPr lang="en-US" dirty="0" smtClean="0"/>
              <a:t>Differences among </a:t>
            </a:r>
            <a:r>
              <a:rPr lang="en-US" dirty="0"/>
              <a:t>all </a:t>
            </a:r>
            <a:r>
              <a:rPr lang="en-US" dirty="0" smtClean="0"/>
              <a:t>cows</a:t>
            </a:r>
          </a:p>
          <a:p>
            <a:pPr algn="ctr"/>
            <a:r>
              <a:rPr lang="en-US" dirty="0" smtClean="0"/>
              <a:t>(Total SS)</a:t>
            </a:r>
          </a:p>
          <a:p>
            <a:pPr algn="ctr"/>
            <a:endParaRPr lang="en-US" dirty="0">
              <a:solidFill>
                <a:srgbClr val="FFFF00"/>
              </a:solidFill>
            </a:endParaRPr>
          </a:p>
          <a:p>
            <a:pPr algn="ctr"/>
            <a:endParaRPr lang="en-US" dirty="0" smtClean="0">
              <a:solidFill>
                <a:srgbClr val="FFFF00"/>
              </a:solidFill>
            </a:endParaRPr>
          </a:p>
          <a:p>
            <a:pPr algn="ctr"/>
            <a:endParaRPr lang="en-US" dirty="0">
              <a:solidFill>
                <a:srgbClr val="FFFF00"/>
              </a:solidFill>
            </a:endParaRPr>
          </a:p>
          <a:p>
            <a:pPr algn="ctr"/>
            <a:endParaRPr lang="en-US" dirty="0" smtClean="0">
              <a:solidFill>
                <a:srgbClr val="FFFF00"/>
              </a:solidFill>
            </a:endParaRPr>
          </a:p>
          <a:p>
            <a:pPr algn="ctr"/>
            <a:endParaRPr lang="en-US" dirty="0">
              <a:solidFill>
                <a:srgbClr val="FFFF00"/>
              </a:solidFill>
            </a:endParaRPr>
          </a:p>
          <a:p>
            <a:pPr algn="ctr"/>
            <a:endParaRPr lang="en-US" dirty="0" smtClean="0">
              <a:solidFill>
                <a:srgbClr val="FFFF00"/>
              </a:solidFill>
            </a:endParaRPr>
          </a:p>
        </p:txBody>
      </p:sp>
      <p:pic>
        <p:nvPicPr>
          <p:cNvPr id="30" name="Picture 29"/>
          <p:cNvPicPr>
            <a:picLocks noChangeAspect="1"/>
          </p:cNvPicPr>
          <p:nvPr/>
        </p:nvPicPr>
        <p:blipFill>
          <a:blip r:embed="rId3"/>
          <a:stretch>
            <a:fillRect/>
          </a:stretch>
        </p:blipFill>
        <p:spPr>
          <a:xfrm>
            <a:off x="928336" y="9381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2146425" y="207341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2175697" y="137449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337734" y="159668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2168026" y="85872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1558189" y="217781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1558189" y="147522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7" name="Picture 36"/>
          <p:cNvPicPr>
            <a:picLocks noChangeAspect="1"/>
          </p:cNvPicPr>
          <p:nvPr/>
        </p:nvPicPr>
        <p:blipFill>
          <a:blip r:embed="rId3"/>
          <a:stretch>
            <a:fillRect/>
          </a:stretch>
        </p:blipFill>
        <p:spPr>
          <a:xfrm>
            <a:off x="450065" y="210881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521122" y="100910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1072362" y="144185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401955" y="104856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1022579" y="210881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cxnSp>
        <p:nvCxnSpPr>
          <p:cNvPr id="21" name="Straight Connector 20"/>
          <p:cNvCxnSpPr/>
          <p:nvPr/>
        </p:nvCxnSpPr>
        <p:spPr>
          <a:xfrm flipV="1">
            <a:off x="601793" y="3105198"/>
            <a:ext cx="8099778" cy="1494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187147" y="5167513"/>
            <a:ext cx="1089389" cy="36689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204843" y="212392"/>
            <a:ext cx="2904171" cy="2533714"/>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179217" y="5167513"/>
            <a:ext cx="1145359" cy="646331"/>
          </a:xfrm>
          <a:prstGeom prst="rect">
            <a:avLst/>
          </a:prstGeom>
          <a:noFill/>
        </p:spPr>
        <p:txBody>
          <a:bodyPr wrap="square" rtlCol="0">
            <a:spAutoFit/>
          </a:bodyPr>
          <a:lstStyle/>
          <a:p>
            <a:pPr algn="ctr"/>
            <a:r>
              <a:rPr lang="en-US" dirty="0" smtClean="0"/>
              <a:t>18.102</a:t>
            </a:r>
            <a:endParaRPr lang="en-US" dirty="0"/>
          </a:p>
          <a:p>
            <a:pPr algn="ctr"/>
            <a:endParaRPr lang="en-US" dirty="0"/>
          </a:p>
        </p:txBody>
      </p:sp>
      <p:sp>
        <p:nvSpPr>
          <p:cNvPr id="26" name="TextBox 25"/>
          <p:cNvSpPr txBox="1"/>
          <p:nvPr/>
        </p:nvSpPr>
        <p:spPr>
          <a:xfrm>
            <a:off x="1416336" y="3489471"/>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27" name="TextBox 26"/>
          <p:cNvSpPr txBox="1"/>
          <p:nvPr/>
        </p:nvSpPr>
        <p:spPr>
          <a:xfrm>
            <a:off x="184302" y="3479386"/>
            <a:ext cx="2527926" cy="430887"/>
          </a:xfrm>
          <a:prstGeom prst="rect">
            <a:avLst/>
          </a:prstGeom>
          <a:noFill/>
        </p:spPr>
        <p:txBody>
          <a:bodyPr wrap="square" rtlCol="0">
            <a:spAutoFit/>
          </a:bodyPr>
          <a:lstStyle/>
          <a:p>
            <a:pPr algn="ctr"/>
            <a:r>
              <a:rPr lang="en-US" sz="2200" dirty="0" smtClean="0">
                <a:solidFill>
                  <a:srgbClr val="FFFF00"/>
                </a:solidFill>
              </a:rPr>
              <a:t>Total differences</a:t>
            </a:r>
            <a:endParaRPr lang="en-US" sz="2200" dirty="0">
              <a:solidFill>
                <a:srgbClr val="FFFF00"/>
              </a:solidFill>
            </a:endParaRPr>
          </a:p>
        </p:txBody>
      </p:sp>
      <p:sp>
        <p:nvSpPr>
          <p:cNvPr id="29" name="TextBox 28"/>
          <p:cNvSpPr txBox="1"/>
          <p:nvPr/>
        </p:nvSpPr>
        <p:spPr>
          <a:xfrm>
            <a:off x="4979696" y="3311542"/>
            <a:ext cx="5017730" cy="769441"/>
          </a:xfrm>
          <a:prstGeom prst="rect">
            <a:avLst/>
          </a:prstGeom>
          <a:noFill/>
        </p:spPr>
        <p:txBody>
          <a:bodyPr wrap="square" rtlCol="0">
            <a:spAutoFit/>
          </a:bodyPr>
          <a:lstStyle/>
          <a:p>
            <a:pPr algn="ctr"/>
            <a:r>
              <a:rPr lang="en-US" sz="2200" dirty="0">
                <a:solidFill>
                  <a:srgbClr val="FFFFFF"/>
                </a:solidFill>
              </a:rPr>
              <a:t>d</a:t>
            </a:r>
            <a:r>
              <a:rPr lang="en-US" sz="2200" dirty="0" smtClean="0">
                <a:solidFill>
                  <a:srgbClr val="FFFFFF"/>
                </a:solidFill>
              </a:rPr>
              <a:t>ifferences</a:t>
            </a:r>
            <a:endParaRPr lang="en-US" sz="2200" dirty="0">
              <a:solidFill>
                <a:srgbClr val="FFFFFF"/>
              </a:solidFill>
            </a:endParaRPr>
          </a:p>
          <a:p>
            <a:pPr algn="ctr"/>
            <a:r>
              <a:rPr lang="en-US" sz="2200" i="1" dirty="0">
                <a:solidFill>
                  <a:srgbClr val="FFFFFF"/>
                </a:solidFill>
              </a:rPr>
              <a:t>w</a:t>
            </a:r>
            <a:r>
              <a:rPr lang="en-US" sz="2200" i="1" dirty="0" smtClean="0">
                <a:solidFill>
                  <a:srgbClr val="FFFFFF"/>
                </a:solidFill>
              </a:rPr>
              <a:t>ithin </a:t>
            </a:r>
            <a:r>
              <a:rPr lang="en-US" sz="2200" dirty="0" smtClean="0">
                <a:solidFill>
                  <a:srgbClr val="FFFFFF"/>
                </a:solidFill>
              </a:rPr>
              <a:t>treatments</a:t>
            </a:r>
            <a:endParaRPr lang="en-US" sz="2200" dirty="0">
              <a:solidFill>
                <a:srgbClr val="FFFFFF"/>
              </a:solidFill>
            </a:endParaRPr>
          </a:p>
        </p:txBody>
      </p:sp>
      <p:sp>
        <p:nvSpPr>
          <p:cNvPr id="42" name="Rectangle 41"/>
          <p:cNvSpPr/>
          <p:nvPr/>
        </p:nvSpPr>
        <p:spPr>
          <a:xfrm>
            <a:off x="2978542" y="3325653"/>
            <a:ext cx="2768181" cy="769441"/>
          </a:xfrm>
          <a:prstGeom prst="rect">
            <a:avLst/>
          </a:prstGeom>
        </p:spPr>
        <p:txBody>
          <a:bodyPr wrap="none">
            <a:spAutoFit/>
          </a:bodyPr>
          <a:lstStyle/>
          <a:p>
            <a:pPr algn="ctr"/>
            <a:r>
              <a:rPr lang="en-US" sz="2200" dirty="0">
                <a:solidFill>
                  <a:schemeClr val="bg1"/>
                </a:solidFill>
              </a:rPr>
              <a:t>d</a:t>
            </a:r>
            <a:r>
              <a:rPr lang="en-US" sz="2200" dirty="0" smtClean="0">
                <a:solidFill>
                  <a:schemeClr val="bg1"/>
                </a:solidFill>
              </a:rPr>
              <a:t>ifferences</a:t>
            </a:r>
          </a:p>
          <a:p>
            <a:pPr algn="ctr"/>
            <a:r>
              <a:rPr lang="en-US" sz="2200" i="1" dirty="0">
                <a:solidFill>
                  <a:schemeClr val="bg1"/>
                </a:solidFill>
              </a:rPr>
              <a:t>b</a:t>
            </a:r>
            <a:r>
              <a:rPr lang="en-US" sz="2200" i="1" dirty="0" smtClean="0">
                <a:solidFill>
                  <a:schemeClr val="bg1"/>
                </a:solidFill>
              </a:rPr>
              <a:t>etween</a:t>
            </a:r>
            <a:r>
              <a:rPr lang="en-US" sz="2200" dirty="0" smtClean="0">
                <a:solidFill>
                  <a:schemeClr val="bg1"/>
                </a:solidFill>
              </a:rPr>
              <a:t> treatments </a:t>
            </a:r>
            <a:endParaRPr lang="en-US" sz="2200" dirty="0">
              <a:solidFill>
                <a:schemeClr val="bg1"/>
              </a:solidFill>
            </a:endParaRPr>
          </a:p>
        </p:txBody>
      </p:sp>
      <p:sp>
        <p:nvSpPr>
          <p:cNvPr id="43" name="Rectangle 42"/>
          <p:cNvSpPr/>
          <p:nvPr/>
        </p:nvSpPr>
        <p:spPr>
          <a:xfrm>
            <a:off x="5774562" y="3427915"/>
            <a:ext cx="359518" cy="492443"/>
          </a:xfrm>
          <a:prstGeom prst="rect">
            <a:avLst/>
          </a:prstGeom>
        </p:spPr>
        <p:txBody>
          <a:bodyPr wrap="none">
            <a:spAutoFit/>
          </a:bodyPr>
          <a:lstStyle/>
          <a:p>
            <a:r>
              <a:rPr lang="en-US" sz="2600" dirty="0">
                <a:solidFill>
                  <a:srgbClr val="FFFFFF"/>
                </a:solidFill>
              </a:rPr>
              <a:t>+</a:t>
            </a:r>
          </a:p>
        </p:txBody>
      </p:sp>
    </p:spTree>
    <p:extLst>
      <p:ext uri="{BB962C8B-B14F-4D97-AF65-F5344CB8AC3E}">
        <p14:creationId xmlns:p14="http://schemas.microsoft.com/office/powerpoint/2010/main" val="1379696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p:cNvGraphicFramePr>
            <a:graphicFrameLocks noGrp="1"/>
          </p:cNvGraphicFramePr>
          <p:nvPr>
            <p:ph idx="1"/>
            <p:extLst>
              <p:ext uri="{D42A27DB-BD31-4B8C-83A1-F6EECF244321}">
                <p14:modId xmlns:p14="http://schemas.microsoft.com/office/powerpoint/2010/main" val="830418531"/>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3299983" y="5204605"/>
            <a:ext cx="1384906" cy="3917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779460" y="1312333"/>
            <a:ext cx="7583487" cy="10159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600" dirty="0"/>
          </a:p>
          <a:p>
            <a:endParaRPr lang="en-US" sz="2600" dirty="0" smtClean="0"/>
          </a:p>
          <a:p>
            <a:endParaRPr lang="en-US" sz="2600" dirty="0"/>
          </a:p>
        </p:txBody>
      </p:sp>
      <p:sp>
        <p:nvSpPr>
          <p:cNvPr id="3" name="TextBox 2"/>
          <p:cNvSpPr txBox="1"/>
          <p:nvPr/>
        </p:nvSpPr>
        <p:spPr>
          <a:xfrm>
            <a:off x="779460" y="493886"/>
            <a:ext cx="7362651" cy="2062103"/>
          </a:xfrm>
          <a:prstGeom prst="rect">
            <a:avLst/>
          </a:prstGeom>
          <a:noFill/>
        </p:spPr>
        <p:txBody>
          <a:bodyPr wrap="square" rtlCol="0">
            <a:spAutoFit/>
          </a:bodyPr>
          <a:lstStyle/>
          <a:p>
            <a:r>
              <a:rPr lang="en-US" sz="2200" dirty="0"/>
              <a:t>Degrees of freedom </a:t>
            </a:r>
            <a:r>
              <a:rPr lang="en-US" sz="2200" dirty="0" smtClean="0"/>
              <a:t>(</a:t>
            </a:r>
            <a:r>
              <a:rPr lang="en-US" sz="2200" dirty="0" err="1"/>
              <a:t>D</a:t>
            </a:r>
            <a:r>
              <a:rPr lang="en-US" sz="2200" dirty="0" err="1" smtClean="0"/>
              <a:t>f</a:t>
            </a:r>
            <a:r>
              <a:rPr lang="en-US" sz="2200" dirty="0" smtClean="0"/>
              <a:t>) = </a:t>
            </a:r>
            <a:r>
              <a:rPr lang="en-US" sz="2200" dirty="0"/>
              <a:t>number of independent observations that the estimate is based on.</a:t>
            </a:r>
          </a:p>
          <a:p>
            <a:endParaRPr lang="en-US" sz="1200" dirty="0" smtClean="0"/>
          </a:p>
          <a:p>
            <a:r>
              <a:rPr lang="en-US" sz="2200" dirty="0" smtClean="0"/>
              <a:t>An easy way to remember:</a:t>
            </a:r>
          </a:p>
          <a:p>
            <a:endParaRPr lang="en-US" sz="600" dirty="0" smtClean="0"/>
          </a:p>
          <a:p>
            <a:r>
              <a:rPr lang="en-US" sz="2200" dirty="0" smtClean="0"/>
              <a:t>Total </a:t>
            </a:r>
            <a:r>
              <a:rPr lang="en-US" sz="2200" dirty="0" err="1"/>
              <a:t>D</a:t>
            </a:r>
            <a:r>
              <a:rPr lang="en-US" sz="2200" dirty="0" err="1" smtClean="0"/>
              <a:t>f</a:t>
            </a:r>
            <a:r>
              <a:rPr lang="en-US" sz="2200" dirty="0" smtClean="0"/>
              <a:t> = total # of observations - 1</a:t>
            </a:r>
            <a:endParaRPr lang="en-US" sz="2200" dirty="0"/>
          </a:p>
          <a:p>
            <a:endParaRPr lang="en-US" sz="2200" dirty="0"/>
          </a:p>
        </p:txBody>
      </p:sp>
      <p:sp>
        <p:nvSpPr>
          <p:cNvPr id="8" name="Rectangle 7"/>
          <p:cNvSpPr/>
          <p:nvPr/>
        </p:nvSpPr>
        <p:spPr>
          <a:xfrm>
            <a:off x="2049457" y="1796143"/>
            <a:ext cx="2976114" cy="39914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285990" y="2484340"/>
            <a:ext cx="3556000" cy="369332"/>
          </a:xfrm>
          <a:prstGeom prst="rect">
            <a:avLst/>
          </a:prstGeom>
          <a:noFill/>
        </p:spPr>
        <p:txBody>
          <a:bodyPr wrap="square" rtlCol="0">
            <a:spAutoFit/>
          </a:bodyPr>
          <a:lstStyle/>
          <a:p>
            <a:r>
              <a:rPr lang="en-US" dirty="0" smtClean="0">
                <a:solidFill>
                  <a:srgbClr val="FFFF00"/>
                </a:solidFill>
              </a:rPr>
              <a:t>Not counting subsamples!</a:t>
            </a:r>
            <a:endParaRPr lang="en-US" dirty="0">
              <a:solidFill>
                <a:srgbClr val="FFFF00"/>
              </a:solidFill>
            </a:endParaRPr>
          </a:p>
        </p:txBody>
      </p:sp>
      <p:cxnSp>
        <p:nvCxnSpPr>
          <p:cNvPr id="11" name="Straight Arrow Connector 10"/>
          <p:cNvCxnSpPr/>
          <p:nvPr/>
        </p:nvCxnSpPr>
        <p:spPr>
          <a:xfrm flipV="1">
            <a:off x="3719284" y="2195286"/>
            <a:ext cx="1" cy="244574"/>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047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000" dirty="0" smtClean="0"/>
              <a:t>What basic experimental designs do you use in your research?</a:t>
            </a:r>
            <a:endParaRPr lang="en-US" sz="3000" dirty="0"/>
          </a:p>
        </p:txBody>
      </p:sp>
      <p:sp>
        <p:nvSpPr>
          <p:cNvPr id="3" name="Content Placeholder 2"/>
          <p:cNvSpPr>
            <a:spLocks noGrp="1"/>
          </p:cNvSpPr>
          <p:nvPr>
            <p:ph idx="1"/>
          </p:nvPr>
        </p:nvSpPr>
        <p:spPr/>
        <p:txBody>
          <a:bodyPr>
            <a:normAutofit lnSpcReduction="10000"/>
          </a:bodyPr>
          <a:lstStyle/>
          <a:p>
            <a:pPr marL="0" indent="0">
              <a:buNone/>
            </a:pPr>
            <a:r>
              <a:rPr lang="en-US" dirty="0" smtClean="0"/>
              <a:t>Examples:</a:t>
            </a:r>
          </a:p>
          <a:p>
            <a:pPr marL="457200" indent="-457200">
              <a:buFont typeface="+mj-lt"/>
              <a:buAutoNum type="arabicPeriod"/>
            </a:pPr>
            <a:r>
              <a:rPr lang="en-US" dirty="0" smtClean="0"/>
              <a:t>Complete Randomized Design</a:t>
            </a:r>
          </a:p>
          <a:p>
            <a:pPr marL="457200" indent="-457200">
              <a:buFont typeface="+mj-lt"/>
              <a:buAutoNum type="arabicPeriod"/>
            </a:pPr>
            <a:r>
              <a:rPr lang="en-US" dirty="0" smtClean="0"/>
              <a:t>Randomized Complete Block Design</a:t>
            </a:r>
          </a:p>
          <a:p>
            <a:pPr marL="457200" indent="-457200">
              <a:buFont typeface="+mj-lt"/>
              <a:buAutoNum type="arabicPeriod"/>
            </a:pPr>
            <a:r>
              <a:rPr lang="en-US" dirty="0" smtClean="0"/>
              <a:t>Split-plot Design</a:t>
            </a:r>
          </a:p>
          <a:p>
            <a:pPr marL="0" indent="0">
              <a:buNone/>
            </a:pPr>
            <a:r>
              <a:rPr lang="en-US" dirty="0" smtClean="0"/>
              <a:t>What about a “Factorial”? </a:t>
            </a:r>
          </a:p>
          <a:p>
            <a:pPr marL="0" indent="0">
              <a:buNone/>
            </a:pPr>
            <a:r>
              <a:rPr lang="en-US" dirty="0" smtClean="0"/>
              <a:t>A factorial is </a:t>
            </a:r>
            <a:r>
              <a:rPr lang="en-US" i="1" dirty="0" smtClean="0"/>
              <a:t>a treatment structure</a:t>
            </a:r>
            <a:r>
              <a:rPr lang="en-US" dirty="0"/>
              <a:t> </a:t>
            </a:r>
            <a:r>
              <a:rPr lang="en-US" dirty="0" smtClean="0"/>
              <a:t>for any </a:t>
            </a:r>
            <a:r>
              <a:rPr lang="en-US" dirty="0"/>
              <a:t>of the experimental designs </a:t>
            </a:r>
            <a:r>
              <a:rPr lang="en-US" dirty="0" smtClean="0"/>
              <a:t>above</a:t>
            </a:r>
            <a:r>
              <a:rPr lang="en-US" dirty="0"/>
              <a:t> </a:t>
            </a:r>
            <a:r>
              <a:rPr lang="en-US" dirty="0" smtClean="0"/>
              <a:t>when there are 2 factors (or more) being tested and all possible combinations of treatment levels. </a:t>
            </a:r>
            <a:endParaRPr lang="en-US" dirty="0"/>
          </a:p>
        </p:txBody>
      </p:sp>
    </p:spTree>
    <p:extLst>
      <p:ext uri="{BB962C8B-B14F-4D97-AF65-F5344CB8AC3E}">
        <p14:creationId xmlns:p14="http://schemas.microsoft.com/office/powerpoint/2010/main" val="2849963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10861217"/>
              </p:ext>
            </p:extLst>
          </p:nvPr>
        </p:nvGraphicFramePr>
        <p:xfrm>
          <a:off x="1725439" y="2064920"/>
          <a:ext cx="5648996" cy="4405607"/>
        </p:xfrm>
        <a:graphic>
          <a:graphicData uri="http://schemas.openxmlformats.org/drawingml/2006/table">
            <a:tbl>
              <a:tblPr firstRow="1" bandRow="1">
                <a:tableStyleId>{5C22544A-7EE6-4342-B048-85BDC9FD1C3A}</a:tableStyleId>
              </a:tblPr>
              <a:tblGrid>
                <a:gridCol w="1412249"/>
                <a:gridCol w="1412249"/>
                <a:gridCol w="1412249"/>
                <a:gridCol w="1412249"/>
              </a:tblGrid>
              <a:tr h="505730">
                <a:tc>
                  <a:txBody>
                    <a:bodyPr/>
                    <a:lstStyle/>
                    <a:p>
                      <a:pPr algn="ctr"/>
                      <a:r>
                        <a:rPr lang="en-US" b="0" dirty="0" smtClean="0">
                          <a:solidFill>
                            <a:schemeClr val="bg1"/>
                          </a:solidFill>
                        </a:rPr>
                        <a:t>Hand-milk 2x</a:t>
                      </a:r>
                      <a:endParaRPr lang="en-US" b="0" dirty="0">
                        <a:solidFill>
                          <a:schemeClr val="bg1"/>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Hand-milk 3x</a:t>
                      </a: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2x</a:t>
                      </a: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3x</a:t>
                      </a: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r>
              <a:tr h="1099496">
                <a:tc>
                  <a:txBody>
                    <a:bodyPr/>
                    <a:lstStyle/>
                    <a:p>
                      <a:pPr algn="ctr"/>
                      <a:r>
                        <a:rPr lang="en-US" b="0" dirty="0" smtClean="0">
                          <a:solidFill>
                            <a:srgbClr val="FFFF00"/>
                          </a:solidFill>
                        </a:rPr>
                        <a:t>8.6</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11.2</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9.6</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11.5</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1114685">
                <a:tc>
                  <a:txBody>
                    <a:bodyPr/>
                    <a:lstStyle/>
                    <a:p>
                      <a:pPr algn="ctr"/>
                      <a:r>
                        <a:rPr lang="en-US" b="0" dirty="0" smtClean="0">
                          <a:solidFill>
                            <a:srgbClr val="FFFF00"/>
                          </a:solidFill>
                        </a:rPr>
                        <a:t>9.3</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10.8</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9.3</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12.0</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1114685">
                <a:tc>
                  <a:txBody>
                    <a:bodyPr/>
                    <a:lstStyle/>
                    <a:p>
                      <a:pPr algn="ctr"/>
                      <a:r>
                        <a:rPr lang="en-US" b="0" dirty="0" smtClean="0">
                          <a:solidFill>
                            <a:srgbClr val="FFFF00"/>
                          </a:solidFill>
                        </a:rPr>
                        <a:t>9.1</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11.7</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9.0</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11.8</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436661">
                <a:tc>
                  <a:txBody>
                    <a:bodyPr/>
                    <a:lstStyle/>
                    <a:p>
                      <a:pPr algn="ctr" fontAlgn="b"/>
                      <a:r>
                        <a:rPr lang="en-US" sz="2400" b="0" i="0" u="none" strike="noStrike" dirty="0">
                          <a:solidFill>
                            <a:schemeClr val="bg1"/>
                          </a:solidFill>
                          <a:effectLst/>
                          <a:latin typeface="Calibri"/>
                        </a:rPr>
                        <a:t>9.0</a:t>
                      </a:r>
                    </a:p>
                  </a:txBody>
                  <a:tcPr marL="12700" marR="12700" marT="12700" marB="0" anchor="b">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11.2</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9.3</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094076"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510053"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4915425"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510053"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4915425"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510053"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4915425"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090060"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094076"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414811" y="5883321"/>
            <a:ext cx="1391700" cy="646331"/>
          </a:xfrm>
          <a:prstGeom prst="rect">
            <a:avLst/>
          </a:prstGeom>
          <a:noFill/>
        </p:spPr>
        <p:txBody>
          <a:bodyPr wrap="square" rtlCol="0">
            <a:spAutoFit/>
          </a:bodyPr>
          <a:lstStyle/>
          <a:p>
            <a:r>
              <a:rPr lang="en-US" dirty="0" smtClean="0">
                <a:solidFill>
                  <a:srgbClr val="FFFFFF"/>
                </a:solidFill>
              </a:rPr>
              <a:t>Treatment means:</a:t>
            </a:r>
            <a:endParaRPr lang="en-US" dirty="0">
              <a:solidFill>
                <a:srgbClr val="FFFFFF"/>
              </a:solidFill>
            </a:endParaRPr>
          </a:p>
        </p:txBody>
      </p:sp>
      <p:pic>
        <p:nvPicPr>
          <p:cNvPr id="20" name="Picture 19"/>
          <p:cNvPicPr>
            <a:picLocks noChangeAspect="1"/>
          </p:cNvPicPr>
          <p:nvPr/>
        </p:nvPicPr>
        <p:blipFill>
          <a:blip r:embed="rId3"/>
          <a:stretch>
            <a:fillRect/>
          </a:stretch>
        </p:blipFill>
        <p:spPr>
          <a:xfrm>
            <a:off x="6337825"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337825" y="5267853"/>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337825" y="4201053"/>
            <a:ext cx="715548" cy="640080"/>
          </a:xfrm>
          <a:prstGeom prst="rect">
            <a:avLst/>
          </a:prstGeom>
          <a:effectLst>
            <a:glow rad="101600">
              <a:schemeClr val="accent5">
                <a:satMod val="175000"/>
                <a:alpha val="40000"/>
              </a:schemeClr>
            </a:glow>
          </a:effectLst>
        </p:spPr>
      </p:pic>
      <p:sp>
        <p:nvSpPr>
          <p:cNvPr id="26" name="TextBox 25"/>
          <p:cNvSpPr txBox="1"/>
          <p:nvPr/>
        </p:nvSpPr>
        <p:spPr>
          <a:xfrm>
            <a:off x="1458803" y="1022301"/>
            <a:ext cx="6315146" cy="584776"/>
          </a:xfrm>
          <a:prstGeom prst="rect">
            <a:avLst/>
          </a:prstGeom>
          <a:noFill/>
        </p:spPr>
        <p:txBody>
          <a:bodyPr wrap="square" rtlCol="0">
            <a:spAutoFit/>
          </a:bodyPr>
          <a:lstStyle/>
          <a:p>
            <a:pPr algn="ctr"/>
            <a:r>
              <a:rPr lang="en-US" sz="3200" dirty="0" smtClean="0">
                <a:solidFill>
                  <a:srgbClr val="FFFF00"/>
                </a:solidFill>
              </a:rPr>
              <a:t>Total degrees of freedom (</a:t>
            </a:r>
            <a:r>
              <a:rPr lang="en-US" sz="3200" dirty="0" err="1">
                <a:solidFill>
                  <a:srgbClr val="FFFF00"/>
                </a:solidFill>
              </a:rPr>
              <a:t>D</a:t>
            </a:r>
            <a:r>
              <a:rPr lang="en-US" sz="3200" dirty="0" err="1" smtClean="0">
                <a:solidFill>
                  <a:srgbClr val="FFFF00"/>
                </a:solidFill>
              </a:rPr>
              <a:t>f</a:t>
            </a:r>
            <a:r>
              <a:rPr lang="en-US" sz="3200" dirty="0" smtClean="0">
                <a:solidFill>
                  <a:srgbClr val="FFFF00"/>
                </a:solidFill>
              </a:rPr>
              <a:t>) = ?</a:t>
            </a:r>
          </a:p>
        </p:txBody>
      </p:sp>
    </p:spTree>
    <p:extLst>
      <p:ext uri="{BB962C8B-B14F-4D97-AF65-F5344CB8AC3E}">
        <p14:creationId xmlns:p14="http://schemas.microsoft.com/office/powerpoint/2010/main" val="296638930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27494634"/>
              </p:ext>
            </p:extLst>
          </p:nvPr>
        </p:nvGraphicFramePr>
        <p:xfrm>
          <a:off x="1725439" y="2064920"/>
          <a:ext cx="5648996" cy="4405607"/>
        </p:xfrm>
        <a:graphic>
          <a:graphicData uri="http://schemas.openxmlformats.org/drawingml/2006/table">
            <a:tbl>
              <a:tblPr firstRow="1" bandRow="1">
                <a:tableStyleId>{5C22544A-7EE6-4342-B048-85BDC9FD1C3A}</a:tableStyleId>
              </a:tblPr>
              <a:tblGrid>
                <a:gridCol w="1412249"/>
                <a:gridCol w="1412249"/>
                <a:gridCol w="1412249"/>
                <a:gridCol w="1412249"/>
              </a:tblGrid>
              <a:tr h="505730">
                <a:tc>
                  <a:txBody>
                    <a:bodyPr/>
                    <a:lstStyle/>
                    <a:p>
                      <a:pPr algn="ctr"/>
                      <a:r>
                        <a:rPr lang="en-US" b="0" dirty="0" smtClean="0">
                          <a:solidFill>
                            <a:schemeClr val="bg1"/>
                          </a:solidFill>
                        </a:rPr>
                        <a:t>Hand-milk 2x</a:t>
                      </a:r>
                      <a:endParaRPr lang="en-US" b="0" dirty="0">
                        <a:solidFill>
                          <a:schemeClr val="bg1"/>
                        </a:solidFill>
                      </a:endParaRPr>
                    </a:p>
                  </a:txBody>
                  <a:tcPr>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Hand-milk 3x</a:t>
                      </a: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2x</a:t>
                      </a: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Machine-milk 3x</a:t>
                      </a: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B w="12700" cap="flat" cmpd="sng" algn="ctr">
                      <a:solidFill>
                        <a:srgbClr val="8F4600"/>
                      </a:solidFill>
                      <a:prstDash val="solid"/>
                      <a:round/>
                      <a:headEnd type="none" w="med" len="med"/>
                      <a:tailEnd type="none" w="med" len="med"/>
                    </a:lnB>
                    <a:solidFill>
                      <a:srgbClr val="3C6507"/>
                    </a:solidFill>
                  </a:tcPr>
                </a:tc>
              </a:tr>
              <a:tr h="1099496">
                <a:tc>
                  <a:txBody>
                    <a:bodyPr/>
                    <a:lstStyle/>
                    <a:p>
                      <a:pPr algn="ctr"/>
                      <a:r>
                        <a:rPr lang="en-US" b="0" dirty="0" smtClean="0">
                          <a:solidFill>
                            <a:srgbClr val="FFFF00"/>
                          </a:solidFill>
                        </a:rPr>
                        <a:t>8.6</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11.2</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9.6</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11.5</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1114685">
                <a:tc>
                  <a:txBody>
                    <a:bodyPr/>
                    <a:lstStyle/>
                    <a:p>
                      <a:pPr algn="ctr"/>
                      <a:r>
                        <a:rPr lang="en-US" b="0" dirty="0" smtClean="0">
                          <a:solidFill>
                            <a:srgbClr val="FFFF00"/>
                          </a:solidFill>
                        </a:rPr>
                        <a:t>9.3</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10.8</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9.3</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12.0</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1114685">
                <a:tc>
                  <a:txBody>
                    <a:bodyPr/>
                    <a:lstStyle/>
                    <a:p>
                      <a:pPr algn="ctr"/>
                      <a:r>
                        <a:rPr lang="en-US" b="0" dirty="0" smtClean="0">
                          <a:solidFill>
                            <a:srgbClr val="FFFF00"/>
                          </a:solidFill>
                        </a:rPr>
                        <a:t>9.1</a:t>
                      </a:r>
                      <a:endParaRPr lang="en-US" b="0" dirty="0">
                        <a:solidFill>
                          <a:srgbClr val="FFFF00"/>
                        </a:solidFill>
                      </a:endParaRPr>
                    </a:p>
                  </a:txBody>
                  <a:tcPr>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11.7</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9.0</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a:r>
                        <a:rPr lang="en-US" b="0" dirty="0" smtClean="0">
                          <a:solidFill>
                            <a:srgbClr val="FFFF00"/>
                          </a:solidFill>
                        </a:rPr>
                        <a:t>11.8</a:t>
                      </a:r>
                      <a:endParaRPr lang="en-US" b="0" dirty="0">
                        <a:solidFill>
                          <a:srgbClr val="FFFF00"/>
                        </a:solidFill>
                      </a:endParaRPr>
                    </a:p>
                  </a:txBody>
                  <a:tcPr>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r h="436661">
                <a:tc>
                  <a:txBody>
                    <a:bodyPr/>
                    <a:lstStyle/>
                    <a:p>
                      <a:pPr algn="ctr" fontAlgn="b"/>
                      <a:r>
                        <a:rPr lang="en-US" sz="2400" b="0" i="0" u="none" strike="noStrike" dirty="0">
                          <a:solidFill>
                            <a:schemeClr val="bg1"/>
                          </a:solidFill>
                          <a:effectLst/>
                          <a:latin typeface="Calibri"/>
                        </a:rPr>
                        <a:t>9.0</a:t>
                      </a:r>
                    </a:p>
                  </a:txBody>
                  <a:tcPr marL="12700" marR="12700" marT="12700" marB="0" anchor="b">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11.2</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a:solidFill>
                            <a:schemeClr val="bg1"/>
                          </a:solidFill>
                          <a:effectLst/>
                          <a:latin typeface="Calibri"/>
                        </a:rPr>
                        <a:t>9.3</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8F46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c>
                  <a:txBody>
                    <a:bodyPr/>
                    <a:lstStyle/>
                    <a:p>
                      <a:pPr algn="ctr" fontAlgn="b"/>
                      <a:r>
                        <a:rPr lang="en-US" sz="2400" b="0" i="0" u="none" strike="noStrike" dirty="0">
                          <a:solidFill>
                            <a:schemeClr val="bg1"/>
                          </a:solidFill>
                          <a:effectLst/>
                          <a:latin typeface="Calibri"/>
                        </a:rPr>
                        <a:t>11.8</a:t>
                      </a:r>
                    </a:p>
                  </a:txBody>
                  <a:tcPr marL="12700" marR="12700" marT="12700" marB="0" anchor="b">
                    <a:lnL w="12700" cap="flat" cmpd="sng" algn="ctr">
                      <a:solidFill>
                        <a:srgbClr val="8F4600"/>
                      </a:solidFill>
                      <a:prstDash val="solid"/>
                      <a:round/>
                      <a:headEnd type="none" w="med" len="med"/>
                      <a:tailEnd type="none" w="med" len="med"/>
                    </a:lnL>
                    <a:lnR w="12700" cap="flat" cmpd="sng" algn="ctr">
                      <a:solidFill>
                        <a:srgbClr val="BF5E00"/>
                      </a:solidFill>
                      <a:prstDash val="solid"/>
                      <a:round/>
                      <a:headEnd type="none" w="med" len="med"/>
                      <a:tailEnd type="none" w="med" len="med"/>
                    </a:lnR>
                    <a:lnT w="12700" cap="flat" cmpd="sng" algn="ctr">
                      <a:solidFill>
                        <a:srgbClr val="8F4600"/>
                      </a:solidFill>
                      <a:prstDash val="solid"/>
                      <a:round/>
                      <a:headEnd type="none" w="med" len="med"/>
                      <a:tailEnd type="none" w="med" len="med"/>
                    </a:lnT>
                    <a:lnB w="12700" cap="flat" cmpd="sng" algn="ctr">
                      <a:solidFill>
                        <a:srgbClr val="8F4600"/>
                      </a:solidFill>
                      <a:prstDash val="solid"/>
                      <a:round/>
                      <a:headEnd type="none" w="med" len="med"/>
                      <a:tailEnd type="none" w="med" len="med"/>
                    </a:lnB>
                    <a:solidFill>
                      <a:srgbClr val="3C6507"/>
                    </a:solidFill>
                  </a:tcPr>
                </a:tc>
              </a:tr>
            </a:tbl>
          </a:graphicData>
        </a:graphic>
      </p:graphicFrame>
      <p:pic>
        <p:nvPicPr>
          <p:cNvPr id="5" name="Picture 4"/>
          <p:cNvPicPr>
            <a:picLocks noChangeAspect="1"/>
          </p:cNvPicPr>
          <p:nvPr/>
        </p:nvPicPr>
        <p:blipFill>
          <a:blip r:embed="rId3"/>
          <a:stretch>
            <a:fillRect/>
          </a:stretch>
        </p:blipFill>
        <p:spPr>
          <a:xfrm>
            <a:off x="2094076" y="5281964"/>
            <a:ext cx="715548" cy="640080"/>
          </a:xfrm>
          <a:prstGeom prst="rect">
            <a:avLst/>
          </a:prstGeom>
          <a:effectLst>
            <a:glow rad="101600">
              <a:schemeClr val="accent4">
                <a:satMod val="175000"/>
                <a:alpha val="40000"/>
              </a:schemeClr>
            </a:glow>
          </a:effectLst>
        </p:spPr>
      </p:pic>
      <p:pic>
        <p:nvPicPr>
          <p:cNvPr id="7" name="Picture 6"/>
          <p:cNvPicPr>
            <a:picLocks noChangeAspect="1"/>
          </p:cNvPicPr>
          <p:nvPr/>
        </p:nvPicPr>
        <p:blipFill>
          <a:blip r:embed="rId3"/>
          <a:stretch>
            <a:fillRect/>
          </a:stretch>
        </p:blipFill>
        <p:spPr>
          <a:xfrm>
            <a:off x="3510053" y="5281964"/>
            <a:ext cx="715548" cy="640080"/>
          </a:xfrm>
          <a:prstGeom prst="rect">
            <a:avLst/>
          </a:prstGeom>
          <a:effectLst>
            <a:glow rad="101600">
              <a:schemeClr val="accent6">
                <a:satMod val="175000"/>
                <a:alpha val="40000"/>
              </a:schemeClr>
            </a:glow>
          </a:effectLst>
        </p:spPr>
      </p:pic>
      <p:pic>
        <p:nvPicPr>
          <p:cNvPr id="8" name="Picture 7"/>
          <p:cNvPicPr>
            <a:picLocks noChangeAspect="1"/>
          </p:cNvPicPr>
          <p:nvPr/>
        </p:nvPicPr>
        <p:blipFill>
          <a:blip r:embed="rId3"/>
          <a:stretch>
            <a:fillRect/>
          </a:stretch>
        </p:blipFill>
        <p:spPr>
          <a:xfrm>
            <a:off x="4915425" y="3101628"/>
            <a:ext cx="715548" cy="640080"/>
          </a:xfrm>
          <a:prstGeom prst="rect">
            <a:avLst/>
          </a:prstGeom>
          <a:effectLst>
            <a:glow rad="101600">
              <a:schemeClr val="accent1">
                <a:satMod val="175000"/>
                <a:alpha val="40000"/>
              </a:schemeClr>
            </a:glow>
          </a:effectLst>
        </p:spPr>
      </p:pic>
      <p:pic>
        <p:nvPicPr>
          <p:cNvPr id="9" name="Picture 8"/>
          <p:cNvPicPr>
            <a:picLocks noChangeAspect="1"/>
          </p:cNvPicPr>
          <p:nvPr/>
        </p:nvPicPr>
        <p:blipFill>
          <a:blip r:embed="rId3"/>
          <a:stretch>
            <a:fillRect/>
          </a:stretch>
        </p:blipFill>
        <p:spPr>
          <a:xfrm>
            <a:off x="3510053" y="4215164"/>
            <a:ext cx="715548" cy="640080"/>
          </a:xfrm>
          <a:prstGeom prst="rect">
            <a:avLst/>
          </a:prstGeom>
          <a:effectLst>
            <a:glow rad="101600">
              <a:schemeClr val="accent6">
                <a:satMod val="175000"/>
                <a:alpha val="40000"/>
              </a:schemeClr>
            </a:glow>
          </a:effectLst>
        </p:spPr>
      </p:pic>
      <p:pic>
        <p:nvPicPr>
          <p:cNvPr id="10" name="Picture 9"/>
          <p:cNvPicPr>
            <a:picLocks noChangeAspect="1"/>
          </p:cNvPicPr>
          <p:nvPr/>
        </p:nvPicPr>
        <p:blipFill>
          <a:blip r:embed="rId3"/>
          <a:stretch>
            <a:fillRect/>
          </a:stretch>
        </p:blipFill>
        <p:spPr>
          <a:xfrm>
            <a:off x="4915425" y="5281964"/>
            <a:ext cx="715548" cy="640080"/>
          </a:xfrm>
          <a:prstGeom prst="rect">
            <a:avLst/>
          </a:prstGeom>
          <a:effectLst>
            <a:glow rad="101600">
              <a:schemeClr val="accent1">
                <a:satMod val="175000"/>
                <a:alpha val="40000"/>
              </a:schemeClr>
            </a:glow>
          </a:effectLst>
        </p:spPr>
      </p:pic>
      <p:pic>
        <p:nvPicPr>
          <p:cNvPr id="12" name="Picture 11"/>
          <p:cNvPicPr>
            <a:picLocks noChangeAspect="1"/>
          </p:cNvPicPr>
          <p:nvPr/>
        </p:nvPicPr>
        <p:blipFill>
          <a:blip r:embed="rId3"/>
          <a:stretch>
            <a:fillRect/>
          </a:stretch>
        </p:blipFill>
        <p:spPr>
          <a:xfrm>
            <a:off x="3510053" y="3101628"/>
            <a:ext cx="715548" cy="640080"/>
          </a:xfrm>
          <a:prstGeom prst="rect">
            <a:avLst/>
          </a:prstGeom>
          <a:effectLst>
            <a:glow rad="101600">
              <a:schemeClr val="accent6">
                <a:satMod val="175000"/>
                <a:alpha val="40000"/>
              </a:schemeClr>
            </a:glow>
          </a:effectLst>
        </p:spPr>
      </p:pic>
      <p:pic>
        <p:nvPicPr>
          <p:cNvPr id="14" name="Picture 13"/>
          <p:cNvPicPr>
            <a:picLocks noChangeAspect="1"/>
          </p:cNvPicPr>
          <p:nvPr/>
        </p:nvPicPr>
        <p:blipFill>
          <a:blip r:embed="rId3"/>
          <a:stretch>
            <a:fillRect/>
          </a:stretch>
        </p:blipFill>
        <p:spPr>
          <a:xfrm>
            <a:off x="4915425" y="4215164"/>
            <a:ext cx="715548" cy="640080"/>
          </a:xfrm>
          <a:prstGeom prst="rect">
            <a:avLst/>
          </a:prstGeom>
          <a:effectLst>
            <a:glow rad="101600">
              <a:schemeClr val="accent1">
                <a:satMod val="175000"/>
                <a:alpha val="40000"/>
              </a:schemeClr>
            </a:glow>
          </a:effectLst>
        </p:spPr>
      </p:pic>
      <p:pic>
        <p:nvPicPr>
          <p:cNvPr id="16" name="Picture 15"/>
          <p:cNvPicPr>
            <a:picLocks noChangeAspect="1"/>
          </p:cNvPicPr>
          <p:nvPr/>
        </p:nvPicPr>
        <p:blipFill>
          <a:blip r:embed="rId3"/>
          <a:stretch>
            <a:fillRect/>
          </a:stretch>
        </p:blipFill>
        <p:spPr>
          <a:xfrm>
            <a:off x="2090060" y="3101628"/>
            <a:ext cx="715548" cy="640080"/>
          </a:xfrm>
          <a:prstGeom prst="rect">
            <a:avLst/>
          </a:prstGeom>
          <a:effectLst>
            <a:glow rad="101600">
              <a:schemeClr val="accent4">
                <a:satMod val="175000"/>
                <a:alpha val="40000"/>
              </a:schemeClr>
            </a:glow>
          </a:effectLst>
        </p:spPr>
      </p:pic>
      <p:pic>
        <p:nvPicPr>
          <p:cNvPr id="17" name="Picture 16"/>
          <p:cNvPicPr>
            <a:picLocks noChangeAspect="1"/>
          </p:cNvPicPr>
          <p:nvPr/>
        </p:nvPicPr>
        <p:blipFill>
          <a:blip r:embed="rId3"/>
          <a:stretch>
            <a:fillRect/>
          </a:stretch>
        </p:blipFill>
        <p:spPr>
          <a:xfrm>
            <a:off x="2094076" y="4215164"/>
            <a:ext cx="715548" cy="640080"/>
          </a:xfrm>
          <a:prstGeom prst="rect">
            <a:avLst/>
          </a:prstGeom>
          <a:effectLst>
            <a:glow rad="101600">
              <a:schemeClr val="accent4">
                <a:satMod val="175000"/>
                <a:alpha val="40000"/>
              </a:schemeClr>
            </a:glow>
          </a:effectLst>
        </p:spPr>
      </p:pic>
      <p:sp>
        <p:nvSpPr>
          <p:cNvPr id="15" name="TextBox 14"/>
          <p:cNvSpPr txBox="1"/>
          <p:nvPr/>
        </p:nvSpPr>
        <p:spPr>
          <a:xfrm>
            <a:off x="414811" y="5883321"/>
            <a:ext cx="1391700" cy="646331"/>
          </a:xfrm>
          <a:prstGeom prst="rect">
            <a:avLst/>
          </a:prstGeom>
          <a:noFill/>
        </p:spPr>
        <p:txBody>
          <a:bodyPr wrap="square" rtlCol="0">
            <a:spAutoFit/>
          </a:bodyPr>
          <a:lstStyle/>
          <a:p>
            <a:r>
              <a:rPr lang="en-US" dirty="0" smtClean="0">
                <a:solidFill>
                  <a:srgbClr val="FFFFFF"/>
                </a:solidFill>
              </a:rPr>
              <a:t>Treatment means:</a:t>
            </a:r>
            <a:endParaRPr lang="en-US" dirty="0">
              <a:solidFill>
                <a:srgbClr val="FFFFFF"/>
              </a:solidFill>
            </a:endParaRPr>
          </a:p>
        </p:txBody>
      </p:sp>
      <p:pic>
        <p:nvPicPr>
          <p:cNvPr id="20" name="Picture 19"/>
          <p:cNvPicPr>
            <a:picLocks noChangeAspect="1"/>
          </p:cNvPicPr>
          <p:nvPr/>
        </p:nvPicPr>
        <p:blipFill>
          <a:blip r:embed="rId3"/>
          <a:stretch>
            <a:fillRect/>
          </a:stretch>
        </p:blipFill>
        <p:spPr>
          <a:xfrm>
            <a:off x="6337825" y="3087517"/>
            <a:ext cx="715548" cy="640080"/>
          </a:xfrm>
          <a:prstGeom prst="rect">
            <a:avLst/>
          </a:prstGeom>
          <a:effectLst>
            <a:glow rad="101600">
              <a:schemeClr val="accent5">
                <a:satMod val="175000"/>
                <a:alpha val="40000"/>
              </a:schemeClr>
            </a:glow>
          </a:effectLst>
        </p:spPr>
      </p:pic>
      <p:pic>
        <p:nvPicPr>
          <p:cNvPr id="21" name="Picture 20"/>
          <p:cNvPicPr>
            <a:picLocks noChangeAspect="1"/>
          </p:cNvPicPr>
          <p:nvPr/>
        </p:nvPicPr>
        <p:blipFill>
          <a:blip r:embed="rId3"/>
          <a:stretch>
            <a:fillRect/>
          </a:stretch>
        </p:blipFill>
        <p:spPr>
          <a:xfrm>
            <a:off x="6337825" y="5267853"/>
            <a:ext cx="715548" cy="640080"/>
          </a:xfrm>
          <a:prstGeom prst="rect">
            <a:avLst/>
          </a:prstGeom>
          <a:effectLst>
            <a:glow rad="101600">
              <a:schemeClr val="accent5">
                <a:satMod val="175000"/>
                <a:alpha val="40000"/>
              </a:schemeClr>
            </a:glow>
          </a:effectLst>
        </p:spPr>
      </p:pic>
      <p:pic>
        <p:nvPicPr>
          <p:cNvPr id="22" name="Picture 21"/>
          <p:cNvPicPr>
            <a:picLocks noChangeAspect="1"/>
          </p:cNvPicPr>
          <p:nvPr/>
        </p:nvPicPr>
        <p:blipFill>
          <a:blip r:embed="rId3"/>
          <a:stretch>
            <a:fillRect/>
          </a:stretch>
        </p:blipFill>
        <p:spPr>
          <a:xfrm>
            <a:off x="6337825" y="4201053"/>
            <a:ext cx="715548" cy="640080"/>
          </a:xfrm>
          <a:prstGeom prst="rect">
            <a:avLst/>
          </a:prstGeom>
          <a:effectLst>
            <a:glow rad="101600">
              <a:schemeClr val="accent5">
                <a:satMod val="175000"/>
                <a:alpha val="40000"/>
              </a:schemeClr>
            </a:glow>
          </a:effectLst>
        </p:spPr>
      </p:pic>
      <p:sp>
        <p:nvSpPr>
          <p:cNvPr id="26" name="TextBox 25"/>
          <p:cNvSpPr txBox="1"/>
          <p:nvPr/>
        </p:nvSpPr>
        <p:spPr>
          <a:xfrm>
            <a:off x="1386231" y="1004158"/>
            <a:ext cx="6315146" cy="1077218"/>
          </a:xfrm>
          <a:prstGeom prst="rect">
            <a:avLst/>
          </a:prstGeom>
          <a:noFill/>
        </p:spPr>
        <p:txBody>
          <a:bodyPr wrap="square" rtlCol="0">
            <a:spAutoFit/>
          </a:bodyPr>
          <a:lstStyle/>
          <a:p>
            <a:pPr algn="ctr"/>
            <a:r>
              <a:rPr lang="en-US" sz="3200" dirty="0" smtClean="0">
                <a:solidFill>
                  <a:srgbClr val="FFFF00"/>
                </a:solidFill>
              </a:rPr>
              <a:t>Total degrees of freedom (</a:t>
            </a:r>
            <a:r>
              <a:rPr lang="en-US" sz="3200" dirty="0" err="1">
                <a:solidFill>
                  <a:srgbClr val="FFFF00"/>
                </a:solidFill>
              </a:rPr>
              <a:t>D</a:t>
            </a:r>
            <a:r>
              <a:rPr lang="en-US" sz="3200" dirty="0" err="1" smtClean="0">
                <a:solidFill>
                  <a:srgbClr val="FFFF00"/>
                </a:solidFill>
              </a:rPr>
              <a:t>f</a:t>
            </a:r>
            <a:r>
              <a:rPr lang="en-US" sz="3200" dirty="0" smtClean="0">
                <a:solidFill>
                  <a:srgbClr val="FFFF00"/>
                </a:solidFill>
              </a:rPr>
              <a:t>) = 12 – 1 = 11</a:t>
            </a:r>
          </a:p>
        </p:txBody>
      </p:sp>
      <p:sp>
        <p:nvSpPr>
          <p:cNvPr id="30" name="Rectangle 29"/>
          <p:cNvSpPr/>
          <p:nvPr/>
        </p:nvSpPr>
        <p:spPr>
          <a:xfrm>
            <a:off x="1725439" y="2737556"/>
            <a:ext cx="5648997" cy="3259666"/>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47600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3"/>
          <p:cNvGraphicFramePr>
            <a:graphicFrameLocks noGrp="1"/>
          </p:cNvGraphicFramePr>
          <p:nvPr>
            <p:ph idx="1"/>
            <p:extLst>
              <p:ext uri="{D42A27DB-BD31-4B8C-83A1-F6EECF244321}">
                <p14:modId xmlns:p14="http://schemas.microsoft.com/office/powerpoint/2010/main" val="684220755"/>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7" name="Title 1"/>
          <p:cNvSpPr txBox="1">
            <a:spLocks/>
          </p:cNvSpPr>
          <p:nvPr/>
        </p:nvSpPr>
        <p:spPr>
          <a:xfrm>
            <a:off x="779460" y="1312333"/>
            <a:ext cx="7583487" cy="101599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600" dirty="0"/>
          </a:p>
          <a:p>
            <a:endParaRPr lang="en-US" sz="2600" dirty="0" smtClean="0"/>
          </a:p>
          <a:p>
            <a:endParaRPr lang="en-US" sz="2600" dirty="0"/>
          </a:p>
        </p:txBody>
      </p:sp>
      <p:sp>
        <p:nvSpPr>
          <p:cNvPr id="9" name="Title 1"/>
          <p:cNvSpPr txBox="1">
            <a:spLocks/>
          </p:cNvSpPr>
          <p:nvPr/>
        </p:nvSpPr>
        <p:spPr>
          <a:xfrm>
            <a:off x="819773" y="3165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t>ANOVA table</a:t>
            </a:r>
            <a:br>
              <a:rPr lang="en-US" sz="2200" dirty="0" smtClean="0"/>
            </a:br>
            <a:r>
              <a:rPr lang="en-US" sz="2200" dirty="0" smtClean="0"/>
              <a:t>Dependent variable = milk production</a:t>
            </a:r>
            <a:endParaRPr lang="en-US" sz="2200" dirty="0"/>
          </a:p>
        </p:txBody>
      </p:sp>
      <p:sp>
        <p:nvSpPr>
          <p:cNvPr id="11" name="Rectangle 10"/>
          <p:cNvSpPr/>
          <p:nvPr/>
        </p:nvSpPr>
        <p:spPr>
          <a:xfrm>
            <a:off x="3305790" y="5187579"/>
            <a:ext cx="1364988" cy="3917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630902" y="5159357"/>
            <a:ext cx="705517" cy="369332"/>
          </a:xfrm>
          <a:prstGeom prst="rect">
            <a:avLst/>
          </a:prstGeom>
          <a:noFill/>
        </p:spPr>
        <p:txBody>
          <a:bodyPr wrap="square" rtlCol="0">
            <a:spAutoFit/>
          </a:bodyPr>
          <a:lstStyle/>
          <a:p>
            <a:pPr algn="ctr"/>
            <a:r>
              <a:rPr lang="en-US" dirty="0" smtClean="0"/>
              <a:t>11</a:t>
            </a:r>
            <a:endParaRPr lang="en-US" dirty="0"/>
          </a:p>
        </p:txBody>
      </p:sp>
    </p:spTree>
    <p:extLst>
      <p:ext uri="{BB962C8B-B14F-4D97-AF65-F5344CB8AC3E}">
        <p14:creationId xmlns:p14="http://schemas.microsoft.com/office/powerpoint/2010/main" val="152993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32811" y="212391"/>
            <a:ext cx="3465522" cy="646331"/>
          </a:xfrm>
          <a:prstGeom prst="rect">
            <a:avLst/>
          </a:prstGeom>
          <a:noFill/>
        </p:spPr>
        <p:txBody>
          <a:bodyPr wrap="square" rtlCol="0">
            <a:spAutoFit/>
          </a:bodyPr>
          <a:lstStyle/>
          <a:p>
            <a:pPr algn="ctr"/>
            <a:r>
              <a:rPr lang="en-US" dirty="0" smtClean="0">
                <a:solidFill>
                  <a:srgbClr val="FFFF00"/>
                </a:solidFill>
              </a:rPr>
              <a:t>Total differences among </a:t>
            </a:r>
            <a:r>
              <a:rPr lang="en-US" dirty="0">
                <a:solidFill>
                  <a:srgbClr val="FFFF00"/>
                </a:solidFill>
              </a:rPr>
              <a:t>all </a:t>
            </a:r>
            <a:r>
              <a:rPr lang="en-US" dirty="0" smtClean="0">
                <a:solidFill>
                  <a:srgbClr val="FFFF00"/>
                </a:solidFill>
              </a:rPr>
              <a:t>cows</a:t>
            </a:r>
          </a:p>
        </p:txBody>
      </p:sp>
      <p:cxnSp>
        <p:nvCxnSpPr>
          <p:cNvPr id="26" name="Straight Arrow Connector 25"/>
          <p:cNvCxnSpPr/>
          <p:nvPr/>
        </p:nvCxnSpPr>
        <p:spPr>
          <a:xfrm flipV="1">
            <a:off x="2710675" y="1019141"/>
            <a:ext cx="1298568" cy="346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712227" y="1613730"/>
            <a:ext cx="1297016" cy="85481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a:stretch>
            <a:fillRect/>
          </a:stretch>
        </p:blipFill>
        <p:spPr>
          <a:xfrm>
            <a:off x="928336" y="9381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2146425" y="207341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2175697" y="137449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337734" y="159668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2168026" y="85872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1558189" y="217781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1558189" y="147522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7" name="Picture 36"/>
          <p:cNvPicPr>
            <a:picLocks noChangeAspect="1"/>
          </p:cNvPicPr>
          <p:nvPr/>
        </p:nvPicPr>
        <p:blipFill>
          <a:blip r:embed="rId3"/>
          <a:stretch>
            <a:fillRect/>
          </a:stretch>
        </p:blipFill>
        <p:spPr>
          <a:xfrm>
            <a:off x="450065" y="210881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521122" y="100910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1072362" y="144185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401955" y="104856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1022579" y="210881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552092" y="90124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190742" y="68385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4110377" y="111844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381157" y="71728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841340" y="70350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5611248" y="114430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6691402" y="68843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7011217" y="85682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6691402" y="110308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64832" y="108320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8121283" y="64200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3" name="Picture 52"/>
          <p:cNvPicPr>
            <a:picLocks noChangeAspect="1"/>
          </p:cNvPicPr>
          <p:nvPr/>
        </p:nvPicPr>
        <p:blipFill>
          <a:blip r:embed="rId3"/>
          <a:stretch>
            <a:fillRect/>
          </a:stretch>
        </p:blipFill>
        <p:spPr>
          <a:xfrm>
            <a:off x="7856369" y="98815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4" name="Left-Right Arrow 53"/>
          <p:cNvSpPr/>
          <p:nvPr/>
        </p:nvSpPr>
        <p:spPr>
          <a:xfrm>
            <a:off x="4924881" y="105432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Left-Right Arrow 54"/>
          <p:cNvSpPr/>
          <p:nvPr/>
        </p:nvSpPr>
        <p:spPr>
          <a:xfrm>
            <a:off x="6157727" y="106492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Left-Right Arrow 55"/>
          <p:cNvSpPr/>
          <p:nvPr/>
        </p:nvSpPr>
        <p:spPr>
          <a:xfrm>
            <a:off x="7343649" y="107628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601793" y="3105198"/>
            <a:ext cx="8099778" cy="1494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009243" y="164912"/>
            <a:ext cx="5346424" cy="369332"/>
          </a:xfrm>
          <a:prstGeom prst="rect">
            <a:avLst/>
          </a:prstGeom>
          <a:noFill/>
        </p:spPr>
        <p:txBody>
          <a:bodyPr wrap="square" rtlCol="0">
            <a:spAutoFit/>
          </a:bodyPr>
          <a:lstStyle/>
          <a:p>
            <a:pPr algn="ctr"/>
            <a:r>
              <a:rPr lang="en-US" dirty="0" smtClean="0">
                <a:solidFill>
                  <a:srgbClr val="FFFF00"/>
                </a:solidFill>
              </a:rPr>
              <a:t>Differences between treatments</a:t>
            </a:r>
          </a:p>
        </p:txBody>
      </p:sp>
      <p:sp>
        <p:nvSpPr>
          <p:cNvPr id="2" name="Rectangle 1"/>
          <p:cNvSpPr/>
          <p:nvPr/>
        </p:nvSpPr>
        <p:spPr>
          <a:xfrm>
            <a:off x="4049903" y="164913"/>
            <a:ext cx="4785460" cy="1517613"/>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73" name="Content Placeholder 3"/>
          <p:cNvGraphicFramePr>
            <a:graphicFrameLocks noGrp="1"/>
          </p:cNvGraphicFramePr>
          <p:nvPr>
            <p:ph idx="1"/>
            <p:extLst>
              <p:ext uri="{D42A27DB-BD31-4B8C-83A1-F6EECF244321}">
                <p14:modId xmlns:p14="http://schemas.microsoft.com/office/powerpoint/2010/main" val="403648655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2223018" y="5545668"/>
            <a:ext cx="1036649" cy="63500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TextBox 73"/>
          <p:cNvSpPr txBox="1"/>
          <p:nvPr/>
        </p:nvSpPr>
        <p:spPr>
          <a:xfrm>
            <a:off x="1416336" y="3489471"/>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75" name="TextBox 74"/>
          <p:cNvSpPr txBox="1"/>
          <p:nvPr/>
        </p:nvSpPr>
        <p:spPr>
          <a:xfrm>
            <a:off x="184302" y="3479386"/>
            <a:ext cx="2527926" cy="430887"/>
          </a:xfrm>
          <a:prstGeom prst="rect">
            <a:avLst/>
          </a:prstGeom>
          <a:noFill/>
        </p:spPr>
        <p:txBody>
          <a:bodyPr wrap="square" rtlCol="0">
            <a:spAutoFit/>
          </a:bodyPr>
          <a:lstStyle/>
          <a:p>
            <a:pPr algn="ctr"/>
            <a:r>
              <a:rPr lang="en-US" sz="2200" dirty="0" smtClean="0">
                <a:solidFill>
                  <a:srgbClr val="FFFFFF"/>
                </a:solidFill>
              </a:rPr>
              <a:t>Total differences</a:t>
            </a:r>
            <a:endParaRPr lang="en-US" sz="2200" dirty="0">
              <a:solidFill>
                <a:srgbClr val="FFFFFF"/>
              </a:solidFill>
            </a:endParaRPr>
          </a:p>
        </p:txBody>
      </p:sp>
      <p:sp>
        <p:nvSpPr>
          <p:cNvPr id="77" name="Rectangle 76"/>
          <p:cNvSpPr/>
          <p:nvPr/>
        </p:nvSpPr>
        <p:spPr>
          <a:xfrm>
            <a:off x="2988198" y="3325652"/>
            <a:ext cx="2768181"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t> </a:t>
            </a:r>
            <a:r>
              <a:rPr lang="en-US" sz="2200" dirty="0" smtClean="0">
                <a:solidFill>
                  <a:srgbClr val="FFFF00"/>
                </a:solidFill>
              </a:rPr>
              <a:t>treatments </a:t>
            </a:r>
            <a:endParaRPr lang="en-US" sz="2200" dirty="0">
              <a:solidFill>
                <a:srgbClr val="FFFF00"/>
              </a:solidFill>
            </a:endParaRPr>
          </a:p>
        </p:txBody>
      </p:sp>
      <p:sp>
        <p:nvSpPr>
          <p:cNvPr id="78" name="Rectangle 77"/>
          <p:cNvSpPr/>
          <p:nvPr/>
        </p:nvSpPr>
        <p:spPr>
          <a:xfrm>
            <a:off x="5774562" y="3427915"/>
            <a:ext cx="359518" cy="492443"/>
          </a:xfrm>
          <a:prstGeom prst="rect">
            <a:avLst/>
          </a:prstGeom>
        </p:spPr>
        <p:txBody>
          <a:bodyPr wrap="none">
            <a:spAutoFit/>
          </a:bodyPr>
          <a:lstStyle/>
          <a:p>
            <a:r>
              <a:rPr lang="en-US" sz="2600" dirty="0">
                <a:solidFill>
                  <a:srgbClr val="FFFF00"/>
                </a:solidFill>
              </a:rPr>
              <a:t>+</a:t>
            </a:r>
          </a:p>
        </p:txBody>
      </p:sp>
      <p:cxnSp>
        <p:nvCxnSpPr>
          <p:cNvPr id="80" name="Straight Arrow Connector 79"/>
          <p:cNvCxnSpPr/>
          <p:nvPr/>
        </p:nvCxnSpPr>
        <p:spPr>
          <a:xfrm flipH="1">
            <a:off x="3115733" y="4095094"/>
            <a:ext cx="994645" cy="1645306"/>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3000859" y="3325653"/>
            <a:ext cx="2745864" cy="76944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157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28" grpId="0"/>
      <p:bldP spid="2" grpId="0" animBg="1"/>
      <p:bldP spid="6" grpId="0" animBg="1"/>
      <p:bldP spid="77" grpId="0"/>
      <p:bldP spid="78" grpId="0"/>
      <p:bldP spid="8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32811" y="212391"/>
            <a:ext cx="3465522" cy="646331"/>
          </a:xfrm>
          <a:prstGeom prst="rect">
            <a:avLst/>
          </a:prstGeom>
          <a:noFill/>
        </p:spPr>
        <p:txBody>
          <a:bodyPr wrap="square" rtlCol="0">
            <a:spAutoFit/>
          </a:bodyPr>
          <a:lstStyle/>
          <a:p>
            <a:pPr algn="ctr"/>
            <a:r>
              <a:rPr lang="en-US" dirty="0" smtClean="0">
                <a:solidFill>
                  <a:srgbClr val="FFFF00"/>
                </a:solidFill>
              </a:rPr>
              <a:t>Total differences among </a:t>
            </a:r>
            <a:r>
              <a:rPr lang="en-US" dirty="0">
                <a:solidFill>
                  <a:srgbClr val="FFFF00"/>
                </a:solidFill>
              </a:rPr>
              <a:t>all </a:t>
            </a:r>
            <a:r>
              <a:rPr lang="en-US" dirty="0" smtClean="0">
                <a:solidFill>
                  <a:srgbClr val="FFFF00"/>
                </a:solidFill>
              </a:rPr>
              <a:t>cows</a:t>
            </a:r>
          </a:p>
        </p:txBody>
      </p:sp>
      <p:cxnSp>
        <p:nvCxnSpPr>
          <p:cNvPr id="26" name="Straight Arrow Connector 25"/>
          <p:cNvCxnSpPr/>
          <p:nvPr/>
        </p:nvCxnSpPr>
        <p:spPr>
          <a:xfrm flipV="1">
            <a:off x="2710675" y="1019141"/>
            <a:ext cx="1298568" cy="346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712227" y="1613730"/>
            <a:ext cx="1297016" cy="85481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a:stretch>
            <a:fillRect/>
          </a:stretch>
        </p:blipFill>
        <p:spPr>
          <a:xfrm>
            <a:off x="928336" y="9381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2146425" y="207341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2175697" y="137449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337734" y="159668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2168026" y="85872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1558189" y="217781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1558189" y="147522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7" name="Picture 36"/>
          <p:cNvPicPr>
            <a:picLocks noChangeAspect="1"/>
          </p:cNvPicPr>
          <p:nvPr/>
        </p:nvPicPr>
        <p:blipFill>
          <a:blip r:embed="rId3"/>
          <a:stretch>
            <a:fillRect/>
          </a:stretch>
        </p:blipFill>
        <p:spPr>
          <a:xfrm>
            <a:off x="450065" y="210881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521122" y="100910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1072362" y="144185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401955" y="104856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1022579" y="210881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552092" y="90124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190742" y="68385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4110377" y="111844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381157" y="71728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841340" y="70350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5611248" y="114430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6691402" y="68843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7011217" y="85682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6691402" y="110308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64832" y="108320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8121283" y="64200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3" name="Picture 52"/>
          <p:cNvPicPr>
            <a:picLocks noChangeAspect="1"/>
          </p:cNvPicPr>
          <p:nvPr/>
        </p:nvPicPr>
        <p:blipFill>
          <a:blip r:embed="rId3"/>
          <a:stretch>
            <a:fillRect/>
          </a:stretch>
        </p:blipFill>
        <p:spPr>
          <a:xfrm>
            <a:off x="7856369" y="98815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4" name="Left-Right Arrow 53"/>
          <p:cNvSpPr/>
          <p:nvPr/>
        </p:nvSpPr>
        <p:spPr>
          <a:xfrm>
            <a:off x="4924881" y="105432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Left-Right Arrow 54"/>
          <p:cNvSpPr/>
          <p:nvPr/>
        </p:nvSpPr>
        <p:spPr>
          <a:xfrm>
            <a:off x="6157727" y="106492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Left-Right Arrow 55"/>
          <p:cNvSpPr/>
          <p:nvPr/>
        </p:nvSpPr>
        <p:spPr>
          <a:xfrm>
            <a:off x="7343649" y="107628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3"/>
          <a:stretch>
            <a:fillRect/>
          </a:stretch>
        </p:blipFill>
        <p:spPr>
          <a:xfrm>
            <a:off x="4601144" y="2284318"/>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58" name="Picture 57"/>
          <p:cNvPicPr>
            <a:picLocks noChangeAspect="1"/>
          </p:cNvPicPr>
          <p:nvPr/>
        </p:nvPicPr>
        <p:blipFill>
          <a:blip r:embed="rId3"/>
          <a:stretch>
            <a:fillRect/>
          </a:stretch>
        </p:blipFill>
        <p:spPr>
          <a:xfrm>
            <a:off x="4190742" y="2121052"/>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59" name="Picture 58"/>
          <p:cNvPicPr>
            <a:picLocks noChangeAspect="1"/>
          </p:cNvPicPr>
          <p:nvPr/>
        </p:nvPicPr>
        <p:blipFill>
          <a:blip r:embed="rId3"/>
          <a:stretch>
            <a:fillRect/>
          </a:stretch>
        </p:blipFill>
        <p:spPr>
          <a:xfrm>
            <a:off x="4110377" y="265706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60" name="Picture 59"/>
          <p:cNvPicPr>
            <a:picLocks noChangeAspect="1"/>
          </p:cNvPicPr>
          <p:nvPr/>
        </p:nvPicPr>
        <p:blipFill>
          <a:blip r:embed="rId3"/>
          <a:stretch>
            <a:fillRect/>
          </a:stretch>
        </p:blipFill>
        <p:spPr>
          <a:xfrm>
            <a:off x="5381157" y="215447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1" name="Picture 60"/>
          <p:cNvPicPr>
            <a:picLocks noChangeAspect="1"/>
          </p:cNvPicPr>
          <p:nvPr/>
        </p:nvPicPr>
        <p:blipFill>
          <a:blip r:embed="rId3"/>
          <a:stretch>
            <a:fillRect/>
          </a:stretch>
        </p:blipFill>
        <p:spPr>
          <a:xfrm>
            <a:off x="5841340" y="21406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2" name="Picture 61"/>
          <p:cNvPicPr>
            <a:picLocks noChangeAspect="1"/>
          </p:cNvPicPr>
          <p:nvPr/>
        </p:nvPicPr>
        <p:blipFill>
          <a:blip r:embed="rId3"/>
          <a:stretch>
            <a:fillRect/>
          </a:stretch>
        </p:blipFill>
        <p:spPr>
          <a:xfrm>
            <a:off x="5611248" y="258149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3" name="Picture 62"/>
          <p:cNvPicPr>
            <a:picLocks noChangeAspect="1"/>
          </p:cNvPicPr>
          <p:nvPr/>
        </p:nvPicPr>
        <p:blipFill>
          <a:blip r:embed="rId3"/>
          <a:stretch>
            <a:fillRect/>
          </a:stretch>
        </p:blipFill>
        <p:spPr>
          <a:xfrm>
            <a:off x="6606736" y="2125629"/>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4" name="Picture 63"/>
          <p:cNvPicPr>
            <a:picLocks noChangeAspect="1"/>
          </p:cNvPicPr>
          <p:nvPr/>
        </p:nvPicPr>
        <p:blipFill>
          <a:blip r:embed="rId3"/>
          <a:stretch>
            <a:fillRect/>
          </a:stretch>
        </p:blipFill>
        <p:spPr>
          <a:xfrm>
            <a:off x="7011217" y="2294013"/>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5" name="Picture 64"/>
          <p:cNvPicPr>
            <a:picLocks noChangeAspect="1"/>
          </p:cNvPicPr>
          <p:nvPr/>
        </p:nvPicPr>
        <p:blipFill>
          <a:blip r:embed="rId3"/>
          <a:stretch>
            <a:fillRect/>
          </a:stretch>
        </p:blipFill>
        <p:spPr>
          <a:xfrm>
            <a:off x="6691402" y="2582615"/>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6" name="Picture 65"/>
          <p:cNvPicPr>
            <a:picLocks noChangeAspect="1"/>
          </p:cNvPicPr>
          <p:nvPr/>
        </p:nvPicPr>
        <p:blipFill>
          <a:blip r:embed="rId3"/>
          <a:stretch>
            <a:fillRect/>
          </a:stretch>
        </p:blipFill>
        <p:spPr>
          <a:xfrm>
            <a:off x="8180166" y="2576845"/>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67" name="Picture 66"/>
          <p:cNvPicPr>
            <a:picLocks noChangeAspect="1"/>
          </p:cNvPicPr>
          <p:nvPr/>
        </p:nvPicPr>
        <p:blipFill>
          <a:blip r:embed="rId3"/>
          <a:stretch>
            <a:fillRect/>
          </a:stretch>
        </p:blipFill>
        <p:spPr>
          <a:xfrm>
            <a:off x="8036617" y="2135639"/>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68" name="Picture 67"/>
          <p:cNvPicPr>
            <a:picLocks noChangeAspect="1"/>
          </p:cNvPicPr>
          <p:nvPr/>
        </p:nvPicPr>
        <p:blipFill>
          <a:blip r:embed="rId3"/>
          <a:stretch>
            <a:fillRect/>
          </a:stretch>
        </p:blipFill>
        <p:spPr>
          <a:xfrm>
            <a:off x="7771703" y="2481787"/>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69" name="Left-Right-Up Arrow 68"/>
          <p:cNvSpPr/>
          <p:nvPr/>
        </p:nvSpPr>
        <p:spPr>
          <a:xfrm rot="20069384">
            <a:off x="4191939" y="2338433"/>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Left-Right-Up Arrow 69"/>
          <p:cNvSpPr/>
          <p:nvPr/>
        </p:nvSpPr>
        <p:spPr>
          <a:xfrm rot="17917287">
            <a:off x="5576922" y="232942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Left-Right-Up Arrow 70"/>
          <p:cNvSpPr/>
          <p:nvPr/>
        </p:nvSpPr>
        <p:spPr>
          <a:xfrm rot="20069384">
            <a:off x="6721561" y="2290987"/>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Left-Right-Up Arrow 71"/>
          <p:cNvSpPr/>
          <p:nvPr/>
        </p:nvSpPr>
        <p:spPr>
          <a:xfrm rot="863626">
            <a:off x="7980247" y="2317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601793" y="3105198"/>
            <a:ext cx="8099778" cy="1494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9243" y="1682526"/>
            <a:ext cx="4886594" cy="369332"/>
          </a:xfrm>
          <a:prstGeom prst="rect">
            <a:avLst/>
          </a:prstGeom>
          <a:noFill/>
        </p:spPr>
        <p:txBody>
          <a:bodyPr wrap="square" rtlCol="0">
            <a:spAutoFit/>
          </a:bodyPr>
          <a:lstStyle/>
          <a:p>
            <a:pPr algn="ctr"/>
            <a:r>
              <a:rPr lang="en-US" dirty="0" smtClean="0">
                <a:solidFill>
                  <a:srgbClr val="FFFF00"/>
                </a:solidFill>
              </a:rPr>
              <a:t>Difference within treatments</a:t>
            </a:r>
          </a:p>
        </p:txBody>
      </p:sp>
      <p:sp>
        <p:nvSpPr>
          <p:cNvPr id="28" name="TextBox 27"/>
          <p:cNvSpPr txBox="1"/>
          <p:nvPr/>
        </p:nvSpPr>
        <p:spPr>
          <a:xfrm>
            <a:off x="4009243" y="164912"/>
            <a:ext cx="5346424" cy="369332"/>
          </a:xfrm>
          <a:prstGeom prst="rect">
            <a:avLst/>
          </a:prstGeom>
          <a:noFill/>
        </p:spPr>
        <p:txBody>
          <a:bodyPr wrap="square" rtlCol="0">
            <a:spAutoFit/>
          </a:bodyPr>
          <a:lstStyle/>
          <a:p>
            <a:pPr algn="ctr"/>
            <a:r>
              <a:rPr lang="en-US" dirty="0" smtClean="0">
                <a:solidFill>
                  <a:srgbClr val="FFFF00"/>
                </a:solidFill>
              </a:rPr>
              <a:t>Differences between treatments</a:t>
            </a:r>
          </a:p>
        </p:txBody>
      </p:sp>
      <p:sp>
        <p:nvSpPr>
          <p:cNvPr id="2" name="Rectangle 1"/>
          <p:cNvSpPr/>
          <p:nvPr/>
        </p:nvSpPr>
        <p:spPr>
          <a:xfrm>
            <a:off x="4049903" y="1682525"/>
            <a:ext cx="4785460" cy="1444787"/>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73" name="Content Placeholder 3"/>
          <p:cNvGraphicFramePr>
            <a:graphicFrameLocks noGrp="1"/>
          </p:cNvGraphicFramePr>
          <p:nvPr>
            <p:ph idx="1"/>
            <p:extLst>
              <p:ext uri="{D42A27DB-BD31-4B8C-83A1-F6EECF244321}">
                <p14:modId xmlns:p14="http://schemas.microsoft.com/office/powerpoint/2010/main" val="3605325628"/>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2223018" y="6163733"/>
            <a:ext cx="1036649" cy="388765"/>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TextBox 73"/>
          <p:cNvSpPr txBox="1"/>
          <p:nvPr/>
        </p:nvSpPr>
        <p:spPr>
          <a:xfrm>
            <a:off x="1416336" y="3489471"/>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75" name="TextBox 74"/>
          <p:cNvSpPr txBox="1"/>
          <p:nvPr/>
        </p:nvSpPr>
        <p:spPr>
          <a:xfrm>
            <a:off x="184302" y="3479386"/>
            <a:ext cx="2527926" cy="430887"/>
          </a:xfrm>
          <a:prstGeom prst="rect">
            <a:avLst/>
          </a:prstGeom>
          <a:noFill/>
        </p:spPr>
        <p:txBody>
          <a:bodyPr wrap="square" rtlCol="0">
            <a:spAutoFit/>
          </a:bodyPr>
          <a:lstStyle/>
          <a:p>
            <a:pPr algn="ctr"/>
            <a:r>
              <a:rPr lang="en-US" sz="2200" dirty="0" smtClean="0">
                <a:solidFill>
                  <a:srgbClr val="FFFFFF"/>
                </a:solidFill>
              </a:rPr>
              <a:t>Total differences</a:t>
            </a:r>
            <a:endParaRPr lang="en-US" sz="2200" dirty="0">
              <a:solidFill>
                <a:srgbClr val="FFFFFF"/>
              </a:solidFill>
            </a:endParaRPr>
          </a:p>
        </p:txBody>
      </p:sp>
      <p:sp>
        <p:nvSpPr>
          <p:cNvPr id="76" name="TextBox 75"/>
          <p:cNvSpPr txBox="1"/>
          <p:nvPr/>
        </p:nvSpPr>
        <p:spPr>
          <a:xfrm>
            <a:off x="4979696" y="3311542"/>
            <a:ext cx="5017730" cy="769441"/>
          </a:xfrm>
          <a:prstGeom prst="rect">
            <a:avLst/>
          </a:prstGeom>
          <a:noFill/>
        </p:spPr>
        <p:txBody>
          <a:bodyPr wrap="square" rtlCol="0">
            <a:spAutoFit/>
          </a:bodyPr>
          <a:lstStyle/>
          <a:p>
            <a:pPr algn="ctr"/>
            <a:r>
              <a:rPr lang="en-US" sz="2200" dirty="0">
                <a:solidFill>
                  <a:srgbClr val="FFFF00"/>
                </a:solidFill>
              </a:rPr>
              <a:t>d</a:t>
            </a:r>
            <a:r>
              <a:rPr lang="en-US" sz="2200" dirty="0" smtClean="0">
                <a:solidFill>
                  <a:srgbClr val="FFFF00"/>
                </a:solidFill>
              </a:rPr>
              <a:t>ifferences</a:t>
            </a:r>
            <a:endParaRPr lang="en-US" sz="2200" dirty="0">
              <a:solidFill>
                <a:srgbClr val="FFFF00"/>
              </a:solidFill>
            </a:endParaRPr>
          </a:p>
          <a:p>
            <a:pPr algn="ctr"/>
            <a:r>
              <a:rPr lang="en-US" sz="2200" i="1" dirty="0">
                <a:solidFill>
                  <a:srgbClr val="FFFF00"/>
                </a:solidFill>
              </a:rPr>
              <a:t>w</a:t>
            </a:r>
            <a:r>
              <a:rPr lang="en-US" sz="2200" i="1" dirty="0" smtClean="0">
                <a:solidFill>
                  <a:srgbClr val="FFFF00"/>
                </a:solidFill>
              </a:rPr>
              <a:t>ithin </a:t>
            </a:r>
            <a:r>
              <a:rPr lang="en-US" sz="2200" dirty="0" smtClean="0">
                <a:solidFill>
                  <a:srgbClr val="FFFF00"/>
                </a:solidFill>
              </a:rPr>
              <a:t>treatments</a:t>
            </a:r>
            <a:endParaRPr lang="en-US" sz="2200" dirty="0">
              <a:solidFill>
                <a:srgbClr val="FFFF00"/>
              </a:solidFill>
            </a:endParaRPr>
          </a:p>
        </p:txBody>
      </p:sp>
      <p:sp>
        <p:nvSpPr>
          <p:cNvPr id="77" name="Rectangle 76"/>
          <p:cNvSpPr/>
          <p:nvPr/>
        </p:nvSpPr>
        <p:spPr>
          <a:xfrm>
            <a:off x="2978542" y="3325653"/>
            <a:ext cx="2768181"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t> </a:t>
            </a:r>
            <a:r>
              <a:rPr lang="en-US" sz="2200" dirty="0" smtClean="0">
                <a:solidFill>
                  <a:srgbClr val="FFFF00"/>
                </a:solidFill>
              </a:rPr>
              <a:t>treatments </a:t>
            </a:r>
            <a:endParaRPr lang="en-US" sz="2200" dirty="0">
              <a:solidFill>
                <a:srgbClr val="FFFF00"/>
              </a:solidFill>
            </a:endParaRPr>
          </a:p>
        </p:txBody>
      </p:sp>
      <p:sp>
        <p:nvSpPr>
          <p:cNvPr id="78" name="Rectangle 77"/>
          <p:cNvSpPr/>
          <p:nvPr/>
        </p:nvSpPr>
        <p:spPr>
          <a:xfrm>
            <a:off x="5774562" y="3427915"/>
            <a:ext cx="359518" cy="492443"/>
          </a:xfrm>
          <a:prstGeom prst="rect">
            <a:avLst/>
          </a:prstGeom>
        </p:spPr>
        <p:txBody>
          <a:bodyPr wrap="none">
            <a:spAutoFit/>
          </a:bodyPr>
          <a:lstStyle/>
          <a:p>
            <a:r>
              <a:rPr lang="en-US" sz="2600" dirty="0">
                <a:solidFill>
                  <a:srgbClr val="FFFF00"/>
                </a:solidFill>
              </a:rPr>
              <a:t>+</a:t>
            </a:r>
          </a:p>
        </p:txBody>
      </p:sp>
      <p:cxnSp>
        <p:nvCxnSpPr>
          <p:cNvPr id="80" name="Straight Arrow Connector 79"/>
          <p:cNvCxnSpPr/>
          <p:nvPr/>
        </p:nvCxnSpPr>
        <p:spPr>
          <a:xfrm flipH="1">
            <a:off x="3130942" y="4080983"/>
            <a:ext cx="4095262" cy="2302859"/>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321273" y="3325653"/>
            <a:ext cx="2380298" cy="76944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9848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29" grpId="0"/>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Content Placeholder 3"/>
          <p:cNvGraphicFramePr>
            <a:graphicFrameLocks noGrp="1"/>
          </p:cNvGraphicFramePr>
          <p:nvPr>
            <p:ph idx="1"/>
            <p:extLst>
              <p:ext uri="{D42A27DB-BD31-4B8C-83A1-F6EECF244321}">
                <p14:modId xmlns:p14="http://schemas.microsoft.com/office/powerpoint/2010/main" val="2966771937"/>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2188835" y="5552236"/>
            <a:ext cx="1141387" cy="65974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p:cNvSpPr txBox="1"/>
          <p:nvPr/>
        </p:nvSpPr>
        <p:spPr>
          <a:xfrm>
            <a:off x="326518" y="212391"/>
            <a:ext cx="3225633" cy="923330"/>
          </a:xfrm>
          <a:prstGeom prst="rect">
            <a:avLst/>
          </a:prstGeom>
          <a:noFill/>
        </p:spPr>
        <p:txBody>
          <a:bodyPr wrap="square" rtlCol="0">
            <a:spAutoFit/>
          </a:bodyPr>
          <a:lstStyle/>
          <a:p>
            <a:pPr algn="ctr"/>
            <a:r>
              <a:rPr lang="en-US" dirty="0" smtClean="0">
                <a:solidFill>
                  <a:srgbClr val="FFFF00"/>
                </a:solidFill>
              </a:rPr>
              <a:t>Total differences among </a:t>
            </a:r>
            <a:r>
              <a:rPr lang="en-US" dirty="0">
                <a:solidFill>
                  <a:srgbClr val="FFFF00"/>
                </a:solidFill>
              </a:rPr>
              <a:t>all </a:t>
            </a:r>
            <a:r>
              <a:rPr lang="en-US" dirty="0" smtClean="0">
                <a:solidFill>
                  <a:srgbClr val="FFFF00"/>
                </a:solidFill>
              </a:rPr>
              <a:t>cows</a:t>
            </a:r>
          </a:p>
          <a:p>
            <a:pPr algn="ctr"/>
            <a:endParaRPr lang="en-US" dirty="0" smtClean="0">
              <a:solidFill>
                <a:srgbClr val="FFFF00"/>
              </a:solidFill>
            </a:endParaRPr>
          </a:p>
        </p:txBody>
      </p:sp>
      <p:cxnSp>
        <p:nvCxnSpPr>
          <p:cNvPr id="26" name="Straight Arrow Connector 25"/>
          <p:cNvCxnSpPr/>
          <p:nvPr/>
        </p:nvCxnSpPr>
        <p:spPr>
          <a:xfrm flipV="1">
            <a:off x="2710675" y="1019141"/>
            <a:ext cx="1298568" cy="34655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712227" y="1613730"/>
            <a:ext cx="1297016" cy="85481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a:stretch>
            <a:fillRect/>
          </a:stretch>
        </p:blipFill>
        <p:spPr>
          <a:xfrm>
            <a:off x="928336" y="93818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2146425" y="207341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2175697" y="1374498"/>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337734" y="1596682"/>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2168026" y="85872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1558189" y="217781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1558189" y="1475226"/>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7" name="Picture 36"/>
          <p:cNvPicPr>
            <a:picLocks noChangeAspect="1"/>
          </p:cNvPicPr>
          <p:nvPr/>
        </p:nvPicPr>
        <p:blipFill>
          <a:blip r:embed="rId3"/>
          <a:stretch>
            <a:fillRect/>
          </a:stretch>
        </p:blipFill>
        <p:spPr>
          <a:xfrm>
            <a:off x="450065" y="2108813"/>
            <a:ext cx="572514" cy="512131"/>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38" name="Picture 37"/>
          <p:cNvPicPr>
            <a:picLocks noChangeAspect="1"/>
          </p:cNvPicPr>
          <p:nvPr/>
        </p:nvPicPr>
        <p:blipFill>
          <a:blip r:embed="rId3"/>
          <a:stretch>
            <a:fillRect/>
          </a:stretch>
        </p:blipFill>
        <p:spPr>
          <a:xfrm>
            <a:off x="1521122" y="1009105"/>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39" name="Picture 38"/>
          <p:cNvPicPr>
            <a:picLocks noChangeAspect="1"/>
          </p:cNvPicPr>
          <p:nvPr/>
        </p:nvPicPr>
        <p:blipFill>
          <a:blip r:embed="rId3"/>
          <a:stretch>
            <a:fillRect/>
          </a:stretch>
        </p:blipFill>
        <p:spPr>
          <a:xfrm>
            <a:off x="1072362" y="1441852"/>
            <a:ext cx="485827" cy="434587"/>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40" name="Picture 39"/>
          <p:cNvPicPr>
            <a:picLocks noChangeAspect="1"/>
          </p:cNvPicPr>
          <p:nvPr/>
        </p:nvPicPr>
        <p:blipFill>
          <a:blip r:embed="rId3"/>
          <a:stretch>
            <a:fillRect/>
          </a:stretch>
        </p:blipFill>
        <p:spPr>
          <a:xfrm>
            <a:off x="401955" y="1048564"/>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1" name="Picture 40"/>
          <p:cNvPicPr>
            <a:picLocks noChangeAspect="1"/>
          </p:cNvPicPr>
          <p:nvPr/>
        </p:nvPicPr>
        <p:blipFill>
          <a:blip r:embed="rId3"/>
          <a:stretch>
            <a:fillRect/>
          </a:stretch>
        </p:blipFill>
        <p:spPr>
          <a:xfrm>
            <a:off x="1022579" y="2108813"/>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2" name="Picture 41"/>
          <p:cNvPicPr>
            <a:picLocks noChangeAspect="1"/>
          </p:cNvPicPr>
          <p:nvPr/>
        </p:nvPicPr>
        <p:blipFill>
          <a:blip r:embed="rId3"/>
          <a:stretch>
            <a:fillRect/>
          </a:stretch>
        </p:blipFill>
        <p:spPr>
          <a:xfrm>
            <a:off x="4552092" y="90124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3" name="Picture 42"/>
          <p:cNvPicPr>
            <a:picLocks noChangeAspect="1"/>
          </p:cNvPicPr>
          <p:nvPr/>
        </p:nvPicPr>
        <p:blipFill>
          <a:blip r:embed="rId3"/>
          <a:stretch>
            <a:fillRect/>
          </a:stretch>
        </p:blipFill>
        <p:spPr>
          <a:xfrm>
            <a:off x="4190742" y="68385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4" name="Picture 43"/>
          <p:cNvPicPr>
            <a:picLocks noChangeAspect="1"/>
          </p:cNvPicPr>
          <p:nvPr/>
        </p:nvPicPr>
        <p:blipFill>
          <a:blip r:embed="rId3"/>
          <a:stretch>
            <a:fillRect/>
          </a:stretch>
        </p:blipFill>
        <p:spPr>
          <a:xfrm>
            <a:off x="4110377" y="111844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5381157" y="71728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5841340" y="70350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5611248" y="114430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6691402" y="68843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7011217" y="85682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6691402" y="110308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8264832" y="108320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8121283" y="64200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3" name="Picture 52"/>
          <p:cNvPicPr>
            <a:picLocks noChangeAspect="1"/>
          </p:cNvPicPr>
          <p:nvPr/>
        </p:nvPicPr>
        <p:blipFill>
          <a:blip r:embed="rId3"/>
          <a:stretch>
            <a:fillRect/>
          </a:stretch>
        </p:blipFill>
        <p:spPr>
          <a:xfrm>
            <a:off x="7856369" y="98815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4" name="Left-Right Arrow 53"/>
          <p:cNvSpPr/>
          <p:nvPr/>
        </p:nvSpPr>
        <p:spPr>
          <a:xfrm>
            <a:off x="4924881" y="105432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Left-Right Arrow 54"/>
          <p:cNvSpPr/>
          <p:nvPr/>
        </p:nvSpPr>
        <p:spPr>
          <a:xfrm>
            <a:off x="6157727" y="106492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Left-Right Arrow 55"/>
          <p:cNvSpPr/>
          <p:nvPr/>
        </p:nvSpPr>
        <p:spPr>
          <a:xfrm>
            <a:off x="7343649" y="107628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3"/>
          <a:stretch>
            <a:fillRect/>
          </a:stretch>
        </p:blipFill>
        <p:spPr>
          <a:xfrm>
            <a:off x="4601144" y="2284318"/>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58" name="Picture 57"/>
          <p:cNvPicPr>
            <a:picLocks noChangeAspect="1"/>
          </p:cNvPicPr>
          <p:nvPr/>
        </p:nvPicPr>
        <p:blipFill>
          <a:blip r:embed="rId3"/>
          <a:stretch>
            <a:fillRect/>
          </a:stretch>
        </p:blipFill>
        <p:spPr>
          <a:xfrm>
            <a:off x="4190742" y="2121052"/>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59" name="Picture 58"/>
          <p:cNvPicPr>
            <a:picLocks noChangeAspect="1"/>
          </p:cNvPicPr>
          <p:nvPr/>
        </p:nvPicPr>
        <p:blipFill>
          <a:blip r:embed="rId3"/>
          <a:stretch>
            <a:fillRect/>
          </a:stretch>
        </p:blipFill>
        <p:spPr>
          <a:xfrm>
            <a:off x="4110377" y="265706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60" name="Picture 59"/>
          <p:cNvPicPr>
            <a:picLocks noChangeAspect="1"/>
          </p:cNvPicPr>
          <p:nvPr/>
        </p:nvPicPr>
        <p:blipFill>
          <a:blip r:embed="rId3"/>
          <a:stretch>
            <a:fillRect/>
          </a:stretch>
        </p:blipFill>
        <p:spPr>
          <a:xfrm>
            <a:off x="5381157" y="2154479"/>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1" name="Picture 60"/>
          <p:cNvPicPr>
            <a:picLocks noChangeAspect="1"/>
          </p:cNvPicPr>
          <p:nvPr/>
        </p:nvPicPr>
        <p:blipFill>
          <a:blip r:embed="rId3"/>
          <a:stretch>
            <a:fillRect/>
          </a:stretch>
        </p:blipFill>
        <p:spPr>
          <a:xfrm>
            <a:off x="5841340" y="2140694"/>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2" name="Picture 61"/>
          <p:cNvPicPr>
            <a:picLocks noChangeAspect="1"/>
          </p:cNvPicPr>
          <p:nvPr/>
        </p:nvPicPr>
        <p:blipFill>
          <a:blip r:embed="rId3"/>
          <a:stretch>
            <a:fillRect/>
          </a:stretch>
        </p:blipFill>
        <p:spPr>
          <a:xfrm>
            <a:off x="5611248" y="258149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3" name="Picture 62"/>
          <p:cNvPicPr>
            <a:picLocks noChangeAspect="1"/>
          </p:cNvPicPr>
          <p:nvPr/>
        </p:nvPicPr>
        <p:blipFill>
          <a:blip r:embed="rId3"/>
          <a:stretch>
            <a:fillRect/>
          </a:stretch>
        </p:blipFill>
        <p:spPr>
          <a:xfrm>
            <a:off x="6606736" y="2125629"/>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4" name="Picture 63"/>
          <p:cNvPicPr>
            <a:picLocks noChangeAspect="1"/>
          </p:cNvPicPr>
          <p:nvPr/>
        </p:nvPicPr>
        <p:blipFill>
          <a:blip r:embed="rId3"/>
          <a:stretch>
            <a:fillRect/>
          </a:stretch>
        </p:blipFill>
        <p:spPr>
          <a:xfrm>
            <a:off x="7011217" y="2294013"/>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5" name="Picture 64"/>
          <p:cNvPicPr>
            <a:picLocks noChangeAspect="1"/>
          </p:cNvPicPr>
          <p:nvPr/>
        </p:nvPicPr>
        <p:blipFill>
          <a:blip r:embed="rId3"/>
          <a:stretch>
            <a:fillRect/>
          </a:stretch>
        </p:blipFill>
        <p:spPr>
          <a:xfrm>
            <a:off x="6691402" y="2582615"/>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6" name="Picture 65"/>
          <p:cNvPicPr>
            <a:picLocks noChangeAspect="1"/>
          </p:cNvPicPr>
          <p:nvPr/>
        </p:nvPicPr>
        <p:blipFill>
          <a:blip r:embed="rId3"/>
          <a:stretch>
            <a:fillRect/>
          </a:stretch>
        </p:blipFill>
        <p:spPr>
          <a:xfrm>
            <a:off x="8180166" y="2576845"/>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67" name="Picture 66"/>
          <p:cNvPicPr>
            <a:picLocks noChangeAspect="1"/>
          </p:cNvPicPr>
          <p:nvPr/>
        </p:nvPicPr>
        <p:blipFill>
          <a:blip r:embed="rId3"/>
          <a:stretch>
            <a:fillRect/>
          </a:stretch>
        </p:blipFill>
        <p:spPr>
          <a:xfrm>
            <a:off x="8036617" y="2135639"/>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68" name="Picture 67"/>
          <p:cNvPicPr>
            <a:picLocks noChangeAspect="1"/>
          </p:cNvPicPr>
          <p:nvPr/>
        </p:nvPicPr>
        <p:blipFill>
          <a:blip r:embed="rId3"/>
          <a:stretch>
            <a:fillRect/>
          </a:stretch>
        </p:blipFill>
        <p:spPr>
          <a:xfrm>
            <a:off x="7771703" y="2481787"/>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69" name="Left-Right-Up Arrow 68"/>
          <p:cNvSpPr/>
          <p:nvPr/>
        </p:nvSpPr>
        <p:spPr>
          <a:xfrm rot="20069384">
            <a:off x="4191939" y="2338433"/>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Left-Right-Up Arrow 69"/>
          <p:cNvSpPr/>
          <p:nvPr/>
        </p:nvSpPr>
        <p:spPr>
          <a:xfrm rot="17917287">
            <a:off x="5576922" y="2329424"/>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Left-Right-Up Arrow 70"/>
          <p:cNvSpPr/>
          <p:nvPr/>
        </p:nvSpPr>
        <p:spPr>
          <a:xfrm rot="20069384">
            <a:off x="6721561" y="2290987"/>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Left-Right-Up Arrow 71"/>
          <p:cNvSpPr/>
          <p:nvPr/>
        </p:nvSpPr>
        <p:spPr>
          <a:xfrm rot="863626">
            <a:off x="7980247" y="2317839"/>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601793" y="3105198"/>
            <a:ext cx="8099778" cy="1494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9243" y="1682526"/>
            <a:ext cx="4886594" cy="369332"/>
          </a:xfrm>
          <a:prstGeom prst="rect">
            <a:avLst/>
          </a:prstGeom>
          <a:noFill/>
        </p:spPr>
        <p:txBody>
          <a:bodyPr wrap="square" rtlCol="0">
            <a:spAutoFit/>
          </a:bodyPr>
          <a:lstStyle/>
          <a:p>
            <a:pPr algn="ctr"/>
            <a:r>
              <a:rPr lang="en-US" dirty="0" smtClean="0">
                <a:solidFill>
                  <a:srgbClr val="FFFF00"/>
                </a:solidFill>
              </a:rPr>
              <a:t>Differences within treatments</a:t>
            </a:r>
          </a:p>
        </p:txBody>
      </p:sp>
      <p:sp>
        <p:nvSpPr>
          <p:cNvPr id="28" name="TextBox 27"/>
          <p:cNvSpPr txBox="1"/>
          <p:nvPr/>
        </p:nvSpPr>
        <p:spPr>
          <a:xfrm>
            <a:off x="4214643" y="164912"/>
            <a:ext cx="4681193" cy="369332"/>
          </a:xfrm>
          <a:prstGeom prst="rect">
            <a:avLst/>
          </a:prstGeom>
          <a:noFill/>
        </p:spPr>
        <p:txBody>
          <a:bodyPr wrap="square" rtlCol="0">
            <a:spAutoFit/>
          </a:bodyPr>
          <a:lstStyle/>
          <a:p>
            <a:pPr algn="ctr"/>
            <a:r>
              <a:rPr lang="en-US" dirty="0" smtClean="0">
                <a:solidFill>
                  <a:srgbClr val="FFFF00"/>
                </a:solidFill>
              </a:rPr>
              <a:t>Differences between treatments</a:t>
            </a:r>
          </a:p>
        </p:txBody>
      </p:sp>
      <p:sp>
        <p:nvSpPr>
          <p:cNvPr id="2" name="Rectangle 1"/>
          <p:cNvSpPr/>
          <p:nvPr/>
        </p:nvSpPr>
        <p:spPr>
          <a:xfrm>
            <a:off x="4049903" y="164913"/>
            <a:ext cx="4785460" cy="1517614"/>
          </a:xfrm>
          <a:prstGeom prst="rect">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2338053" y="5696080"/>
            <a:ext cx="949836" cy="369332"/>
          </a:xfrm>
          <a:prstGeom prst="rect">
            <a:avLst/>
          </a:prstGeom>
          <a:noFill/>
        </p:spPr>
        <p:txBody>
          <a:bodyPr wrap="square" rtlCol="0">
            <a:spAutoFit/>
          </a:bodyPr>
          <a:lstStyle/>
          <a:p>
            <a:r>
              <a:rPr lang="en-US" dirty="0" smtClean="0"/>
              <a:t>17.129</a:t>
            </a:r>
            <a:endParaRPr lang="en-US" dirty="0"/>
          </a:p>
        </p:txBody>
      </p:sp>
      <p:sp>
        <p:nvSpPr>
          <p:cNvPr id="75" name="TextBox 74"/>
          <p:cNvSpPr txBox="1"/>
          <p:nvPr/>
        </p:nvSpPr>
        <p:spPr>
          <a:xfrm>
            <a:off x="1416336" y="3489471"/>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76" name="TextBox 75"/>
          <p:cNvSpPr txBox="1"/>
          <p:nvPr/>
        </p:nvSpPr>
        <p:spPr>
          <a:xfrm>
            <a:off x="184302" y="3479386"/>
            <a:ext cx="2527926" cy="430887"/>
          </a:xfrm>
          <a:prstGeom prst="rect">
            <a:avLst/>
          </a:prstGeom>
          <a:noFill/>
        </p:spPr>
        <p:txBody>
          <a:bodyPr wrap="square" rtlCol="0">
            <a:spAutoFit/>
          </a:bodyPr>
          <a:lstStyle/>
          <a:p>
            <a:pPr algn="ctr"/>
            <a:r>
              <a:rPr lang="en-US" sz="2200" dirty="0" smtClean="0">
                <a:solidFill>
                  <a:srgbClr val="FFFFFF"/>
                </a:solidFill>
              </a:rPr>
              <a:t>Total differences</a:t>
            </a:r>
            <a:endParaRPr lang="en-US" sz="2200" dirty="0">
              <a:solidFill>
                <a:srgbClr val="FFFFFF"/>
              </a:solidFill>
            </a:endParaRPr>
          </a:p>
        </p:txBody>
      </p:sp>
      <p:sp>
        <p:nvSpPr>
          <p:cNvPr id="79" name="TextBox 78"/>
          <p:cNvSpPr txBox="1"/>
          <p:nvPr/>
        </p:nvSpPr>
        <p:spPr>
          <a:xfrm>
            <a:off x="4979696" y="3311542"/>
            <a:ext cx="5017730" cy="769441"/>
          </a:xfrm>
          <a:prstGeom prst="rect">
            <a:avLst/>
          </a:prstGeom>
          <a:noFill/>
        </p:spPr>
        <p:txBody>
          <a:bodyPr wrap="square" rtlCol="0">
            <a:spAutoFit/>
          </a:bodyPr>
          <a:lstStyle/>
          <a:p>
            <a:pPr algn="ctr"/>
            <a:r>
              <a:rPr lang="en-US" sz="2200" dirty="0">
                <a:solidFill>
                  <a:srgbClr val="FFFFFF"/>
                </a:solidFill>
              </a:rPr>
              <a:t>d</a:t>
            </a:r>
            <a:r>
              <a:rPr lang="en-US" sz="2200" dirty="0" smtClean="0">
                <a:solidFill>
                  <a:srgbClr val="FFFFFF"/>
                </a:solidFill>
              </a:rPr>
              <a:t>ifferences</a:t>
            </a:r>
            <a:endParaRPr lang="en-US" sz="2200" dirty="0">
              <a:solidFill>
                <a:srgbClr val="FFFFFF"/>
              </a:solidFill>
            </a:endParaRPr>
          </a:p>
          <a:p>
            <a:pPr algn="ctr"/>
            <a:r>
              <a:rPr lang="en-US" sz="2200" i="1" dirty="0">
                <a:solidFill>
                  <a:srgbClr val="FFFFFF"/>
                </a:solidFill>
              </a:rPr>
              <a:t>w</a:t>
            </a:r>
            <a:r>
              <a:rPr lang="en-US" sz="2200" i="1" dirty="0" smtClean="0">
                <a:solidFill>
                  <a:srgbClr val="FFFFFF"/>
                </a:solidFill>
              </a:rPr>
              <a:t>ithin </a:t>
            </a:r>
            <a:r>
              <a:rPr lang="en-US" sz="2200" dirty="0" smtClean="0">
                <a:solidFill>
                  <a:srgbClr val="FFFFFF"/>
                </a:solidFill>
              </a:rPr>
              <a:t>treatments</a:t>
            </a:r>
            <a:endParaRPr lang="en-US" sz="2200" dirty="0">
              <a:solidFill>
                <a:srgbClr val="FFFFFF"/>
              </a:solidFill>
            </a:endParaRPr>
          </a:p>
        </p:txBody>
      </p:sp>
      <p:sp>
        <p:nvSpPr>
          <p:cNvPr id="80" name="Rectangle 79"/>
          <p:cNvSpPr/>
          <p:nvPr/>
        </p:nvSpPr>
        <p:spPr>
          <a:xfrm>
            <a:off x="2978542" y="3325653"/>
            <a:ext cx="2768181"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t> </a:t>
            </a:r>
            <a:r>
              <a:rPr lang="en-US" sz="2200" dirty="0" smtClean="0">
                <a:solidFill>
                  <a:srgbClr val="FFFF00"/>
                </a:solidFill>
              </a:rPr>
              <a:t>treatments </a:t>
            </a:r>
            <a:endParaRPr lang="en-US" sz="2200" dirty="0">
              <a:solidFill>
                <a:srgbClr val="FFFF00"/>
              </a:solidFill>
            </a:endParaRPr>
          </a:p>
        </p:txBody>
      </p:sp>
      <p:sp>
        <p:nvSpPr>
          <p:cNvPr id="81" name="Rectangle 80"/>
          <p:cNvSpPr/>
          <p:nvPr/>
        </p:nvSpPr>
        <p:spPr>
          <a:xfrm>
            <a:off x="5774562" y="3427915"/>
            <a:ext cx="359518" cy="492443"/>
          </a:xfrm>
          <a:prstGeom prst="rect">
            <a:avLst/>
          </a:prstGeom>
        </p:spPr>
        <p:txBody>
          <a:bodyPr wrap="none">
            <a:spAutoFit/>
          </a:bodyPr>
          <a:lstStyle/>
          <a:p>
            <a:r>
              <a:rPr lang="en-US" sz="2600" dirty="0">
                <a:solidFill>
                  <a:schemeClr val="bg1"/>
                </a:solidFill>
              </a:rPr>
              <a:t>+</a:t>
            </a:r>
          </a:p>
        </p:txBody>
      </p:sp>
    </p:spTree>
    <p:extLst>
      <p:ext uri="{BB962C8B-B14F-4D97-AF65-F5344CB8AC3E}">
        <p14:creationId xmlns:p14="http://schemas.microsoft.com/office/powerpoint/2010/main" val="2757817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4145646146"/>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3313564" y="5562146"/>
            <a:ext cx="1357214" cy="638389"/>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53682" y="819890"/>
            <a:ext cx="8054096" cy="461665"/>
          </a:xfrm>
          <a:prstGeom prst="rect">
            <a:avLst/>
          </a:prstGeom>
          <a:noFill/>
        </p:spPr>
        <p:txBody>
          <a:bodyPr wrap="square" rtlCol="0">
            <a:spAutoFit/>
          </a:bodyPr>
          <a:lstStyle/>
          <a:p>
            <a:r>
              <a:rPr lang="en-US" sz="2400" dirty="0" smtClean="0">
                <a:solidFill>
                  <a:srgbClr val="FFFFFF"/>
                </a:solidFill>
              </a:rPr>
              <a:t>Milking practice </a:t>
            </a:r>
            <a:r>
              <a:rPr lang="en-US" sz="2400" dirty="0" err="1">
                <a:solidFill>
                  <a:srgbClr val="FFFFFF"/>
                </a:solidFill>
              </a:rPr>
              <a:t>D</a:t>
            </a:r>
            <a:r>
              <a:rPr lang="en-US" sz="2400" dirty="0" err="1" smtClean="0">
                <a:solidFill>
                  <a:srgbClr val="FFFFFF"/>
                </a:solidFill>
              </a:rPr>
              <a:t>f</a:t>
            </a:r>
            <a:r>
              <a:rPr lang="en-US" sz="2400" dirty="0" smtClean="0">
                <a:solidFill>
                  <a:srgbClr val="FFFFFF"/>
                </a:solidFill>
              </a:rPr>
              <a:t> = ?</a:t>
            </a:r>
            <a:endParaRPr lang="en-US" sz="2400" dirty="0">
              <a:solidFill>
                <a:srgbClr val="FFFFFF"/>
              </a:solidFill>
            </a:endParaRPr>
          </a:p>
        </p:txBody>
      </p:sp>
    </p:spTree>
    <p:extLst>
      <p:ext uri="{BB962C8B-B14F-4D97-AF65-F5344CB8AC3E}">
        <p14:creationId xmlns:p14="http://schemas.microsoft.com/office/powerpoint/2010/main" val="132815469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noGrp="1"/>
          </p:cNvGraphicFramePr>
          <p:nvPr>
            <p:ph idx="1"/>
            <p:extLst>
              <p:ext uri="{D42A27DB-BD31-4B8C-83A1-F6EECF244321}">
                <p14:modId xmlns:p14="http://schemas.microsoft.com/office/powerpoint/2010/main" val="706270039"/>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5" name="TextBox 4"/>
          <p:cNvSpPr txBox="1"/>
          <p:nvPr/>
        </p:nvSpPr>
        <p:spPr>
          <a:xfrm>
            <a:off x="553682" y="819890"/>
            <a:ext cx="8054096" cy="461665"/>
          </a:xfrm>
          <a:prstGeom prst="rect">
            <a:avLst/>
          </a:prstGeom>
          <a:noFill/>
        </p:spPr>
        <p:txBody>
          <a:bodyPr wrap="square" rtlCol="0">
            <a:spAutoFit/>
          </a:bodyPr>
          <a:lstStyle/>
          <a:p>
            <a:r>
              <a:rPr lang="en-US" sz="2400" dirty="0" smtClean="0">
                <a:solidFill>
                  <a:srgbClr val="FFFFFF"/>
                </a:solidFill>
              </a:rPr>
              <a:t>Milking practice </a:t>
            </a:r>
            <a:r>
              <a:rPr lang="en-US" sz="2400" dirty="0" err="1">
                <a:solidFill>
                  <a:srgbClr val="FFFFFF"/>
                </a:solidFill>
              </a:rPr>
              <a:t>D</a:t>
            </a:r>
            <a:r>
              <a:rPr lang="en-US" sz="2400" dirty="0" err="1" smtClean="0">
                <a:solidFill>
                  <a:srgbClr val="FFFFFF"/>
                </a:solidFill>
              </a:rPr>
              <a:t>f</a:t>
            </a:r>
            <a:r>
              <a:rPr lang="en-US" sz="2400" dirty="0" smtClean="0">
                <a:solidFill>
                  <a:srgbClr val="FFFFFF"/>
                </a:solidFill>
              </a:rPr>
              <a:t> = # of treatment levels - 1</a:t>
            </a:r>
            <a:endParaRPr lang="en-US" sz="2400" dirty="0">
              <a:solidFill>
                <a:srgbClr val="FFFFFF"/>
              </a:solidFill>
            </a:endParaRPr>
          </a:p>
        </p:txBody>
      </p:sp>
      <p:sp>
        <p:nvSpPr>
          <p:cNvPr id="9" name="Rectangle 8"/>
          <p:cNvSpPr/>
          <p:nvPr/>
        </p:nvSpPr>
        <p:spPr>
          <a:xfrm>
            <a:off x="3313564" y="5560963"/>
            <a:ext cx="1357214" cy="638389"/>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9667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noGrp="1"/>
          </p:cNvGraphicFramePr>
          <p:nvPr>
            <p:ph idx="1"/>
            <p:extLst>
              <p:ext uri="{D42A27DB-BD31-4B8C-83A1-F6EECF244321}">
                <p14:modId xmlns:p14="http://schemas.microsoft.com/office/powerpoint/2010/main" val="881338944"/>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5" name="TextBox 4"/>
          <p:cNvSpPr txBox="1"/>
          <p:nvPr/>
        </p:nvSpPr>
        <p:spPr>
          <a:xfrm>
            <a:off x="553681" y="819890"/>
            <a:ext cx="8590319" cy="461665"/>
          </a:xfrm>
          <a:prstGeom prst="rect">
            <a:avLst/>
          </a:prstGeom>
          <a:noFill/>
        </p:spPr>
        <p:txBody>
          <a:bodyPr wrap="square" rtlCol="0">
            <a:spAutoFit/>
          </a:bodyPr>
          <a:lstStyle/>
          <a:p>
            <a:r>
              <a:rPr lang="en-US" sz="2400" dirty="0" smtClean="0">
                <a:solidFill>
                  <a:srgbClr val="FFFFFF"/>
                </a:solidFill>
              </a:rPr>
              <a:t>Milking practice </a:t>
            </a:r>
            <a:r>
              <a:rPr lang="en-US" sz="2400" dirty="0" err="1">
                <a:solidFill>
                  <a:srgbClr val="FFFFFF"/>
                </a:solidFill>
              </a:rPr>
              <a:t>D</a:t>
            </a:r>
            <a:r>
              <a:rPr lang="en-US" sz="2400" dirty="0" err="1" smtClean="0">
                <a:solidFill>
                  <a:srgbClr val="FFFFFF"/>
                </a:solidFill>
              </a:rPr>
              <a:t>f</a:t>
            </a:r>
            <a:r>
              <a:rPr lang="en-US" sz="2400" dirty="0" smtClean="0">
                <a:solidFill>
                  <a:srgbClr val="FFFFFF"/>
                </a:solidFill>
              </a:rPr>
              <a:t> = # of treatment levels – 1 = 4 -1 = 3</a:t>
            </a:r>
            <a:endParaRPr lang="en-US" sz="2400" dirty="0">
              <a:solidFill>
                <a:srgbClr val="FFFFFF"/>
              </a:solidFill>
            </a:endParaRPr>
          </a:p>
        </p:txBody>
      </p:sp>
      <p:sp>
        <p:nvSpPr>
          <p:cNvPr id="10" name="Rectangle 9"/>
          <p:cNvSpPr/>
          <p:nvPr/>
        </p:nvSpPr>
        <p:spPr>
          <a:xfrm>
            <a:off x="3313564" y="5552211"/>
            <a:ext cx="1385436" cy="638389"/>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3833283" y="5703257"/>
            <a:ext cx="647268" cy="369332"/>
          </a:xfrm>
          <a:prstGeom prst="rect">
            <a:avLst/>
          </a:prstGeom>
          <a:noFill/>
        </p:spPr>
        <p:txBody>
          <a:bodyPr wrap="square" rtlCol="0">
            <a:spAutoFit/>
          </a:bodyPr>
          <a:lstStyle/>
          <a:p>
            <a:r>
              <a:rPr lang="en-US" dirty="0" smtClean="0"/>
              <a:t>3</a:t>
            </a:r>
            <a:endParaRPr lang="en-US" dirty="0"/>
          </a:p>
        </p:txBody>
      </p:sp>
    </p:spTree>
    <p:extLst>
      <p:ext uri="{BB962C8B-B14F-4D97-AF65-F5344CB8AC3E}">
        <p14:creationId xmlns:p14="http://schemas.microsoft.com/office/powerpoint/2010/main" val="1277992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2809193186"/>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136315"/>
                <a:gridCol w="1453443"/>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5" name="Title 1"/>
          <p:cNvSpPr txBox="1">
            <a:spLocks/>
          </p:cNvSpPr>
          <p:nvPr/>
        </p:nvSpPr>
        <p:spPr>
          <a:xfrm>
            <a:off x="629617" y="2376143"/>
            <a:ext cx="8110543"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600" dirty="0" smtClean="0"/>
              <a:t>Once we know </a:t>
            </a:r>
            <a:r>
              <a:rPr lang="en-US" sz="2600" dirty="0" err="1"/>
              <a:t>D</a:t>
            </a:r>
            <a:r>
              <a:rPr lang="en-US" sz="2600" dirty="0" err="1" smtClean="0"/>
              <a:t>f</a:t>
            </a:r>
            <a:r>
              <a:rPr lang="en-US" sz="2600" dirty="0" smtClean="0"/>
              <a:t> and SS of total and treatment, we can solve for </a:t>
            </a:r>
            <a:r>
              <a:rPr lang="en-US" sz="2600" dirty="0" err="1"/>
              <a:t>D</a:t>
            </a:r>
            <a:r>
              <a:rPr lang="en-US" sz="2600" dirty="0" err="1" smtClean="0"/>
              <a:t>f</a:t>
            </a:r>
            <a:r>
              <a:rPr lang="en-US" sz="2600" dirty="0" smtClean="0"/>
              <a:t> error and SS error by subtraction.</a:t>
            </a:r>
            <a:endParaRPr lang="en-US" sz="2600" dirty="0"/>
          </a:p>
          <a:p>
            <a:endParaRPr lang="en-US" sz="2600" dirty="0"/>
          </a:p>
        </p:txBody>
      </p:sp>
      <p:sp>
        <p:nvSpPr>
          <p:cNvPr id="6" name="Rectangle 5"/>
          <p:cNvSpPr/>
          <p:nvPr/>
        </p:nvSpPr>
        <p:spPr>
          <a:xfrm>
            <a:off x="2190568" y="6202743"/>
            <a:ext cx="2494321" cy="377612"/>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640666" y="6209842"/>
            <a:ext cx="719667" cy="377612"/>
          </a:xfrm>
          <a:prstGeom prst="rect">
            <a:avLst/>
          </a:prstGeom>
          <a:noFill/>
        </p:spPr>
        <p:txBody>
          <a:bodyPr wrap="square" rtlCol="0">
            <a:spAutoFit/>
          </a:bodyPr>
          <a:lstStyle/>
          <a:p>
            <a:pPr algn="ctr"/>
            <a:r>
              <a:rPr lang="en-US" dirty="0" smtClean="0"/>
              <a:t>8</a:t>
            </a:r>
            <a:endParaRPr lang="en-US" dirty="0"/>
          </a:p>
        </p:txBody>
      </p:sp>
      <p:sp>
        <p:nvSpPr>
          <p:cNvPr id="8" name="TextBox 7"/>
          <p:cNvSpPr txBox="1"/>
          <p:nvPr/>
        </p:nvSpPr>
        <p:spPr>
          <a:xfrm>
            <a:off x="2339622" y="6223534"/>
            <a:ext cx="835378" cy="369332"/>
          </a:xfrm>
          <a:prstGeom prst="rect">
            <a:avLst/>
          </a:prstGeom>
          <a:noFill/>
        </p:spPr>
        <p:txBody>
          <a:bodyPr wrap="square" rtlCol="0">
            <a:spAutoFit/>
          </a:bodyPr>
          <a:lstStyle/>
          <a:p>
            <a:pPr algn="ctr"/>
            <a:r>
              <a:rPr lang="en-US" dirty="0" smtClean="0"/>
              <a:t>0.973</a:t>
            </a:r>
            <a:endParaRPr lang="en-US" dirty="0"/>
          </a:p>
        </p:txBody>
      </p:sp>
    </p:spTree>
    <p:extLst>
      <p:ext uri="{BB962C8B-B14F-4D97-AF65-F5344CB8AC3E}">
        <p14:creationId xmlns:p14="http://schemas.microsoft.com/office/powerpoint/2010/main" val="1534389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211" y="93382"/>
            <a:ext cx="8659058" cy="1044388"/>
          </a:xfrm>
        </p:spPr>
        <p:txBody>
          <a:bodyPr anchor="ctr"/>
          <a:lstStyle/>
          <a:p>
            <a:pPr algn="ctr"/>
            <a:r>
              <a:rPr lang="en-US" sz="2200" dirty="0" smtClean="0"/>
              <a:t>Overview of experimental setups covered in this workshop and that can be analyzed with the App:</a:t>
            </a:r>
            <a:endParaRPr 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860992662"/>
              </p:ext>
            </p:extLst>
          </p:nvPr>
        </p:nvGraphicFramePr>
        <p:xfrm>
          <a:off x="355600" y="1137770"/>
          <a:ext cx="8493760" cy="5334000"/>
        </p:xfrm>
        <a:graphic>
          <a:graphicData uri="http://schemas.openxmlformats.org/drawingml/2006/table">
            <a:tbl>
              <a:tblPr firstRow="1" bandRow="1">
                <a:tableStyleId>{5C22544A-7EE6-4342-B048-85BDC9FD1C3A}</a:tableStyleId>
              </a:tblPr>
              <a:tblGrid>
                <a:gridCol w="1698752"/>
                <a:gridCol w="1698752"/>
                <a:gridCol w="1698752"/>
                <a:gridCol w="1698752"/>
                <a:gridCol w="1698752"/>
              </a:tblGrid>
              <a:tr h="670710">
                <a:tc>
                  <a:txBody>
                    <a:bodyPr/>
                    <a:lstStyle/>
                    <a:p>
                      <a:pPr algn="ctr"/>
                      <a:r>
                        <a:rPr lang="en-US" dirty="0" smtClean="0"/>
                        <a:t>Experimental Design</a:t>
                      </a:r>
                      <a:endParaRPr lang="en-US" dirty="0"/>
                    </a:p>
                  </a:txBody>
                  <a:tcPr/>
                </a:tc>
                <a:tc>
                  <a:txBody>
                    <a:bodyPr/>
                    <a:lstStyle/>
                    <a:p>
                      <a:pPr algn="ctr"/>
                      <a:r>
                        <a:rPr lang="en-US" dirty="0" smtClean="0"/>
                        <a:t>What is it?</a:t>
                      </a:r>
                      <a:endParaRPr lang="en-US" dirty="0"/>
                    </a:p>
                  </a:txBody>
                  <a:tcPr/>
                </a:tc>
                <a:tc>
                  <a:txBody>
                    <a:bodyPr/>
                    <a:lstStyle/>
                    <a:p>
                      <a:pPr algn="ctr"/>
                      <a:r>
                        <a:rPr lang="en-US" dirty="0" smtClean="0"/>
                        <a:t>Number of </a:t>
                      </a:r>
                      <a:r>
                        <a:rPr lang="en-US" i="1" baseline="0" dirty="0" smtClean="0"/>
                        <a:t>factors</a:t>
                      </a:r>
                      <a:r>
                        <a:rPr lang="en-US" baseline="0" dirty="0" smtClean="0"/>
                        <a:t>?</a:t>
                      </a:r>
                      <a:endParaRPr lang="en-US" dirty="0"/>
                    </a:p>
                  </a:txBody>
                  <a:tcPr/>
                </a:tc>
                <a:tc>
                  <a:txBody>
                    <a:bodyPr/>
                    <a:lstStyle/>
                    <a:p>
                      <a:pPr algn="ctr"/>
                      <a:r>
                        <a:rPr lang="en-US" i="1" dirty="0" smtClean="0"/>
                        <a:t>Number of treatment</a:t>
                      </a:r>
                      <a:r>
                        <a:rPr lang="en-US" dirty="0" smtClean="0"/>
                        <a:t> </a:t>
                      </a:r>
                      <a:r>
                        <a:rPr lang="en-US" i="1" dirty="0" smtClean="0"/>
                        <a:t>levels</a:t>
                      </a:r>
                      <a:r>
                        <a:rPr lang="en-US"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Number of study sites</a:t>
                      </a:r>
                    </a:p>
                  </a:txBody>
                  <a:tcPr/>
                </a:tc>
              </a:tr>
              <a:tr h="370840">
                <a:tc>
                  <a:txBody>
                    <a:bodyPr/>
                    <a:lstStyle/>
                    <a:p>
                      <a:pPr algn="ctr"/>
                      <a:r>
                        <a:rPr lang="en-US" sz="1600" dirty="0" smtClean="0"/>
                        <a:t>Complete Randomized Design (CRD)</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Treatments randomly assigned to experimental units </a:t>
                      </a:r>
                      <a:r>
                        <a:rPr lang="en-US" sz="1600" i="1" dirty="0" smtClean="0"/>
                        <a:t>without</a:t>
                      </a:r>
                      <a:r>
                        <a:rPr lang="en-US" sz="1600" dirty="0" smtClean="0"/>
                        <a:t> grouping</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 or 2 factors (e.g. nitrogen rate</a:t>
                      </a:r>
                      <a:r>
                        <a:rPr lang="en-US" sz="1600" baseline="0" dirty="0" smtClean="0"/>
                        <a:t> and/or</a:t>
                      </a:r>
                      <a:r>
                        <a:rPr lang="en-US" sz="1600" dirty="0" smtClean="0"/>
                        <a:t> variety) </a:t>
                      </a:r>
                    </a:p>
                    <a:p>
                      <a:pPr algn="ct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Unlimited (e.g. 4 levels of fertilizer</a:t>
                      </a:r>
                      <a:r>
                        <a:rPr lang="en-US" sz="1600" baseline="0" dirty="0" smtClean="0"/>
                        <a:t> rates</a:t>
                      </a:r>
                      <a:r>
                        <a:rPr lang="en-US" sz="1600" dirty="0" smtClean="0"/>
                        <a:t>: 0, 50 150, 200 kg/ha)</a:t>
                      </a:r>
                    </a:p>
                  </a:txBody>
                  <a:tcPr/>
                </a:tc>
                <a:tc>
                  <a:txBody>
                    <a:bodyPr/>
                    <a:lstStyle/>
                    <a:p>
                      <a:pPr algn="ctr"/>
                      <a:r>
                        <a:rPr lang="en-US" sz="1600" dirty="0" smtClean="0"/>
                        <a:t>Unlimited </a:t>
                      </a:r>
                      <a:endParaRPr lang="en-US" sz="1600" dirty="0"/>
                    </a:p>
                  </a:txBody>
                  <a:tcPr/>
                </a:tc>
              </a:tr>
              <a:tr h="370840">
                <a:tc>
                  <a:txBody>
                    <a:bodyPr/>
                    <a:lstStyle/>
                    <a:p>
                      <a:pPr algn="ctr"/>
                      <a:r>
                        <a:rPr lang="en-US" sz="1600" dirty="0" smtClean="0"/>
                        <a:t>Randomized Complete Block Design (RCBD)</a:t>
                      </a:r>
                      <a:endParaRPr lang="en-US" sz="1600" dirty="0"/>
                    </a:p>
                  </a:txBody>
                  <a:tcPr/>
                </a:tc>
                <a:tc>
                  <a:txBody>
                    <a:bodyPr/>
                    <a:lstStyle/>
                    <a:p>
                      <a:pPr algn="ctr"/>
                      <a:r>
                        <a:rPr lang="en-US" sz="1600" dirty="0" smtClean="0"/>
                        <a:t>Treatments are randomly assigned to</a:t>
                      </a:r>
                      <a:r>
                        <a:rPr lang="en-US" sz="1600" baseline="0" dirty="0" smtClean="0"/>
                        <a:t> </a:t>
                      </a:r>
                      <a:r>
                        <a:rPr lang="en-US" sz="1600" dirty="0" smtClean="0"/>
                        <a:t>experimental units </a:t>
                      </a:r>
                      <a:r>
                        <a:rPr lang="en-US" sz="1600" i="1" dirty="0" smtClean="0"/>
                        <a:t>within</a:t>
                      </a:r>
                      <a:r>
                        <a:rPr lang="en-US" sz="1600" dirty="0" smtClean="0"/>
                        <a:t> groups (blocks)</a:t>
                      </a:r>
                      <a:endParaRPr lang="en-US" sz="1600" dirty="0"/>
                    </a:p>
                  </a:txBody>
                  <a:tcPr/>
                </a:tc>
                <a:tc>
                  <a:txBody>
                    <a:bodyPr/>
                    <a:lstStyle/>
                    <a:p>
                      <a:pPr algn="ctr"/>
                      <a:r>
                        <a:rPr lang="en-US" sz="1600" dirty="0" smtClean="0"/>
                        <a:t>1 or 2 factors </a:t>
                      </a:r>
                      <a:endParaRPr lang="en-US" sz="1600" dirty="0"/>
                    </a:p>
                  </a:txBody>
                  <a:tcPr/>
                </a:tc>
                <a:tc>
                  <a:txBody>
                    <a:bodyPr/>
                    <a:lstStyle/>
                    <a:p>
                      <a:pPr algn="ctr"/>
                      <a:r>
                        <a:rPr lang="en-US" sz="1600" dirty="0" smtClean="0"/>
                        <a:t>Unlimited </a:t>
                      </a:r>
                      <a:endParaRPr lang="en-US" sz="1600" dirty="0"/>
                    </a:p>
                  </a:txBody>
                  <a:tcPr/>
                </a:tc>
                <a:tc>
                  <a:txBody>
                    <a:bodyPr/>
                    <a:lstStyle/>
                    <a:p>
                      <a:pPr algn="ctr"/>
                      <a:r>
                        <a:rPr lang="en-US" sz="1600" dirty="0" smtClean="0"/>
                        <a:t>Unlimited </a:t>
                      </a:r>
                      <a:endParaRPr lang="en-US" sz="1600" dirty="0"/>
                    </a:p>
                  </a:txBody>
                  <a:tcPr/>
                </a:tc>
              </a:tr>
              <a:tr h="370840">
                <a:tc>
                  <a:txBody>
                    <a:bodyPr/>
                    <a:lstStyle/>
                    <a:p>
                      <a:pPr algn="ctr"/>
                      <a:r>
                        <a:rPr lang="en-US" sz="1600" dirty="0" smtClean="0"/>
                        <a:t>Split-plot design</a:t>
                      </a:r>
                      <a:endParaRPr lang="en-US" sz="1600" dirty="0"/>
                    </a:p>
                  </a:txBody>
                  <a:tcPr/>
                </a:tc>
                <a:tc>
                  <a:txBody>
                    <a:bodyPr/>
                    <a:lstStyle/>
                    <a:p>
                      <a:pPr algn="ctr"/>
                      <a:r>
                        <a:rPr lang="en-US" sz="1600" dirty="0" smtClean="0"/>
                        <a:t>Two levels of randomization, at the main-plot and sub-plot level.</a:t>
                      </a:r>
                      <a:endParaRPr lang="en-US" sz="1600" dirty="0"/>
                    </a:p>
                  </a:txBody>
                  <a:tcPr/>
                </a:tc>
                <a:tc>
                  <a:txBody>
                    <a:bodyPr/>
                    <a:lstStyle/>
                    <a:p>
                      <a:pPr algn="ctr"/>
                      <a:r>
                        <a:rPr lang="en-US" sz="1600" dirty="0" smtClean="0"/>
                        <a:t>2 factors</a:t>
                      </a:r>
                      <a:endParaRPr lang="en-US" sz="1600" dirty="0"/>
                    </a:p>
                  </a:txBody>
                  <a:tcPr/>
                </a:tc>
                <a:tc>
                  <a:txBody>
                    <a:bodyPr/>
                    <a:lstStyle/>
                    <a:p>
                      <a:pPr algn="ctr"/>
                      <a:r>
                        <a:rPr lang="en-US" sz="1600" dirty="0" smtClean="0"/>
                        <a:t>Unlimited </a:t>
                      </a:r>
                      <a:endParaRPr lang="en-US" sz="1600" dirty="0"/>
                    </a:p>
                  </a:txBody>
                  <a:tcPr/>
                </a:tc>
                <a:tc>
                  <a:txBody>
                    <a:bodyPr/>
                    <a:lstStyle/>
                    <a:p>
                      <a:pPr algn="ctr"/>
                      <a:r>
                        <a:rPr lang="en-US" sz="1600" dirty="0" smtClean="0"/>
                        <a:t>Unlimited </a:t>
                      </a:r>
                      <a:endParaRPr lang="en-US" sz="1600" dirty="0"/>
                    </a:p>
                  </a:txBody>
                  <a:tcPr/>
                </a:tc>
              </a:tr>
            </a:tbl>
          </a:graphicData>
        </a:graphic>
      </p:graphicFrame>
    </p:spTree>
    <p:extLst>
      <p:ext uri="{BB962C8B-B14F-4D97-AF65-F5344CB8AC3E}">
        <p14:creationId xmlns:p14="http://schemas.microsoft.com/office/powerpoint/2010/main" val="357568243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296661268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3335867" y="6202742"/>
            <a:ext cx="1349022" cy="3901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640666" y="6209842"/>
            <a:ext cx="719667" cy="377612"/>
          </a:xfrm>
          <a:prstGeom prst="rect">
            <a:avLst/>
          </a:prstGeom>
          <a:noFill/>
        </p:spPr>
        <p:txBody>
          <a:bodyPr wrap="square" rtlCol="0">
            <a:spAutoFit/>
          </a:bodyPr>
          <a:lstStyle/>
          <a:p>
            <a:pPr algn="ctr"/>
            <a:r>
              <a:rPr lang="en-US" dirty="0" smtClean="0"/>
              <a:t>8</a:t>
            </a:r>
            <a:endParaRPr lang="en-US" dirty="0"/>
          </a:p>
        </p:txBody>
      </p:sp>
      <p:sp>
        <p:nvSpPr>
          <p:cNvPr id="8" name="TextBox 7"/>
          <p:cNvSpPr txBox="1"/>
          <p:nvPr/>
        </p:nvSpPr>
        <p:spPr>
          <a:xfrm>
            <a:off x="2339622" y="6223534"/>
            <a:ext cx="835378" cy="369332"/>
          </a:xfrm>
          <a:prstGeom prst="rect">
            <a:avLst/>
          </a:prstGeom>
          <a:noFill/>
        </p:spPr>
        <p:txBody>
          <a:bodyPr wrap="square" rtlCol="0">
            <a:spAutoFit/>
          </a:bodyPr>
          <a:lstStyle/>
          <a:p>
            <a:pPr algn="ctr"/>
            <a:r>
              <a:rPr lang="en-US" dirty="0" smtClean="0"/>
              <a:t>0.973</a:t>
            </a:r>
            <a:endParaRPr lang="en-US" dirty="0"/>
          </a:p>
        </p:txBody>
      </p:sp>
      <p:cxnSp>
        <p:nvCxnSpPr>
          <p:cNvPr id="11" name="Straight Arrow Connector 10"/>
          <p:cNvCxnSpPr/>
          <p:nvPr/>
        </p:nvCxnSpPr>
        <p:spPr>
          <a:xfrm flipH="1">
            <a:off x="4684889" y="3386667"/>
            <a:ext cx="1597378" cy="2836867"/>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800252" y="1744133"/>
            <a:ext cx="7769274" cy="164253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Important note: The larger the </a:t>
            </a:r>
            <a:r>
              <a:rPr lang="en-US" sz="3000" dirty="0" err="1" smtClean="0">
                <a:solidFill>
                  <a:schemeClr val="tx1"/>
                </a:solidFill>
              </a:rPr>
              <a:t>Df</a:t>
            </a:r>
            <a:r>
              <a:rPr lang="en-US" sz="3000" dirty="0" smtClean="0">
                <a:solidFill>
                  <a:schemeClr val="tx1"/>
                </a:solidFill>
              </a:rPr>
              <a:t> error, the more power you have to detect differences among your treatments!</a:t>
            </a:r>
            <a:endParaRPr lang="en-US" sz="3000" dirty="0">
              <a:solidFill>
                <a:schemeClr val="tx1"/>
              </a:solidFill>
            </a:endParaRPr>
          </a:p>
        </p:txBody>
      </p:sp>
    </p:spTree>
    <p:extLst>
      <p:ext uri="{BB962C8B-B14F-4D97-AF65-F5344CB8AC3E}">
        <p14:creationId xmlns:p14="http://schemas.microsoft.com/office/powerpoint/2010/main" val="373158471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53248937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3335867" y="6202742"/>
            <a:ext cx="1349022" cy="3901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640666" y="6209842"/>
            <a:ext cx="719667" cy="377612"/>
          </a:xfrm>
          <a:prstGeom prst="rect">
            <a:avLst/>
          </a:prstGeom>
          <a:noFill/>
        </p:spPr>
        <p:txBody>
          <a:bodyPr wrap="square" rtlCol="0">
            <a:spAutoFit/>
          </a:bodyPr>
          <a:lstStyle/>
          <a:p>
            <a:pPr algn="ctr"/>
            <a:r>
              <a:rPr lang="en-US" dirty="0" smtClean="0"/>
              <a:t>8</a:t>
            </a:r>
            <a:endParaRPr lang="en-US" dirty="0"/>
          </a:p>
        </p:txBody>
      </p:sp>
      <p:sp>
        <p:nvSpPr>
          <p:cNvPr id="8" name="TextBox 7"/>
          <p:cNvSpPr txBox="1"/>
          <p:nvPr/>
        </p:nvSpPr>
        <p:spPr>
          <a:xfrm>
            <a:off x="2339622" y="6223534"/>
            <a:ext cx="835378" cy="369332"/>
          </a:xfrm>
          <a:prstGeom prst="rect">
            <a:avLst/>
          </a:prstGeom>
          <a:noFill/>
        </p:spPr>
        <p:txBody>
          <a:bodyPr wrap="square" rtlCol="0">
            <a:spAutoFit/>
          </a:bodyPr>
          <a:lstStyle/>
          <a:p>
            <a:pPr algn="ctr"/>
            <a:r>
              <a:rPr lang="en-US" dirty="0" smtClean="0"/>
              <a:t>0.973</a:t>
            </a:r>
            <a:endParaRPr lang="en-US" dirty="0"/>
          </a:p>
        </p:txBody>
      </p:sp>
      <p:cxnSp>
        <p:nvCxnSpPr>
          <p:cNvPr id="11" name="Straight Arrow Connector 10"/>
          <p:cNvCxnSpPr/>
          <p:nvPr/>
        </p:nvCxnSpPr>
        <p:spPr>
          <a:xfrm flipH="1">
            <a:off x="4684889" y="3386667"/>
            <a:ext cx="1597378" cy="2836867"/>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800252" y="1794933"/>
            <a:ext cx="7769274" cy="159173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Then how can we increase the </a:t>
            </a:r>
            <a:r>
              <a:rPr lang="en-US" sz="3000" dirty="0" err="1" smtClean="0">
                <a:solidFill>
                  <a:schemeClr val="tx1"/>
                </a:solidFill>
              </a:rPr>
              <a:t>Df</a:t>
            </a:r>
            <a:r>
              <a:rPr lang="en-US" sz="3000" dirty="0" smtClean="0">
                <a:solidFill>
                  <a:schemeClr val="tx1"/>
                </a:solidFill>
              </a:rPr>
              <a:t> error??</a:t>
            </a:r>
          </a:p>
          <a:p>
            <a:pPr algn="ctr"/>
            <a:endParaRPr lang="en-US" sz="3000" dirty="0">
              <a:solidFill>
                <a:schemeClr val="tx1"/>
              </a:solidFill>
            </a:endParaRPr>
          </a:p>
        </p:txBody>
      </p:sp>
    </p:spTree>
    <p:extLst>
      <p:ext uri="{BB962C8B-B14F-4D97-AF65-F5344CB8AC3E}">
        <p14:creationId xmlns:p14="http://schemas.microsoft.com/office/powerpoint/2010/main" val="10314127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1188559719"/>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tc>
                <a:tc>
                  <a:txBody>
                    <a:bodyPr/>
                    <a:lstStyle/>
                    <a:p>
                      <a:pPr algn="ctr"/>
                      <a:r>
                        <a:rPr lang="en-US" dirty="0" smtClean="0"/>
                        <a:t>11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dirty="0" smtClean="0"/>
                        <a:t>Error</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3335867" y="6202742"/>
            <a:ext cx="1349022" cy="390123"/>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640666" y="6209842"/>
            <a:ext cx="719667" cy="377612"/>
          </a:xfrm>
          <a:prstGeom prst="rect">
            <a:avLst/>
          </a:prstGeom>
          <a:noFill/>
        </p:spPr>
        <p:txBody>
          <a:bodyPr wrap="square" rtlCol="0">
            <a:spAutoFit/>
          </a:bodyPr>
          <a:lstStyle/>
          <a:p>
            <a:pPr algn="ctr"/>
            <a:r>
              <a:rPr lang="en-US" dirty="0" smtClean="0"/>
              <a:t>8</a:t>
            </a:r>
            <a:endParaRPr lang="en-US" dirty="0"/>
          </a:p>
        </p:txBody>
      </p:sp>
      <p:sp>
        <p:nvSpPr>
          <p:cNvPr id="8" name="TextBox 7"/>
          <p:cNvSpPr txBox="1"/>
          <p:nvPr/>
        </p:nvSpPr>
        <p:spPr>
          <a:xfrm>
            <a:off x="2339622" y="6223534"/>
            <a:ext cx="835378" cy="369332"/>
          </a:xfrm>
          <a:prstGeom prst="rect">
            <a:avLst/>
          </a:prstGeom>
          <a:noFill/>
        </p:spPr>
        <p:txBody>
          <a:bodyPr wrap="square" rtlCol="0">
            <a:spAutoFit/>
          </a:bodyPr>
          <a:lstStyle/>
          <a:p>
            <a:pPr algn="ctr"/>
            <a:r>
              <a:rPr lang="en-US" dirty="0" smtClean="0"/>
              <a:t>0.973</a:t>
            </a:r>
            <a:endParaRPr lang="en-US" dirty="0"/>
          </a:p>
        </p:txBody>
      </p:sp>
      <p:cxnSp>
        <p:nvCxnSpPr>
          <p:cNvPr id="11" name="Straight Arrow Connector 10"/>
          <p:cNvCxnSpPr/>
          <p:nvPr/>
        </p:nvCxnSpPr>
        <p:spPr>
          <a:xfrm flipH="1">
            <a:off x="4684889" y="3386667"/>
            <a:ext cx="1597378" cy="2836867"/>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800252" y="1794933"/>
            <a:ext cx="7769274" cy="159173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Then how can we increase the </a:t>
            </a:r>
            <a:r>
              <a:rPr lang="en-US" sz="3000" dirty="0" err="1" smtClean="0">
                <a:solidFill>
                  <a:schemeClr val="tx1"/>
                </a:solidFill>
              </a:rPr>
              <a:t>Df</a:t>
            </a:r>
            <a:r>
              <a:rPr lang="en-US" sz="3000" dirty="0" smtClean="0">
                <a:solidFill>
                  <a:schemeClr val="tx1"/>
                </a:solidFill>
              </a:rPr>
              <a:t> error??</a:t>
            </a:r>
          </a:p>
          <a:p>
            <a:pPr algn="ctr"/>
            <a:r>
              <a:rPr lang="en-US" sz="3000" dirty="0" smtClean="0">
                <a:solidFill>
                  <a:schemeClr val="tx1"/>
                </a:solidFill>
              </a:rPr>
              <a:t>By increasing number of replications!</a:t>
            </a:r>
            <a:endParaRPr lang="en-US" sz="3000" dirty="0">
              <a:solidFill>
                <a:schemeClr val="tx1"/>
              </a:solidFill>
            </a:endParaRPr>
          </a:p>
        </p:txBody>
      </p:sp>
    </p:spTree>
    <p:extLst>
      <p:ext uri="{BB962C8B-B14F-4D97-AF65-F5344CB8AC3E}">
        <p14:creationId xmlns:p14="http://schemas.microsoft.com/office/powerpoint/2010/main" val="307552063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Callout 8"/>
          <p:cNvSpPr/>
          <p:nvPr/>
        </p:nvSpPr>
        <p:spPr>
          <a:xfrm>
            <a:off x="3767667" y="786074"/>
            <a:ext cx="4738081" cy="2868703"/>
          </a:xfrm>
          <a:prstGeom prst="cloudCallout">
            <a:avLst/>
          </a:prstGeom>
          <a:solidFill>
            <a:srgbClr val="D7EEF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solidFill>
                  <a:schemeClr val="tx1"/>
                </a:solidFill>
              </a:rPr>
              <a:t>What accounts for the majority of differences in milk production among all cows? </a:t>
            </a:r>
            <a:endParaRPr lang="en-US" sz="2500" dirty="0">
              <a:solidFill>
                <a:schemeClr val="tx1"/>
              </a:solidFill>
            </a:endParaRPr>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1948015602"/>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4552802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45857565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5" name="Title 1"/>
          <p:cNvSpPr txBox="1">
            <a:spLocks/>
          </p:cNvSpPr>
          <p:nvPr/>
        </p:nvSpPr>
        <p:spPr>
          <a:xfrm>
            <a:off x="779459" y="1325397"/>
            <a:ext cx="7785983" cy="2119658"/>
          </a:xfrm>
          <a:prstGeom prst="rect">
            <a:avLst/>
          </a:prstGeom>
          <a:solidFill>
            <a:srgbClr val="FFFF00"/>
          </a:solidFill>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n-US" sz="2700" dirty="0" smtClean="0">
                <a:solidFill>
                  <a:srgbClr val="000000"/>
                </a:solidFill>
              </a:rPr>
              <a:t>The </a:t>
            </a:r>
            <a:r>
              <a:rPr lang="en-US" sz="2700" i="1" dirty="0" smtClean="0">
                <a:solidFill>
                  <a:srgbClr val="000000"/>
                </a:solidFill>
              </a:rPr>
              <a:t>majority</a:t>
            </a:r>
            <a:r>
              <a:rPr lang="en-US" sz="2700" dirty="0" smtClean="0">
                <a:solidFill>
                  <a:srgbClr val="000000"/>
                </a:solidFill>
              </a:rPr>
              <a:t> of total differences (18.1) is due to milking practice (17.1), not error (1)! </a:t>
            </a:r>
            <a:r>
              <a:rPr lang="en-US" sz="2700" dirty="0">
                <a:solidFill>
                  <a:srgbClr val="000000"/>
                </a:solidFill>
              </a:rPr>
              <a:t>But we don’t know yet if </a:t>
            </a:r>
            <a:r>
              <a:rPr lang="en-US" sz="2700" dirty="0" smtClean="0">
                <a:solidFill>
                  <a:srgbClr val="000000"/>
                </a:solidFill>
              </a:rPr>
              <a:t>the treatment effect is statistically significant.</a:t>
            </a:r>
            <a:endParaRPr lang="en-US" sz="2700" dirty="0">
              <a:solidFill>
                <a:srgbClr val="000000"/>
              </a:solidFill>
            </a:endParaRPr>
          </a:p>
        </p:txBody>
      </p:sp>
      <p:sp>
        <p:nvSpPr>
          <p:cNvPr id="6" name="Rectangle 5"/>
          <p:cNvSpPr/>
          <p:nvPr/>
        </p:nvSpPr>
        <p:spPr>
          <a:xfrm>
            <a:off x="2222091" y="5568191"/>
            <a:ext cx="1079909" cy="62257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209188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2457" y="3666273"/>
            <a:ext cx="2060222" cy="369332"/>
          </a:xfrm>
          <a:prstGeom prst="rect">
            <a:avLst/>
          </a:prstGeom>
          <a:noFill/>
          <a:ln>
            <a:solidFill>
              <a:srgbClr val="FFFFFF"/>
            </a:solidFill>
          </a:ln>
        </p:spPr>
        <p:txBody>
          <a:bodyPr wrap="square" rtlCol="0">
            <a:spAutoFit/>
          </a:bodyPr>
          <a:lstStyle/>
          <a:p>
            <a:pPr algn="ctr"/>
            <a:r>
              <a:rPr lang="en-US" dirty="0" smtClean="0">
                <a:solidFill>
                  <a:srgbClr val="FFFF00"/>
                </a:solidFill>
              </a:rPr>
              <a:t>SS Total = 18.1 </a:t>
            </a:r>
            <a:endParaRPr lang="en-US" dirty="0">
              <a:solidFill>
                <a:srgbClr val="FFFF00"/>
              </a:solidFill>
            </a:endParaRPr>
          </a:p>
        </p:txBody>
      </p:sp>
      <p:sp>
        <p:nvSpPr>
          <p:cNvPr id="2" name="Oval 1"/>
          <p:cNvSpPr/>
          <p:nvPr/>
        </p:nvSpPr>
        <p:spPr>
          <a:xfrm>
            <a:off x="2937883" y="2283329"/>
            <a:ext cx="3143150" cy="3142782"/>
          </a:xfrm>
          <a:prstGeom prst="ellipse">
            <a:avLst/>
          </a:prstGeom>
          <a:solidFill>
            <a:srgbClr val="FFFF00"/>
          </a:solid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58829" y="3462434"/>
            <a:ext cx="1871802" cy="769441"/>
          </a:xfrm>
          <a:prstGeom prst="rect">
            <a:avLst/>
          </a:prstGeom>
          <a:noFill/>
        </p:spPr>
        <p:txBody>
          <a:bodyPr wrap="square" rtlCol="0">
            <a:spAutoFit/>
          </a:bodyPr>
          <a:lstStyle/>
          <a:p>
            <a:pPr algn="ctr"/>
            <a:r>
              <a:rPr lang="en-US" sz="2200" b="1" dirty="0" smtClean="0"/>
              <a:t>Total differences</a:t>
            </a:r>
            <a:endParaRPr lang="en-US" sz="2200" b="1" dirty="0"/>
          </a:p>
        </p:txBody>
      </p:sp>
      <p:sp>
        <p:nvSpPr>
          <p:cNvPr id="12" name="TextBox 11"/>
          <p:cNvSpPr txBox="1"/>
          <p:nvPr/>
        </p:nvSpPr>
        <p:spPr>
          <a:xfrm>
            <a:off x="1416787" y="469693"/>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13" name="TextBox 12"/>
          <p:cNvSpPr txBox="1"/>
          <p:nvPr/>
        </p:nvSpPr>
        <p:spPr>
          <a:xfrm>
            <a:off x="184753" y="459608"/>
            <a:ext cx="2527926" cy="430887"/>
          </a:xfrm>
          <a:prstGeom prst="rect">
            <a:avLst/>
          </a:prstGeom>
          <a:noFill/>
        </p:spPr>
        <p:txBody>
          <a:bodyPr wrap="square" rtlCol="0">
            <a:spAutoFit/>
          </a:bodyPr>
          <a:lstStyle/>
          <a:p>
            <a:pPr algn="ctr"/>
            <a:r>
              <a:rPr lang="en-US" sz="2200" dirty="0" smtClean="0">
                <a:solidFill>
                  <a:srgbClr val="FFFF00"/>
                </a:solidFill>
              </a:rPr>
              <a:t>Total differences</a:t>
            </a:r>
            <a:endParaRPr lang="en-US" sz="2200" dirty="0">
              <a:solidFill>
                <a:srgbClr val="FFFF00"/>
              </a:solidFill>
            </a:endParaRPr>
          </a:p>
        </p:txBody>
      </p:sp>
      <p:sp>
        <p:nvSpPr>
          <p:cNvPr id="14" name="TextBox 13"/>
          <p:cNvSpPr txBox="1"/>
          <p:nvPr/>
        </p:nvSpPr>
        <p:spPr>
          <a:xfrm>
            <a:off x="4994258" y="305875"/>
            <a:ext cx="5017730" cy="769441"/>
          </a:xfrm>
          <a:prstGeom prst="rect">
            <a:avLst/>
          </a:prstGeom>
          <a:noFill/>
        </p:spPr>
        <p:txBody>
          <a:bodyPr wrap="square" rtlCol="0">
            <a:spAutoFit/>
          </a:bodyPr>
          <a:lstStyle/>
          <a:p>
            <a:pPr algn="ctr"/>
            <a:r>
              <a:rPr lang="en-US" sz="2200" dirty="0">
                <a:solidFill>
                  <a:schemeClr val="bg1"/>
                </a:solidFill>
              </a:rPr>
              <a:t>d</a:t>
            </a:r>
            <a:r>
              <a:rPr lang="en-US" sz="2200" dirty="0" smtClean="0">
                <a:solidFill>
                  <a:schemeClr val="bg1"/>
                </a:solidFill>
              </a:rPr>
              <a:t>ifferences</a:t>
            </a:r>
          </a:p>
          <a:p>
            <a:pPr algn="ctr"/>
            <a:r>
              <a:rPr lang="en-US" sz="2200" i="1" dirty="0">
                <a:solidFill>
                  <a:schemeClr val="bg1"/>
                </a:solidFill>
              </a:rPr>
              <a:t>w</a:t>
            </a:r>
            <a:r>
              <a:rPr lang="en-US" sz="2200" i="1" dirty="0" smtClean="0">
                <a:solidFill>
                  <a:schemeClr val="bg1"/>
                </a:solidFill>
              </a:rPr>
              <a:t>ithin</a:t>
            </a:r>
            <a:r>
              <a:rPr lang="en-US" sz="2200" dirty="0" smtClean="0">
                <a:solidFill>
                  <a:schemeClr val="bg1"/>
                </a:solidFill>
              </a:rPr>
              <a:t> treatments</a:t>
            </a:r>
            <a:endParaRPr lang="en-US" sz="2200" dirty="0">
              <a:solidFill>
                <a:schemeClr val="bg1"/>
              </a:solidFill>
            </a:endParaRPr>
          </a:p>
        </p:txBody>
      </p:sp>
      <p:sp>
        <p:nvSpPr>
          <p:cNvPr id="15" name="Rectangle 14"/>
          <p:cNvSpPr/>
          <p:nvPr/>
        </p:nvSpPr>
        <p:spPr>
          <a:xfrm>
            <a:off x="2978996" y="305875"/>
            <a:ext cx="2768181" cy="769441"/>
          </a:xfrm>
          <a:prstGeom prst="rect">
            <a:avLst/>
          </a:prstGeom>
        </p:spPr>
        <p:txBody>
          <a:bodyPr wrap="none">
            <a:spAutoFit/>
          </a:bodyPr>
          <a:lstStyle/>
          <a:p>
            <a:pPr algn="ctr"/>
            <a:r>
              <a:rPr lang="en-US" sz="2200" dirty="0">
                <a:solidFill>
                  <a:schemeClr val="bg1"/>
                </a:solidFill>
              </a:rPr>
              <a:t>d</a:t>
            </a:r>
            <a:r>
              <a:rPr lang="en-US" sz="2200" dirty="0" smtClean="0">
                <a:solidFill>
                  <a:schemeClr val="bg1"/>
                </a:solidFill>
              </a:rPr>
              <a:t>ifferences</a:t>
            </a:r>
          </a:p>
          <a:p>
            <a:pPr algn="ctr"/>
            <a:r>
              <a:rPr lang="en-US" sz="2200" i="1" dirty="0">
                <a:solidFill>
                  <a:schemeClr val="bg1"/>
                </a:solidFill>
              </a:rPr>
              <a:t>b</a:t>
            </a:r>
            <a:r>
              <a:rPr lang="en-US" sz="2200" i="1" dirty="0" smtClean="0">
                <a:solidFill>
                  <a:schemeClr val="bg1"/>
                </a:solidFill>
              </a:rPr>
              <a:t>etween</a:t>
            </a:r>
            <a:r>
              <a:rPr lang="en-US" sz="2200" dirty="0" smtClean="0">
                <a:solidFill>
                  <a:schemeClr val="bg1"/>
                </a:solidFill>
              </a:rPr>
              <a:t> treatments</a:t>
            </a:r>
            <a:endParaRPr lang="en-US" sz="2200" dirty="0">
              <a:solidFill>
                <a:schemeClr val="bg1"/>
              </a:solidFill>
            </a:endParaRPr>
          </a:p>
        </p:txBody>
      </p:sp>
      <p:sp>
        <p:nvSpPr>
          <p:cNvPr id="16" name="Rectangle 15"/>
          <p:cNvSpPr/>
          <p:nvPr/>
        </p:nvSpPr>
        <p:spPr>
          <a:xfrm>
            <a:off x="5775013" y="408137"/>
            <a:ext cx="359518" cy="492443"/>
          </a:xfrm>
          <a:prstGeom prst="rect">
            <a:avLst/>
          </a:prstGeom>
        </p:spPr>
        <p:txBody>
          <a:bodyPr wrap="none">
            <a:spAutoFit/>
          </a:bodyPr>
          <a:lstStyle/>
          <a:p>
            <a:r>
              <a:rPr lang="en-US" sz="2600" dirty="0">
                <a:solidFill>
                  <a:schemeClr val="bg1"/>
                </a:solidFill>
              </a:rPr>
              <a:t>+</a:t>
            </a:r>
            <a:endParaRPr lang="en-US" sz="2600" dirty="0"/>
          </a:p>
        </p:txBody>
      </p:sp>
    </p:spTree>
    <p:extLst>
      <p:ext uri="{BB962C8B-B14F-4D97-AF65-F5344CB8AC3E}">
        <p14:creationId xmlns:p14="http://schemas.microsoft.com/office/powerpoint/2010/main" val="1607380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917789974"/>
              </p:ext>
            </p:extLst>
          </p:nvPr>
        </p:nvGraphicFramePr>
        <p:xfrm>
          <a:off x="479778" y="1868328"/>
          <a:ext cx="8057444" cy="396522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52457" y="3666273"/>
            <a:ext cx="2060222" cy="369332"/>
          </a:xfrm>
          <a:prstGeom prst="rect">
            <a:avLst/>
          </a:prstGeom>
          <a:noFill/>
          <a:ln>
            <a:solidFill>
              <a:srgbClr val="FFFFFF"/>
            </a:solidFill>
          </a:ln>
        </p:spPr>
        <p:txBody>
          <a:bodyPr wrap="square" rtlCol="0">
            <a:spAutoFit/>
          </a:bodyPr>
          <a:lstStyle/>
          <a:p>
            <a:pPr algn="ctr"/>
            <a:r>
              <a:rPr lang="en-US" dirty="0" smtClean="0">
                <a:solidFill>
                  <a:schemeClr val="bg1"/>
                </a:solidFill>
              </a:rPr>
              <a:t>SS Total = 18.1 </a:t>
            </a:r>
            <a:endParaRPr lang="en-US" dirty="0">
              <a:solidFill>
                <a:schemeClr val="bg1"/>
              </a:solidFill>
            </a:endParaRPr>
          </a:p>
        </p:txBody>
      </p:sp>
      <p:sp>
        <p:nvSpPr>
          <p:cNvPr id="6" name="TextBox 5"/>
          <p:cNvSpPr txBox="1"/>
          <p:nvPr/>
        </p:nvSpPr>
        <p:spPr>
          <a:xfrm>
            <a:off x="3558829" y="3935570"/>
            <a:ext cx="1871802" cy="1107996"/>
          </a:xfrm>
          <a:prstGeom prst="rect">
            <a:avLst/>
          </a:prstGeom>
          <a:noFill/>
        </p:spPr>
        <p:txBody>
          <a:bodyPr wrap="square" rtlCol="0">
            <a:spAutoFit/>
          </a:bodyPr>
          <a:lstStyle/>
          <a:p>
            <a:pPr algn="ctr"/>
            <a:r>
              <a:rPr lang="en-US" sz="2200" b="1" dirty="0" smtClean="0"/>
              <a:t>Differences </a:t>
            </a:r>
            <a:r>
              <a:rPr lang="en-US" sz="2200" b="1" i="1" dirty="0" smtClean="0"/>
              <a:t>between</a:t>
            </a:r>
            <a:r>
              <a:rPr lang="en-US" sz="2200" b="1" dirty="0" smtClean="0"/>
              <a:t> treatments</a:t>
            </a:r>
            <a:endParaRPr lang="en-US" sz="2200" b="1" dirty="0"/>
          </a:p>
        </p:txBody>
      </p:sp>
      <p:sp>
        <p:nvSpPr>
          <p:cNvPr id="8" name="TextBox 7"/>
          <p:cNvSpPr txBox="1"/>
          <p:nvPr/>
        </p:nvSpPr>
        <p:spPr>
          <a:xfrm>
            <a:off x="1416787" y="469693"/>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10" name="TextBox 9"/>
          <p:cNvSpPr txBox="1"/>
          <p:nvPr/>
        </p:nvSpPr>
        <p:spPr>
          <a:xfrm>
            <a:off x="184753" y="459608"/>
            <a:ext cx="2527926" cy="430887"/>
          </a:xfrm>
          <a:prstGeom prst="rect">
            <a:avLst/>
          </a:prstGeom>
          <a:noFill/>
        </p:spPr>
        <p:txBody>
          <a:bodyPr wrap="square" rtlCol="0">
            <a:spAutoFit/>
          </a:bodyPr>
          <a:lstStyle/>
          <a:p>
            <a:pPr algn="ctr"/>
            <a:r>
              <a:rPr lang="en-US" sz="2200" dirty="0" smtClean="0">
                <a:solidFill>
                  <a:srgbClr val="FFFFFF"/>
                </a:solidFill>
              </a:rPr>
              <a:t>Total differences</a:t>
            </a:r>
            <a:endParaRPr lang="en-US" sz="2200" dirty="0">
              <a:solidFill>
                <a:srgbClr val="FFFFFF"/>
              </a:solidFill>
            </a:endParaRPr>
          </a:p>
        </p:txBody>
      </p:sp>
      <p:sp>
        <p:nvSpPr>
          <p:cNvPr id="11" name="TextBox 10"/>
          <p:cNvSpPr txBox="1"/>
          <p:nvPr/>
        </p:nvSpPr>
        <p:spPr>
          <a:xfrm>
            <a:off x="4994258" y="305875"/>
            <a:ext cx="5017730" cy="769441"/>
          </a:xfrm>
          <a:prstGeom prst="rect">
            <a:avLst/>
          </a:prstGeom>
          <a:noFill/>
        </p:spPr>
        <p:txBody>
          <a:bodyPr wrap="square" rtlCol="0">
            <a:spAutoFit/>
          </a:bodyPr>
          <a:lstStyle/>
          <a:p>
            <a:pPr algn="ctr"/>
            <a:r>
              <a:rPr lang="en-US" sz="2200" dirty="0">
                <a:solidFill>
                  <a:schemeClr val="bg1"/>
                </a:solidFill>
              </a:rPr>
              <a:t>d</a:t>
            </a:r>
            <a:r>
              <a:rPr lang="en-US" sz="2200" dirty="0" smtClean="0">
                <a:solidFill>
                  <a:schemeClr val="bg1"/>
                </a:solidFill>
              </a:rPr>
              <a:t>ifferences</a:t>
            </a:r>
          </a:p>
          <a:p>
            <a:pPr algn="ctr"/>
            <a:r>
              <a:rPr lang="en-US" sz="2200" i="1" dirty="0">
                <a:solidFill>
                  <a:schemeClr val="bg1"/>
                </a:solidFill>
              </a:rPr>
              <a:t>w</a:t>
            </a:r>
            <a:r>
              <a:rPr lang="en-US" sz="2200" i="1" dirty="0" smtClean="0">
                <a:solidFill>
                  <a:schemeClr val="bg1"/>
                </a:solidFill>
              </a:rPr>
              <a:t>ithin</a:t>
            </a:r>
            <a:r>
              <a:rPr lang="en-US" sz="2200" dirty="0" smtClean="0">
                <a:solidFill>
                  <a:schemeClr val="bg1"/>
                </a:solidFill>
              </a:rPr>
              <a:t> treatments</a:t>
            </a:r>
            <a:endParaRPr lang="en-US" sz="2200" dirty="0">
              <a:solidFill>
                <a:schemeClr val="bg1"/>
              </a:solidFill>
            </a:endParaRPr>
          </a:p>
        </p:txBody>
      </p:sp>
      <p:sp>
        <p:nvSpPr>
          <p:cNvPr id="12" name="Rectangle 11"/>
          <p:cNvSpPr/>
          <p:nvPr/>
        </p:nvSpPr>
        <p:spPr>
          <a:xfrm>
            <a:off x="2978996" y="305875"/>
            <a:ext cx="2768181" cy="769441"/>
          </a:xfrm>
          <a:prstGeom prst="rect">
            <a:avLst/>
          </a:prstGeom>
        </p:spPr>
        <p:txBody>
          <a:bodyPr wrap="none">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b</a:t>
            </a:r>
            <a:r>
              <a:rPr lang="en-US" sz="2200" i="1" dirty="0" smtClean="0">
                <a:solidFill>
                  <a:srgbClr val="FFFF00"/>
                </a:solidFill>
              </a:rPr>
              <a:t>etween</a:t>
            </a:r>
            <a:r>
              <a:rPr lang="en-US" sz="2200" dirty="0" smtClean="0">
                <a:solidFill>
                  <a:srgbClr val="FFFF00"/>
                </a:solidFill>
              </a:rPr>
              <a:t> treatments</a:t>
            </a:r>
            <a:endParaRPr lang="en-US" sz="2200" dirty="0">
              <a:solidFill>
                <a:srgbClr val="FFFF00"/>
              </a:solidFill>
            </a:endParaRPr>
          </a:p>
        </p:txBody>
      </p:sp>
      <p:sp>
        <p:nvSpPr>
          <p:cNvPr id="13" name="Rectangle 12"/>
          <p:cNvSpPr/>
          <p:nvPr/>
        </p:nvSpPr>
        <p:spPr>
          <a:xfrm>
            <a:off x="5775013" y="408137"/>
            <a:ext cx="359518" cy="492443"/>
          </a:xfrm>
          <a:prstGeom prst="rect">
            <a:avLst/>
          </a:prstGeom>
        </p:spPr>
        <p:txBody>
          <a:bodyPr wrap="none">
            <a:spAutoFit/>
          </a:bodyPr>
          <a:lstStyle/>
          <a:p>
            <a:r>
              <a:rPr lang="en-US" sz="2600" dirty="0">
                <a:solidFill>
                  <a:schemeClr val="bg1"/>
                </a:solidFill>
              </a:rPr>
              <a:t>+</a:t>
            </a:r>
            <a:endParaRPr lang="en-US" sz="2600" dirty="0"/>
          </a:p>
        </p:txBody>
      </p:sp>
    </p:spTree>
    <p:extLst>
      <p:ext uri="{BB962C8B-B14F-4D97-AF65-F5344CB8AC3E}">
        <p14:creationId xmlns:p14="http://schemas.microsoft.com/office/powerpoint/2010/main" val="44346651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153451839"/>
              </p:ext>
            </p:extLst>
          </p:nvPr>
        </p:nvGraphicFramePr>
        <p:xfrm>
          <a:off x="479778" y="1868328"/>
          <a:ext cx="8057444" cy="396522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52457" y="3666273"/>
            <a:ext cx="2060222" cy="369332"/>
          </a:xfrm>
          <a:prstGeom prst="rect">
            <a:avLst/>
          </a:prstGeom>
          <a:noFill/>
          <a:ln>
            <a:solidFill>
              <a:srgbClr val="FFFFFF"/>
            </a:solidFill>
          </a:ln>
        </p:spPr>
        <p:txBody>
          <a:bodyPr wrap="square" rtlCol="0">
            <a:spAutoFit/>
          </a:bodyPr>
          <a:lstStyle/>
          <a:p>
            <a:pPr algn="ctr"/>
            <a:r>
              <a:rPr lang="en-US" dirty="0" smtClean="0">
                <a:solidFill>
                  <a:schemeClr val="bg1"/>
                </a:solidFill>
              </a:rPr>
              <a:t>SS Total = 18.1 </a:t>
            </a:r>
            <a:endParaRPr lang="en-US" dirty="0">
              <a:solidFill>
                <a:schemeClr val="bg1"/>
              </a:solidFill>
            </a:endParaRPr>
          </a:p>
        </p:txBody>
      </p:sp>
      <p:sp>
        <p:nvSpPr>
          <p:cNvPr id="6" name="Rectangle 5"/>
          <p:cNvSpPr/>
          <p:nvPr/>
        </p:nvSpPr>
        <p:spPr>
          <a:xfrm>
            <a:off x="3463879" y="1906812"/>
            <a:ext cx="1403170" cy="352766"/>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noFill/>
            </a:endParaRPr>
          </a:p>
        </p:txBody>
      </p:sp>
      <p:sp>
        <p:nvSpPr>
          <p:cNvPr id="8" name="TextBox 7"/>
          <p:cNvSpPr txBox="1"/>
          <p:nvPr/>
        </p:nvSpPr>
        <p:spPr>
          <a:xfrm>
            <a:off x="886556" y="1853208"/>
            <a:ext cx="1871802" cy="1107996"/>
          </a:xfrm>
          <a:prstGeom prst="rect">
            <a:avLst/>
          </a:prstGeom>
          <a:noFill/>
        </p:spPr>
        <p:txBody>
          <a:bodyPr wrap="square" rtlCol="0">
            <a:spAutoFit/>
          </a:bodyPr>
          <a:lstStyle/>
          <a:p>
            <a:pPr algn="ctr"/>
            <a:r>
              <a:rPr lang="en-US" sz="2200" b="1" dirty="0" smtClean="0"/>
              <a:t>Differences </a:t>
            </a:r>
            <a:r>
              <a:rPr lang="en-US" sz="2200" b="1" i="1" dirty="0" smtClean="0"/>
              <a:t>within</a:t>
            </a:r>
            <a:r>
              <a:rPr lang="en-US" sz="2200" b="1" dirty="0" smtClean="0"/>
              <a:t> treatments</a:t>
            </a:r>
            <a:endParaRPr lang="en-US" sz="2200" b="1" dirty="0"/>
          </a:p>
        </p:txBody>
      </p:sp>
      <p:cxnSp>
        <p:nvCxnSpPr>
          <p:cNvPr id="3" name="Straight Arrow Connector 2"/>
          <p:cNvCxnSpPr/>
          <p:nvPr/>
        </p:nvCxnSpPr>
        <p:spPr>
          <a:xfrm>
            <a:off x="2712679" y="2259578"/>
            <a:ext cx="1614357" cy="4216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16787" y="469693"/>
            <a:ext cx="2673641" cy="430887"/>
          </a:xfrm>
          <a:prstGeom prst="rect">
            <a:avLst/>
          </a:prstGeom>
          <a:noFill/>
        </p:spPr>
        <p:txBody>
          <a:bodyPr wrap="square" rtlCol="0">
            <a:spAutoFit/>
          </a:bodyPr>
          <a:lstStyle/>
          <a:p>
            <a:pPr algn="ctr"/>
            <a:r>
              <a:rPr lang="en-US" sz="2200" dirty="0" smtClean="0">
                <a:solidFill>
                  <a:srgbClr val="FFFFFF"/>
                </a:solidFill>
              </a:rPr>
              <a:t>=</a:t>
            </a:r>
            <a:endParaRPr lang="en-US" sz="2200" dirty="0">
              <a:solidFill>
                <a:srgbClr val="FFFFFF"/>
              </a:solidFill>
            </a:endParaRPr>
          </a:p>
        </p:txBody>
      </p:sp>
      <p:sp>
        <p:nvSpPr>
          <p:cNvPr id="11" name="TextBox 10"/>
          <p:cNvSpPr txBox="1"/>
          <p:nvPr/>
        </p:nvSpPr>
        <p:spPr>
          <a:xfrm>
            <a:off x="184753" y="459608"/>
            <a:ext cx="2527926" cy="430887"/>
          </a:xfrm>
          <a:prstGeom prst="rect">
            <a:avLst/>
          </a:prstGeom>
          <a:noFill/>
        </p:spPr>
        <p:txBody>
          <a:bodyPr wrap="square" rtlCol="0">
            <a:spAutoFit/>
          </a:bodyPr>
          <a:lstStyle/>
          <a:p>
            <a:pPr algn="ctr"/>
            <a:r>
              <a:rPr lang="en-US" sz="2200" dirty="0" smtClean="0">
                <a:solidFill>
                  <a:srgbClr val="FFFFFF"/>
                </a:solidFill>
              </a:rPr>
              <a:t>Total differences</a:t>
            </a:r>
            <a:endParaRPr lang="en-US" sz="2200" dirty="0">
              <a:solidFill>
                <a:srgbClr val="FFFFFF"/>
              </a:solidFill>
            </a:endParaRPr>
          </a:p>
        </p:txBody>
      </p:sp>
      <p:sp>
        <p:nvSpPr>
          <p:cNvPr id="12" name="TextBox 11"/>
          <p:cNvSpPr txBox="1"/>
          <p:nvPr/>
        </p:nvSpPr>
        <p:spPr>
          <a:xfrm>
            <a:off x="4994258" y="305875"/>
            <a:ext cx="5017730" cy="769441"/>
          </a:xfrm>
          <a:prstGeom prst="rect">
            <a:avLst/>
          </a:prstGeom>
          <a:noFill/>
        </p:spPr>
        <p:txBody>
          <a:bodyPr wrap="square" rtlCol="0">
            <a:spAutoFit/>
          </a:bodyPr>
          <a:lstStyle/>
          <a:p>
            <a:pPr algn="ctr"/>
            <a:r>
              <a:rPr lang="en-US" sz="2200" dirty="0">
                <a:solidFill>
                  <a:srgbClr val="FFFF00"/>
                </a:solidFill>
              </a:rPr>
              <a:t>d</a:t>
            </a:r>
            <a:r>
              <a:rPr lang="en-US" sz="2200" dirty="0" smtClean="0">
                <a:solidFill>
                  <a:srgbClr val="FFFF00"/>
                </a:solidFill>
              </a:rPr>
              <a:t>ifferences</a:t>
            </a:r>
          </a:p>
          <a:p>
            <a:pPr algn="ctr"/>
            <a:r>
              <a:rPr lang="en-US" sz="2200" i="1" dirty="0">
                <a:solidFill>
                  <a:srgbClr val="FFFF00"/>
                </a:solidFill>
              </a:rPr>
              <a:t>w</a:t>
            </a:r>
            <a:r>
              <a:rPr lang="en-US" sz="2200" i="1" dirty="0" smtClean="0">
                <a:solidFill>
                  <a:srgbClr val="FFFF00"/>
                </a:solidFill>
              </a:rPr>
              <a:t>ithin</a:t>
            </a:r>
            <a:r>
              <a:rPr lang="en-US" sz="2200" dirty="0" smtClean="0">
                <a:solidFill>
                  <a:srgbClr val="FFFF00"/>
                </a:solidFill>
              </a:rPr>
              <a:t> treatments</a:t>
            </a:r>
            <a:endParaRPr lang="en-US" sz="2200" dirty="0">
              <a:solidFill>
                <a:srgbClr val="FFFF00"/>
              </a:solidFill>
            </a:endParaRPr>
          </a:p>
        </p:txBody>
      </p:sp>
      <p:sp>
        <p:nvSpPr>
          <p:cNvPr id="13" name="Rectangle 12"/>
          <p:cNvSpPr/>
          <p:nvPr/>
        </p:nvSpPr>
        <p:spPr>
          <a:xfrm>
            <a:off x="2978996" y="305875"/>
            <a:ext cx="2768181" cy="769441"/>
          </a:xfrm>
          <a:prstGeom prst="rect">
            <a:avLst/>
          </a:prstGeom>
        </p:spPr>
        <p:txBody>
          <a:bodyPr wrap="none">
            <a:spAutoFit/>
          </a:bodyPr>
          <a:lstStyle/>
          <a:p>
            <a:pPr algn="ctr"/>
            <a:r>
              <a:rPr lang="en-US" sz="2200" dirty="0">
                <a:solidFill>
                  <a:srgbClr val="FFFFFF"/>
                </a:solidFill>
              </a:rPr>
              <a:t>d</a:t>
            </a:r>
            <a:r>
              <a:rPr lang="en-US" sz="2200" dirty="0" smtClean="0">
                <a:solidFill>
                  <a:srgbClr val="FFFFFF"/>
                </a:solidFill>
              </a:rPr>
              <a:t>ifferences</a:t>
            </a:r>
          </a:p>
          <a:p>
            <a:pPr algn="ctr"/>
            <a:r>
              <a:rPr lang="en-US" sz="2200" i="1" dirty="0">
                <a:solidFill>
                  <a:srgbClr val="FFFFFF"/>
                </a:solidFill>
              </a:rPr>
              <a:t>b</a:t>
            </a:r>
            <a:r>
              <a:rPr lang="en-US" sz="2200" i="1" dirty="0" smtClean="0">
                <a:solidFill>
                  <a:srgbClr val="FFFFFF"/>
                </a:solidFill>
              </a:rPr>
              <a:t>etween</a:t>
            </a:r>
            <a:r>
              <a:rPr lang="en-US" sz="2200" dirty="0" smtClean="0">
                <a:solidFill>
                  <a:srgbClr val="FFFFFF"/>
                </a:solidFill>
              </a:rPr>
              <a:t> treatments</a:t>
            </a:r>
            <a:endParaRPr lang="en-US" sz="2200" dirty="0">
              <a:solidFill>
                <a:srgbClr val="FFFFFF"/>
              </a:solidFill>
            </a:endParaRPr>
          </a:p>
        </p:txBody>
      </p:sp>
      <p:sp>
        <p:nvSpPr>
          <p:cNvPr id="14" name="Rectangle 13"/>
          <p:cNvSpPr/>
          <p:nvPr/>
        </p:nvSpPr>
        <p:spPr>
          <a:xfrm>
            <a:off x="5775013" y="408137"/>
            <a:ext cx="359518" cy="492443"/>
          </a:xfrm>
          <a:prstGeom prst="rect">
            <a:avLst/>
          </a:prstGeom>
        </p:spPr>
        <p:txBody>
          <a:bodyPr wrap="none">
            <a:spAutoFit/>
          </a:bodyPr>
          <a:lstStyle/>
          <a:p>
            <a:r>
              <a:rPr lang="en-US" sz="2600" dirty="0">
                <a:solidFill>
                  <a:schemeClr val="bg1"/>
                </a:solidFill>
              </a:rPr>
              <a:t>+</a:t>
            </a:r>
            <a:endParaRPr lang="en-US" sz="2600" dirty="0"/>
          </a:p>
        </p:txBody>
      </p:sp>
    </p:spTree>
    <p:extLst>
      <p:ext uri="{BB962C8B-B14F-4D97-AF65-F5344CB8AC3E}">
        <p14:creationId xmlns:p14="http://schemas.microsoft.com/office/powerpoint/2010/main" val="74053826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1341826002"/>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5" name="Title 1"/>
          <p:cNvSpPr txBox="1">
            <a:spLocks/>
          </p:cNvSpPr>
          <p:nvPr/>
        </p:nvSpPr>
        <p:spPr>
          <a:xfrm>
            <a:off x="591800" y="945274"/>
            <a:ext cx="8082321"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600" dirty="0" smtClean="0">
                <a:solidFill>
                  <a:srgbClr val="FFFF00"/>
                </a:solidFill>
              </a:rPr>
              <a:t>Mean Squares (MS) </a:t>
            </a:r>
            <a:r>
              <a:rPr lang="en-US" sz="2600" dirty="0" smtClean="0">
                <a:solidFill>
                  <a:srgbClr val="FFFFFF"/>
                </a:solidFill>
              </a:rPr>
              <a:t>is a measure of the average differences!</a:t>
            </a:r>
            <a:endParaRPr lang="en-US" sz="2600" dirty="0"/>
          </a:p>
        </p:txBody>
      </p:sp>
      <p:sp>
        <p:nvSpPr>
          <p:cNvPr id="6" name="Rectangle 5"/>
          <p:cNvSpPr/>
          <p:nvPr/>
        </p:nvSpPr>
        <p:spPr>
          <a:xfrm>
            <a:off x="4632961" y="4273430"/>
            <a:ext cx="1378372" cy="891237"/>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819773" y="3165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t>ANOVA table</a:t>
            </a:r>
            <a:br>
              <a:rPr lang="en-US" sz="2200" dirty="0" smtClean="0"/>
            </a:br>
            <a:r>
              <a:rPr lang="en-US" sz="2200" dirty="0" smtClean="0"/>
              <a:t>Dependent variable = milk production</a:t>
            </a:r>
            <a:endParaRPr lang="en-US" sz="2200" dirty="0"/>
          </a:p>
        </p:txBody>
      </p:sp>
    </p:spTree>
    <p:extLst>
      <p:ext uri="{BB962C8B-B14F-4D97-AF65-F5344CB8AC3E}">
        <p14:creationId xmlns:p14="http://schemas.microsoft.com/office/powerpoint/2010/main" val="210792930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idx="1"/>
            <p:extLst>
              <p:ext uri="{D42A27DB-BD31-4B8C-83A1-F6EECF244321}">
                <p14:modId xmlns:p14="http://schemas.microsoft.com/office/powerpoint/2010/main" val="1339678635"/>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5" name="Title 1"/>
          <p:cNvSpPr txBox="1">
            <a:spLocks/>
          </p:cNvSpPr>
          <p:nvPr/>
        </p:nvSpPr>
        <p:spPr>
          <a:xfrm>
            <a:off x="625228" y="746186"/>
            <a:ext cx="9346694"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3000" dirty="0" smtClean="0"/>
              <a:t>“</a:t>
            </a:r>
            <a:r>
              <a:rPr lang="en-US" sz="3000" dirty="0"/>
              <a:t>M</a:t>
            </a:r>
            <a:r>
              <a:rPr lang="en-US" sz="3000" dirty="0" smtClean="0"/>
              <a:t>ean differences </a:t>
            </a:r>
            <a:r>
              <a:rPr lang="en-US" sz="3000" i="1" dirty="0"/>
              <a:t>between</a:t>
            </a:r>
            <a:r>
              <a:rPr lang="en-US" sz="3000" dirty="0"/>
              <a:t> </a:t>
            </a:r>
            <a:r>
              <a:rPr lang="en-US" sz="3000" dirty="0" smtClean="0"/>
              <a:t>treatments”: </a:t>
            </a:r>
            <a:endParaRPr lang="en-US" sz="3000" dirty="0"/>
          </a:p>
        </p:txBody>
      </p:sp>
      <p:graphicFrame>
        <p:nvGraphicFramePr>
          <p:cNvPr id="3" name="Object 2"/>
          <p:cNvGraphicFramePr>
            <a:graphicFrameLocks noChangeAspect="1"/>
          </p:cNvGraphicFramePr>
          <p:nvPr>
            <p:extLst>
              <p:ext uri="{D42A27DB-BD31-4B8C-83A1-F6EECF244321}">
                <p14:modId xmlns:p14="http://schemas.microsoft.com/office/powerpoint/2010/main" val="2411961595"/>
              </p:ext>
            </p:extLst>
          </p:nvPr>
        </p:nvGraphicFramePr>
        <p:xfrm>
          <a:off x="250051" y="1352428"/>
          <a:ext cx="8636001" cy="955675"/>
        </p:xfrm>
        <a:graphic>
          <a:graphicData uri="http://schemas.openxmlformats.org/presentationml/2006/ole">
            <mc:AlternateContent xmlns:mc="http://schemas.openxmlformats.org/markup-compatibility/2006">
              <mc:Choice xmlns:v="urn:schemas-microsoft-com:vml" Requires="v">
                <p:oleObj spid="_x0000_s39423" name="Equation" r:id="rId4" imgW="4076700" imgH="431800" progId="Equation.3">
                  <p:embed/>
                </p:oleObj>
              </mc:Choice>
              <mc:Fallback>
                <p:oleObj name="Equation" r:id="rId4" imgW="4076700" imgH="431800" progId="Equation.3">
                  <p:embed/>
                  <p:pic>
                    <p:nvPicPr>
                      <p:cNvPr id="0" name=""/>
                      <p:cNvPicPr/>
                      <p:nvPr/>
                    </p:nvPicPr>
                    <p:blipFill>
                      <a:blip r:embed="rId5"/>
                      <a:stretch>
                        <a:fillRect/>
                      </a:stretch>
                    </p:blipFill>
                    <p:spPr>
                      <a:xfrm>
                        <a:off x="250051" y="1352428"/>
                        <a:ext cx="8636001" cy="955675"/>
                      </a:xfrm>
                      <a:prstGeom prst="rect">
                        <a:avLst/>
                      </a:prstGeom>
                      <a:solidFill>
                        <a:srgbClr val="FFFFFF"/>
                      </a:solidFill>
                    </p:spPr>
                  </p:pic>
                </p:oleObj>
              </mc:Fallback>
            </mc:AlternateContent>
          </a:graphicData>
        </a:graphic>
      </p:graphicFrame>
      <p:sp>
        <p:nvSpPr>
          <p:cNvPr id="8" name="TextBox 7"/>
          <p:cNvSpPr txBox="1"/>
          <p:nvPr/>
        </p:nvSpPr>
        <p:spPr>
          <a:xfrm>
            <a:off x="4854221" y="5685757"/>
            <a:ext cx="931334" cy="369332"/>
          </a:xfrm>
          <a:prstGeom prst="rect">
            <a:avLst/>
          </a:prstGeom>
          <a:noFill/>
        </p:spPr>
        <p:txBody>
          <a:bodyPr wrap="square" rtlCol="0">
            <a:spAutoFit/>
          </a:bodyPr>
          <a:lstStyle/>
          <a:p>
            <a:pPr algn="ctr"/>
            <a:r>
              <a:rPr lang="en-US" dirty="0" smtClean="0"/>
              <a:t>5.7097</a:t>
            </a:r>
            <a:endParaRPr lang="en-US" dirty="0"/>
          </a:p>
        </p:txBody>
      </p:sp>
      <p:sp>
        <p:nvSpPr>
          <p:cNvPr id="11" name="Rectangle 10"/>
          <p:cNvSpPr/>
          <p:nvPr/>
        </p:nvSpPr>
        <p:spPr>
          <a:xfrm>
            <a:off x="4703516" y="5551606"/>
            <a:ext cx="1241778" cy="617209"/>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819773" y="3165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t>ANOVA table</a:t>
            </a:r>
            <a:br>
              <a:rPr lang="en-US" sz="2200" dirty="0" smtClean="0"/>
            </a:br>
            <a:r>
              <a:rPr lang="en-US" sz="2200" dirty="0" smtClean="0"/>
              <a:t>Dependent variable = milk production</a:t>
            </a:r>
            <a:endParaRPr lang="en-US" sz="2200" dirty="0"/>
          </a:p>
        </p:txBody>
      </p:sp>
    </p:spTree>
    <p:extLst>
      <p:ext uri="{BB962C8B-B14F-4D97-AF65-F5344CB8AC3E}">
        <p14:creationId xmlns:p14="http://schemas.microsoft.com/office/powerpoint/2010/main" val="1464159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92340"/>
            <a:ext cx="7583487" cy="1044388"/>
          </a:xfrm>
        </p:spPr>
        <p:txBody>
          <a:bodyPr/>
          <a:lstStyle/>
          <a:p>
            <a:r>
              <a:rPr lang="en-US" dirty="0" smtClean="0"/>
              <a:t>Section 1 Learning Objectives</a:t>
            </a:r>
            <a:endParaRPr lang="en-US" dirty="0"/>
          </a:p>
        </p:txBody>
      </p:sp>
      <p:sp>
        <p:nvSpPr>
          <p:cNvPr id="3" name="Content Placeholder 2"/>
          <p:cNvSpPr>
            <a:spLocks noGrp="1"/>
          </p:cNvSpPr>
          <p:nvPr>
            <p:ph idx="1"/>
          </p:nvPr>
        </p:nvSpPr>
        <p:spPr/>
        <p:txBody>
          <a:bodyPr/>
          <a:lstStyle/>
          <a:p>
            <a:pPr marL="0" lvl="1" indent="0">
              <a:spcBef>
                <a:spcPts val="2000"/>
              </a:spcBef>
              <a:buNone/>
            </a:pPr>
            <a:r>
              <a:rPr lang="en-US" sz="2500" dirty="0" smtClean="0"/>
              <a:t>You will gain a basic understanding of:</a:t>
            </a:r>
          </a:p>
          <a:p>
            <a:pPr marL="457200" lvl="1" indent="-457200">
              <a:spcBef>
                <a:spcPts val="2000"/>
              </a:spcBef>
              <a:buFont typeface="+mj-lt"/>
              <a:buAutoNum type="arabicPeriod"/>
            </a:pPr>
            <a:r>
              <a:rPr lang="en-US" dirty="0" smtClean="0"/>
              <a:t>Elements of an experiment </a:t>
            </a:r>
          </a:p>
          <a:p>
            <a:pPr marL="457200" lvl="1" indent="-457200">
              <a:spcBef>
                <a:spcPts val="2000"/>
              </a:spcBef>
              <a:buFont typeface="+mj-lt"/>
              <a:buAutoNum type="arabicPeriod"/>
            </a:pPr>
            <a:r>
              <a:rPr lang="en-US" dirty="0" smtClean="0"/>
              <a:t>Complete </a:t>
            </a:r>
            <a:r>
              <a:rPr lang="en-US" dirty="0"/>
              <a:t>Randomized Design (CRD</a:t>
            </a:r>
            <a:r>
              <a:rPr lang="en-US" dirty="0" smtClean="0"/>
              <a:t>)</a:t>
            </a:r>
          </a:p>
          <a:p>
            <a:pPr marL="457200" lvl="1" indent="-457200">
              <a:spcBef>
                <a:spcPts val="2000"/>
              </a:spcBef>
              <a:buFont typeface="+mj-lt"/>
              <a:buAutoNum type="arabicPeriod"/>
            </a:pPr>
            <a:r>
              <a:rPr lang="en-US" dirty="0" smtClean="0"/>
              <a:t>Hypothesis testing</a:t>
            </a:r>
          </a:p>
          <a:p>
            <a:pPr marL="457200" lvl="1" indent="-457200">
              <a:spcBef>
                <a:spcPts val="2000"/>
              </a:spcBef>
              <a:buFont typeface="+mj-lt"/>
              <a:buAutoNum type="arabicPeriod"/>
            </a:pPr>
            <a:r>
              <a:rPr lang="en-US" dirty="0" smtClean="0"/>
              <a:t>Principles of Analysis of Variance (ANOVA) for a CRD with one treatment</a:t>
            </a:r>
          </a:p>
          <a:p>
            <a:pPr marL="457200" lvl="1" indent="-457200">
              <a:spcBef>
                <a:spcPts val="2000"/>
              </a:spcBef>
              <a:buFont typeface="+mj-lt"/>
              <a:buAutoNum type="arabicPeriod"/>
            </a:pPr>
            <a:r>
              <a:rPr lang="en-US" dirty="0" smtClean="0"/>
              <a:t>Elements in an ANOVA table </a:t>
            </a:r>
            <a:r>
              <a:rPr lang="en-US" dirty="0"/>
              <a:t>for a CRD with one </a:t>
            </a:r>
            <a:r>
              <a:rPr lang="en-US" dirty="0" smtClean="0"/>
              <a:t>treatment</a:t>
            </a:r>
          </a:p>
          <a:p>
            <a:pPr marL="282575" lvl="2" indent="0">
              <a:spcBef>
                <a:spcPts val="2000"/>
              </a:spcBef>
              <a:buNone/>
            </a:pPr>
            <a:endParaRPr lang="en-US" dirty="0"/>
          </a:p>
          <a:p>
            <a:pPr marL="457200" lvl="1" indent="-457200">
              <a:spcBef>
                <a:spcPts val="2000"/>
              </a:spcBef>
              <a:buFont typeface="+mj-lt"/>
              <a:buAutoNum type="arabicPeriod"/>
            </a:pPr>
            <a:endParaRPr lang="en-US" dirty="0"/>
          </a:p>
          <a:p>
            <a:pPr marL="457200" lvl="1" indent="-457200">
              <a:spcBef>
                <a:spcPts val="2000"/>
              </a:spcBef>
              <a:buFont typeface="+mj-lt"/>
              <a:buAutoNum type="arabicPeriod"/>
            </a:pPr>
            <a:endParaRPr lang="en-US" dirty="0" smtClean="0"/>
          </a:p>
          <a:p>
            <a:pPr marL="0" lvl="1" indent="0">
              <a:spcBef>
                <a:spcPts val="2000"/>
              </a:spcBef>
              <a:buNone/>
            </a:pPr>
            <a:endParaRPr lang="en-US" dirty="0" smtClean="0"/>
          </a:p>
          <a:p>
            <a:pPr marL="457200" lvl="1" indent="-457200">
              <a:spcBef>
                <a:spcPts val="2000"/>
              </a:spcBef>
              <a:buFont typeface="+mj-lt"/>
              <a:buAutoNum type="arabicPeriod"/>
            </a:pPr>
            <a:endParaRPr lang="en-US" dirty="0"/>
          </a:p>
          <a:p>
            <a:pPr marL="282575" lvl="1" indent="0">
              <a:buNone/>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33206158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noGrp="1"/>
          </p:cNvGraphicFramePr>
          <p:nvPr>
            <p:ph idx="1"/>
            <p:extLst>
              <p:ext uri="{D42A27DB-BD31-4B8C-83A1-F6EECF244321}">
                <p14:modId xmlns:p14="http://schemas.microsoft.com/office/powerpoint/2010/main" val="2029066564"/>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5" name="Title 1"/>
          <p:cNvSpPr txBox="1">
            <a:spLocks/>
          </p:cNvSpPr>
          <p:nvPr/>
        </p:nvSpPr>
        <p:spPr>
          <a:xfrm>
            <a:off x="548834" y="692675"/>
            <a:ext cx="8693943"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3000" dirty="0" smtClean="0"/>
              <a:t>“</a:t>
            </a:r>
            <a:r>
              <a:rPr lang="en-US" sz="3000" dirty="0"/>
              <a:t>M</a:t>
            </a:r>
            <a:r>
              <a:rPr lang="en-US" sz="3000" dirty="0" smtClean="0"/>
              <a:t>ean differences </a:t>
            </a:r>
            <a:r>
              <a:rPr lang="en-US" sz="3000" i="1" dirty="0" smtClean="0"/>
              <a:t>within</a:t>
            </a:r>
            <a:r>
              <a:rPr lang="en-US" sz="3000" dirty="0" smtClean="0"/>
              <a:t> treatments” :</a:t>
            </a:r>
            <a:endParaRPr lang="en-US" sz="3000" dirty="0"/>
          </a:p>
        </p:txBody>
      </p:sp>
      <p:sp>
        <p:nvSpPr>
          <p:cNvPr id="6" name="Rectangle 5"/>
          <p:cNvSpPr/>
          <p:nvPr/>
        </p:nvSpPr>
        <p:spPr>
          <a:xfrm>
            <a:off x="4693356" y="6206232"/>
            <a:ext cx="1241778" cy="330386"/>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965676538"/>
              </p:ext>
            </p:extLst>
          </p:nvPr>
        </p:nvGraphicFramePr>
        <p:xfrm>
          <a:off x="255588" y="1260475"/>
          <a:ext cx="8620125" cy="1000125"/>
        </p:xfrm>
        <a:graphic>
          <a:graphicData uri="http://schemas.openxmlformats.org/presentationml/2006/ole">
            <mc:AlternateContent xmlns:mc="http://schemas.openxmlformats.org/markup-compatibility/2006">
              <mc:Choice xmlns:v="urn:schemas-microsoft-com:vml" Requires="v">
                <p:oleObj spid="_x0000_s40451" name="Equation" r:id="rId4" imgW="3962400" imgH="431800" progId="Equation.3">
                  <p:embed/>
                </p:oleObj>
              </mc:Choice>
              <mc:Fallback>
                <p:oleObj name="Equation" r:id="rId4" imgW="3962400" imgH="431800" progId="Equation.3">
                  <p:embed/>
                  <p:pic>
                    <p:nvPicPr>
                      <p:cNvPr id="0" name=""/>
                      <p:cNvPicPr/>
                      <p:nvPr/>
                    </p:nvPicPr>
                    <p:blipFill>
                      <a:blip r:embed="rId5"/>
                      <a:stretch>
                        <a:fillRect/>
                      </a:stretch>
                    </p:blipFill>
                    <p:spPr>
                      <a:xfrm>
                        <a:off x="255588" y="1260475"/>
                        <a:ext cx="8620125" cy="1000125"/>
                      </a:xfrm>
                      <a:prstGeom prst="rect">
                        <a:avLst/>
                      </a:prstGeom>
                      <a:solidFill>
                        <a:srgbClr val="FFFFFF"/>
                      </a:solidFill>
                    </p:spPr>
                  </p:pic>
                </p:oleObj>
              </mc:Fallback>
            </mc:AlternateContent>
          </a:graphicData>
        </a:graphic>
      </p:graphicFrame>
      <p:sp>
        <p:nvSpPr>
          <p:cNvPr id="9" name="TextBox 8"/>
          <p:cNvSpPr txBox="1"/>
          <p:nvPr/>
        </p:nvSpPr>
        <p:spPr>
          <a:xfrm>
            <a:off x="4798576" y="6197277"/>
            <a:ext cx="1092766" cy="369332"/>
          </a:xfrm>
          <a:prstGeom prst="rect">
            <a:avLst/>
          </a:prstGeom>
          <a:noFill/>
        </p:spPr>
        <p:txBody>
          <a:bodyPr wrap="square" rtlCol="0">
            <a:spAutoFit/>
          </a:bodyPr>
          <a:lstStyle/>
          <a:p>
            <a:pPr algn="ctr"/>
            <a:r>
              <a:rPr lang="en-US" dirty="0" smtClean="0"/>
              <a:t>0.12517</a:t>
            </a:r>
            <a:endParaRPr lang="en-US" dirty="0"/>
          </a:p>
        </p:txBody>
      </p:sp>
      <p:sp>
        <p:nvSpPr>
          <p:cNvPr id="11" name="Title 1"/>
          <p:cNvSpPr txBox="1">
            <a:spLocks/>
          </p:cNvSpPr>
          <p:nvPr/>
        </p:nvSpPr>
        <p:spPr>
          <a:xfrm>
            <a:off x="819773" y="3165102"/>
            <a:ext cx="7583487" cy="104438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200" dirty="0" smtClean="0"/>
              <a:t>ANOVA table</a:t>
            </a:r>
            <a:br>
              <a:rPr lang="en-US" sz="2200" dirty="0" smtClean="0"/>
            </a:br>
            <a:r>
              <a:rPr lang="en-US" sz="2200" dirty="0" smtClean="0"/>
              <a:t>Dependent variable = milk production</a:t>
            </a:r>
            <a:endParaRPr lang="en-US" sz="2200" dirty="0"/>
          </a:p>
        </p:txBody>
      </p:sp>
    </p:spTree>
    <p:extLst>
      <p:ext uri="{BB962C8B-B14F-4D97-AF65-F5344CB8AC3E}">
        <p14:creationId xmlns:p14="http://schemas.microsoft.com/office/powerpoint/2010/main" val="3648207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3"/>
          <p:cNvGraphicFramePr>
            <a:graphicFrameLocks noGrp="1"/>
          </p:cNvGraphicFramePr>
          <p:nvPr>
            <p:ph idx="1"/>
            <p:extLst>
              <p:ext uri="{D42A27DB-BD31-4B8C-83A1-F6EECF244321}">
                <p14:modId xmlns:p14="http://schemas.microsoft.com/office/powerpoint/2010/main" val="643299031"/>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3" name="Rectangle 2"/>
          <p:cNvSpPr/>
          <p:nvPr/>
        </p:nvSpPr>
        <p:spPr>
          <a:xfrm>
            <a:off x="408141" y="330666"/>
            <a:ext cx="8367889" cy="461665"/>
          </a:xfrm>
          <a:prstGeom prst="rect">
            <a:avLst/>
          </a:prstGeom>
          <a:solidFill>
            <a:srgbClr val="FFFF00"/>
          </a:solidFill>
          <a:effectLst>
            <a:outerShdw blurRad="50800" dist="38100" dir="10800000" algn="r" rotWithShape="0">
              <a:prstClr val="black">
                <a:alpha val="40000"/>
              </a:prstClr>
            </a:outerShdw>
          </a:effectLst>
        </p:spPr>
        <p:txBody>
          <a:bodyPr wrap="square">
            <a:spAutoFit/>
          </a:bodyPr>
          <a:lstStyle/>
          <a:p>
            <a:pPr algn="ctr"/>
            <a:r>
              <a:rPr lang="en-US" sz="2400" dirty="0" smtClean="0">
                <a:solidFill>
                  <a:srgbClr val="000000"/>
                </a:solidFill>
              </a:rPr>
              <a:t>How much greater are differences </a:t>
            </a:r>
            <a:r>
              <a:rPr lang="en-US" sz="2400" i="1" dirty="0" smtClean="0">
                <a:solidFill>
                  <a:srgbClr val="000000"/>
                </a:solidFill>
              </a:rPr>
              <a:t>between</a:t>
            </a:r>
            <a:r>
              <a:rPr lang="en-US" sz="2400" dirty="0" smtClean="0">
                <a:solidFill>
                  <a:srgbClr val="000000"/>
                </a:solidFill>
              </a:rPr>
              <a:t> treatments...</a:t>
            </a:r>
            <a:endParaRPr lang="en-US" sz="600" dirty="0">
              <a:solidFill>
                <a:srgbClr val="000000"/>
              </a:solidFill>
            </a:endParaRPr>
          </a:p>
        </p:txBody>
      </p:sp>
      <p:sp>
        <p:nvSpPr>
          <p:cNvPr id="9" name="Rectangle 8"/>
          <p:cNvSpPr/>
          <p:nvPr/>
        </p:nvSpPr>
        <p:spPr>
          <a:xfrm>
            <a:off x="5954889" y="4270450"/>
            <a:ext cx="1353896" cy="894217"/>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Picture 43"/>
          <p:cNvPicPr>
            <a:picLocks noChangeAspect="1"/>
          </p:cNvPicPr>
          <p:nvPr/>
        </p:nvPicPr>
        <p:blipFill>
          <a:blip r:embed="rId3"/>
          <a:stretch>
            <a:fillRect/>
          </a:stretch>
        </p:blipFill>
        <p:spPr>
          <a:xfrm>
            <a:off x="2789526" y="1211940"/>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5" name="Picture 44"/>
          <p:cNvPicPr>
            <a:picLocks noChangeAspect="1"/>
          </p:cNvPicPr>
          <p:nvPr/>
        </p:nvPicPr>
        <p:blipFill>
          <a:blip r:embed="rId3"/>
          <a:stretch>
            <a:fillRect/>
          </a:stretch>
        </p:blipFill>
        <p:spPr>
          <a:xfrm>
            <a:off x="2428176" y="994559"/>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6" name="Picture 45"/>
          <p:cNvPicPr>
            <a:picLocks noChangeAspect="1"/>
          </p:cNvPicPr>
          <p:nvPr/>
        </p:nvPicPr>
        <p:blipFill>
          <a:blip r:embed="rId3"/>
          <a:stretch>
            <a:fillRect/>
          </a:stretch>
        </p:blipFill>
        <p:spPr>
          <a:xfrm>
            <a:off x="2347811" y="1429146"/>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47" name="Picture 46"/>
          <p:cNvPicPr>
            <a:picLocks noChangeAspect="1"/>
          </p:cNvPicPr>
          <p:nvPr/>
        </p:nvPicPr>
        <p:blipFill>
          <a:blip r:embed="rId3"/>
          <a:stretch>
            <a:fillRect/>
          </a:stretch>
        </p:blipFill>
        <p:spPr>
          <a:xfrm>
            <a:off x="3618591" y="1027986"/>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8" name="Picture 47"/>
          <p:cNvPicPr>
            <a:picLocks noChangeAspect="1"/>
          </p:cNvPicPr>
          <p:nvPr/>
        </p:nvPicPr>
        <p:blipFill>
          <a:blip r:embed="rId3"/>
          <a:stretch>
            <a:fillRect/>
          </a:stretch>
        </p:blipFill>
        <p:spPr>
          <a:xfrm>
            <a:off x="4078774" y="1014201"/>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49" name="Picture 48"/>
          <p:cNvPicPr>
            <a:picLocks noChangeAspect="1"/>
          </p:cNvPicPr>
          <p:nvPr/>
        </p:nvPicPr>
        <p:blipFill>
          <a:blip r:embed="rId3"/>
          <a:stretch>
            <a:fillRect/>
          </a:stretch>
        </p:blipFill>
        <p:spPr>
          <a:xfrm>
            <a:off x="3848682" y="1455000"/>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50" name="Picture 49"/>
          <p:cNvPicPr>
            <a:picLocks noChangeAspect="1"/>
          </p:cNvPicPr>
          <p:nvPr/>
        </p:nvPicPr>
        <p:blipFill>
          <a:blip r:embed="rId3"/>
          <a:stretch>
            <a:fillRect/>
          </a:stretch>
        </p:blipFill>
        <p:spPr>
          <a:xfrm>
            <a:off x="4928836" y="999136"/>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1" name="Picture 50"/>
          <p:cNvPicPr>
            <a:picLocks noChangeAspect="1"/>
          </p:cNvPicPr>
          <p:nvPr/>
        </p:nvPicPr>
        <p:blipFill>
          <a:blip r:embed="rId3"/>
          <a:stretch>
            <a:fillRect/>
          </a:stretch>
        </p:blipFill>
        <p:spPr>
          <a:xfrm>
            <a:off x="5248651" y="1167520"/>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2" name="Picture 51"/>
          <p:cNvPicPr>
            <a:picLocks noChangeAspect="1"/>
          </p:cNvPicPr>
          <p:nvPr/>
        </p:nvPicPr>
        <p:blipFill>
          <a:blip r:embed="rId3"/>
          <a:stretch>
            <a:fillRect/>
          </a:stretch>
        </p:blipFill>
        <p:spPr>
          <a:xfrm>
            <a:off x="4928836" y="1413789"/>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53" name="Picture 52"/>
          <p:cNvPicPr>
            <a:picLocks noChangeAspect="1"/>
          </p:cNvPicPr>
          <p:nvPr/>
        </p:nvPicPr>
        <p:blipFill>
          <a:blip r:embed="rId3"/>
          <a:stretch>
            <a:fillRect/>
          </a:stretch>
        </p:blipFill>
        <p:spPr>
          <a:xfrm>
            <a:off x="6502266" y="1393908"/>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4" name="Picture 53"/>
          <p:cNvPicPr>
            <a:picLocks noChangeAspect="1"/>
          </p:cNvPicPr>
          <p:nvPr/>
        </p:nvPicPr>
        <p:blipFill>
          <a:blip r:embed="rId3"/>
          <a:stretch>
            <a:fillRect/>
          </a:stretch>
        </p:blipFill>
        <p:spPr>
          <a:xfrm>
            <a:off x="6358717" y="952702"/>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55" name="Picture 54"/>
          <p:cNvPicPr>
            <a:picLocks noChangeAspect="1"/>
          </p:cNvPicPr>
          <p:nvPr/>
        </p:nvPicPr>
        <p:blipFill>
          <a:blip r:embed="rId3"/>
          <a:stretch>
            <a:fillRect/>
          </a:stretch>
        </p:blipFill>
        <p:spPr>
          <a:xfrm>
            <a:off x="6093803" y="1298850"/>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56" name="Left-Right Arrow 55"/>
          <p:cNvSpPr/>
          <p:nvPr/>
        </p:nvSpPr>
        <p:spPr>
          <a:xfrm>
            <a:off x="3162315" y="1365020"/>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Left-Right Arrow 56"/>
          <p:cNvSpPr/>
          <p:nvPr/>
        </p:nvSpPr>
        <p:spPr>
          <a:xfrm>
            <a:off x="4395161" y="1375622"/>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eft-Right Arrow 57"/>
          <p:cNvSpPr/>
          <p:nvPr/>
        </p:nvSpPr>
        <p:spPr>
          <a:xfrm>
            <a:off x="5581083" y="1386989"/>
            <a:ext cx="512720" cy="341151"/>
          </a:xfrm>
          <a:prstGeom prst="lef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3"/>
          <a:stretch>
            <a:fillRect/>
          </a:stretch>
        </p:blipFill>
        <p:spPr>
          <a:xfrm>
            <a:off x="2896448" y="2702987"/>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60" name="Picture 59"/>
          <p:cNvPicPr>
            <a:picLocks noChangeAspect="1"/>
          </p:cNvPicPr>
          <p:nvPr/>
        </p:nvPicPr>
        <p:blipFill>
          <a:blip r:embed="rId3"/>
          <a:stretch>
            <a:fillRect/>
          </a:stretch>
        </p:blipFill>
        <p:spPr>
          <a:xfrm>
            <a:off x="2486046" y="2539721"/>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61" name="Picture 60"/>
          <p:cNvPicPr>
            <a:picLocks noChangeAspect="1"/>
          </p:cNvPicPr>
          <p:nvPr/>
        </p:nvPicPr>
        <p:blipFill>
          <a:blip r:embed="rId3"/>
          <a:stretch>
            <a:fillRect/>
          </a:stretch>
        </p:blipFill>
        <p:spPr>
          <a:xfrm>
            <a:off x="2405681" y="3075738"/>
            <a:ext cx="441715" cy="395128"/>
          </a:xfrm>
          <a:prstGeom prst="rect">
            <a:avLst/>
          </a:prstGeom>
          <a:effectLst>
            <a:glow rad="228600">
              <a:schemeClr val="accent6">
                <a:satMod val="175000"/>
                <a:alpha val="40000"/>
              </a:schemeClr>
            </a:glow>
            <a:outerShdw blurRad="76200" dir="13500000" sy="23000" kx="1200000" algn="br" rotWithShape="0">
              <a:prstClr val="black">
                <a:alpha val="20000"/>
              </a:prstClr>
            </a:outerShdw>
          </a:effectLst>
        </p:spPr>
      </p:pic>
      <p:pic>
        <p:nvPicPr>
          <p:cNvPr id="62" name="Picture 61"/>
          <p:cNvPicPr>
            <a:picLocks noChangeAspect="1"/>
          </p:cNvPicPr>
          <p:nvPr/>
        </p:nvPicPr>
        <p:blipFill>
          <a:blip r:embed="rId3"/>
          <a:stretch>
            <a:fillRect/>
          </a:stretch>
        </p:blipFill>
        <p:spPr>
          <a:xfrm>
            <a:off x="3676461" y="2573148"/>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3" name="Picture 62"/>
          <p:cNvPicPr>
            <a:picLocks noChangeAspect="1"/>
          </p:cNvPicPr>
          <p:nvPr/>
        </p:nvPicPr>
        <p:blipFill>
          <a:blip r:embed="rId3"/>
          <a:stretch>
            <a:fillRect/>
          </a:stretch>
        </p:blipFill>
        <p:spPr>
          <a:xfrm>
            <a:off x="4136644" y="2559363"/>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4" name="Picture 63"/>
          <p:cNvPicPr>
            <a:picLocks noChangeAspect="1"/>
          </p:cNvPicPr>
          <p:nvPr/>
        </p:nvPicPr>
        <p:blipFill>
          <a:blip r:embed="rId3"/>
          <a:stretch>
            <a:fillRect/>
          </a:stretch>
        </p:blipFill>
        <p:spPr>
          <a:xfrm>
            <a:off x="3906552" y="3000162"/>
            <a:ext cx="460183" cy="411648"/>
          </a:xfrm>
          <a:prstGeom prst="rect">
            <a:avLst/>
          </a:prstGeom>
          <a:effectLst>
            <a:glow rad="228600">
              <a:schemeClr val="accent4">
                <a:satMod val="175000"/>
                <a:alpha val="40000"/>
              </a:schemeClr>
            </a:glow>
            <a:outerShdw blurRad="76200" dir="13500000" sy="23000" kx="1200000" algn="br" rotWithShape="0">
              <a:prstClr val="black">
                <a:alpha val="20000"/>
              </a:prstClr>
            </a:outerShdw>
          </a:effectLst>
        </p:spPr>
      </p:pic>
      <p:pic>
        <p:nvPicPr>
          <p:cNvPr id="65" name="Picture 64"/>
          <p:cNvPicPr>
            <a:picLocks noChangeAspect="1"/>
          </p:cNvPicPr>
          <p:nvPr/>
        </p:nvPicPr>
        <p:blipFill>
          <a:blip r:embed="rId3"/>
          <a:stretch>
            <a:fillRect/>
          </a:stretch>
        </p:blipFill>
        <p:spPr>
          <a:xfrm>
            <a:off x="4902040" y="2544298"/>
            <a:ext cx="455968" cy="407877"/>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6" name="Picture 65"/>
          <p:cNvPicPr>
            <a:picLocks noChangeAspect="1"/>
          </p:cNvPicPr>
          <p:nvPr/>
        </p:nvPicPr>
        <p:blipFill>
          <a:blip r:embed="rId3"/>
          <a:stretch>
            <a:fillRect/>
          </a:stretch>
        </p:blipFill>
        <p:spPr>
          <a:xfrm>
            <a:off x="5306521" y="2712682"/>
            <a:ext cx="505397" cy="452093"/>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7" name="Picture 66"/>
          <p:cNvPicPr>
            <a:picLocks noChangeAspect="1"/>
          </p:cNvPicPr>
          <p:nvPr/>
        </p:nvPicPr>
        <p:blipFill>
          <a:blip r:embed="rId3"/>
          <a:stretch>
            <a:fillRect/>
          </a:stretch>
        </p:blipFill>
        <p:spPr>
          <a:xfrm>
            <a:off x="4986706" y="3001284"/>
            <a:ext cx="460183" cy="411648"/>
          </a:xfrm>
          <a:prstGeom prst="rect">
            <a:avLst/>
          </a:prstGeom>
          <a:effectLst>
            <a:glow rad="228600">
              <a:schemeClr val="accent1">
                <a:satMod val="175000"/>
                <a:alpha val="40000"/>
              </a:schemeClr>
            </a:glow>
            <a:outerShdw blurRad="76200" dir="13500000" sy="23000" kx="1200000" algn="br" rotWithShape="0">
              <a:prstClr val="black">
                <a:alpha val="20000"/>
              </a:prstClr>
            </a:outerShdw>
          </a:effectLst>
        </p:spPr>
      </p:pic>
      <p:pic>
        <p:nvPicPr>
          <p:cNvPr id="68" name="Picture 67"/>
          <p:cNvPicPr>
            <a:picLocks noChangeAspect="1"/>
          </p:cNvPicPr>
          <p:nvPr/>
        </p:nvPicPr>
        <p:blipFill>
          <a:blip r:embed="rId3"/>
          <a:stretch>
            <a:fillRect/>
          </a:stretch>
        </p:blipFill>
        <p:spPr>
          <a:xfrm>
            <a:off x="6475470" y="2995514"/>
            <a:ext cx="436739" cy="390676"/>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69" name="Picture 68"/>
          <p:cNvPicPr>
            <a:picLocks noChangeAspect="1"/>
          </p:cNvPicPr>
          <p:nvPr/>
        </p:nvPicPr>
        <p:blipFill>
          <a:blip r:embed="rId3"/>
          <a:stretch>
            <a:fillRect/>
          </a:stretch>
        </p:blipFill>
        <p:spPr>
          <a:xfrm>
            <a:off x="6331921" y="2554308"/>
            <a:ext cx="421606" cy="377139"/>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pic>
        <p:nvPicPr>
          <p:cNvPr id="70" name="Picture 69"/>
          <p:cNvPicPr>
            <a:picLocks noChangeAspect="1"/>
          </p:cNvPicPr>
          <p:nvPr/>
        </p:nvPicPr>
        <p:blipFill>
          <a:blip r:embed="rId3"/>
          <a:stretch>
            <a:fillRect/>
          </a:stretch>
        </p:blipFill>
        <p:spPr>
          <a:xfrm>
            <a:off x="6067007" y="2900456"/>
            <a:ext cx="408463" cy="365383"/>
          </a:xfrm>
          <a:prstGeom prst="rect">
            <a:avLst/>
          </a:prstGeom>
          <a:effectLst>
            <a:glow rad="228600">
              <a:schemeClr val="accent5">
                <a:satMod val="175000"/>
                <a:alpha val="40000"/>
              </a:schemeClr>
            </a:glow>
            <a:outerShdw blurRad="76200" dir="13500000" sy="23000" kx="1200000" algn="br" rotWithShape="0">
              <a:prstClr val="black">
                <a:alpha val="20000"/>
              </a:prstClr>
            </a:outerShdw>
          </a:effectLst>
        </p:spPr>
      </p:pic>
      <p:sp>
        <p:nvSpPr>
          <p:cNvPr id="71" name="Left-Right-Up Arrow 70"/>
          <p:cNvSpPr/>
          <p:nvPr/>
        </p:nvSpPr>
        <p:spPr>
          <a:xfrm rot="20069384">
            <a:off x="2487243" y="2757102"/>
            <a:ext cx="456276" cy="326581"/>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Left-Right-Up Arrow 71"/>
          <p:cNvSpPr/>
          <p:nvPr/>
        </p:nvSpPr>
        <p:spPr>
          <a:xfrm rot="17917287">
            <a:off x="3872226" y="2748093"/>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Left-Right-Up Arrow 72"/>
          <p:cNvSpPr/>
          <p:nvPr/>
        </p:nvSpPr>
        <p:spPr>
          <a:xfrm rot="20069384">
            <a:off x="5016865" y="2709656"/>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Left-Right-Up Arrow 73"/>
          <p:cNvSpPr/>
          <p:nvPr/>
        </p:nvSpPr>
        <p:spPr>
          <a:xfrm rot="863626">
            <a:off x="6275551" y="2736508"/>
            <a:ext cx="456276" cy="327897"/>
          </a:xfrm>
          <a:prstGeom prst="leftRightUp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08141" y="1941988"/>
            <a:ext cx="8367889" cy="461665"/>
          </a:xfrm>
          <a:prstGeom prst="rect">
            <a:avLst/>
          </a:prstGeom>
          <a:solidFill>
            <a:srgbClr val="FFFF00"/>
          </a:solidFill>
          <a:effectLst>
            <a:outerShdw blurRad="50800" dist="38100" dir="8100000" algn="tr" rotWithShape="0">
              <a:prstClr val="black">
                <a:alpha val="40000"/>
              </a:prstClr>
            </a:outerShdw>
          </a:effectLst>
        </p:spPr>
        <p:txBody>
          <a:bodyPr wrap="square">
            <a:spAutoFit/>
          </a:bodyPr>
          <a:lstStyle/>
          <a:p>
            <a:pPr algn="ctr"/>
            <a:r>
              <a:rPr lang="en-US" sz="2400" dirty="0">
                <a:solidFill>
                  <a:srgbClr val="000000"/>
                </a:solidFill>
              </a:rPr>
              <a:t>than differences </a:t>
            </a:r>
            <a:r>
              <a:rPr lang="en-US" sz="2400" i="1" dirty="0">
                <a:solidFill>
                  <a:srgbClr val="000000"/>
                </a:solidFill>
              </a:rPr>
              <a:t>within</a:t>
            </a:r>
            <a:r>
              <a:rPr lang="en-US" sz="2400" dirty="0">
                <a:solidFill>
                  <a:srgbClr val="000000"/>
                </a:solidFill>
              </a:rPr>
              <a:t> treatments (error)? </a:t>
            </a:r>
          </a:p>
        </p:txBody>
      </p:sp>
      <p:sp>
        <p:nvSpPr>
          <p:cNvPr id="40" name="Rectangle 39"/>
          <p:cNvSpPr/>
          <p:nvPr/>
        </p:nvSpPr>
        <p:spPr>
          <a:xfrm>
            <a:off x="408141" y="3590165"/>
            <a:ext cx="8367889" cy="461665"/>
          </a:xfrm>
          <a:prstGeom prst="rect">
            <a:avLst/>
          </a:prstGeom>
          <a:solidFill>
            <a:srgbClr val="FFFF00"/>
          </a:solidFill>
          <a:effectLst>
            <a:outerShdw blurRad="50800" dist="38100" dir="8100000" algn="tr" rotWithShape="0">
              <a:prstClr val="black">
                <a:alpha val="40000"/>
              </a:prstClr>
            </a:outerShdw>
          </a:effectLst>
        </p:spPr>
        <p:txBody>
          <a:bodyPr wrap="square">
            <a:spAutoFit/>
          </a:bodyPr>
          <a:lstStyle/>
          <a:p>
            <a:pPr algn="ctr"/>
            <a:r>
              <a:rPr lang="en-US" sz="2400" dirty="0" smtClean="0">
                <a:solidFill>
                  <a:srgbClr val="000000"/>
                </a:solidFill>
              </a:rPr>
              <a:t>F value is a measure of this (the bigger the better!)</a:t>
            </a:r>
            <a:endParaRPr lang="en-US" sz="2400" dirty="0">
              <a:solidFill>
                <a:srgbClr val="000000"/>
              </a:solidFill>
            </a:endParaRPr>
          </a:p>
        </p:txBody>
      </p:sp>
    </p:spTree>
    <p:extLst>
      <p:ext uri="{BB962C8B-B14F-4D97-AF65-F5344CB8AC3E}">
        <p14:creationId xmlns:p14="http://schemas.microsoft.com/office/powerpoint/2010/main" val="2412951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1" grpId="1" animBg="1"/>
      <p:bldP spid="72" grpId="1" animBg="1"/>
      <p:bldP spid="73" grpId="1" animBg="1"/>
      <p:bldP spid="74" grpId="1" animBg="1"/>
      <p:bldP spid="4" grpId="0" animBg="1"/>
      <p:bldP spid="40"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noGrp="1"/>
          </p:cNvGraphicFramePr>
          <p:nvPr>
            <p:ph idx="1"/>
            <p:extLst>
              <p:ext uri="{D42A27DB-BD31-4B8C-83A1-F6EECF244321}">
                <p14:modId xmlns:p14="http://schemas.microsoft.com/office/powerpoint/2010/main" val="1164433490"/>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5" name="Title 1"/>
          <p:cNvSpPr txBox="1">
            <a:spLocks/>
          </p:cNvSpPr>
          <p:nvPr/>
        </p:nvSpPr>
        <p:spPr>
          <a:xfrm>
            <a:off x="920571" y="1862490"/>
            <a:ext cx="7583487"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200" baseline="-25000" dirty="0">
              <a:solidFill>
                <a:srgbClr val="FFFF00"/>
              </a:solidFill>
            </a:endParaRPr>
          </a:p>
        </p:txBody>
      </p:sp>
      <p:sp>
        <p:nvSpPr>
          <p:cNvPr id="6" name="Rectangle 5"/>
          <p:cNvSpPr/>
          <p:nvPr/>
        </p:nvSpPr>
        <p:spPr>
          <a:xfrm>
            <a:off x="5997224" y="5585190"/>
            <a:ext cx="1241778" cy="58420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3964554521"/>
              </p:ext>
            </p:extLst>
          </p:nvPr>
        </p:nvGraphicFramePr>
        <p:xfrm>
          <a:off x="366889" y="892969"/>
          <a:ext cx="8466668" cy="893762"/>
        </p:xfrm>
        <a:graphic>
          <a:graphicData uri="http://schemas.openxmlformats.org/presentationml/2006/ole">
            <mc:AlternateContent xmlns:mc="http://schemas.openxmlformats.org/markup-compatibility/2006">
              <mc:Choice xmlns:v="urn:schemas-microsoft-com:vml" Requires="v">
                <p:oleObj spid="_x0000_s54427" name="Equation" r:id="rId4" imgW="3987800" imgH="393700" progId="Equation.3">
                  <p:embed/>
                </p:oleObj>
              </mc:Choice>
              <mc:Fallback>
                <p:oleObj name="Equation" r:id="rId4" imgW="3987800" imgH="393700" progId="Equation.3">
                  <p:embed/>
                  <p:pic>
                    <p:nvPicPr>
                      <p:cNvPr id="0" name=""/>
                      <p:cNvPicPr/>
                      <p:nvPr/>
                    </p:nvPicPr>
                    <p:blipFill>
                      <a:blip r:embed="rId5"/>
                      <a:stretch>
                        <a:fillRect/>
                      </a:stretch>
                    </p:blipFill>
                    <p:spPr>
                      <a:xfrm>
                        <a:off x="366889" y="892969"/>
                        <a:ext cx="8466668" cy="893762"/>
                      </a:xfrm>
                      <a:prstGeom prst="rect">
                        <a:avLst/>
                      </a:prstGeom>
                      <a:solidFill>
                        <a:srgbClr val="FFFFFF"/>
                      </a:solidFill>
                    </p:spPr>
                  </p:pic>
                </p:oleObj>
              </mc:Fallback>
            </mc:AlternateContent>
          </a:graphicData>
        </a:graphic>
      </p:graphicFrame>
      <p:sp>
        <p:nvSpPr>
          <p:cNvPr id="3" name="Rectangle 2"/>
          <p:cNvSpPr/>
          <p:nvPr/>
        </p:nvSpPr>
        <p:spPr>
          <a:xfrm>
            <a:off x="7097891" y="892969"/>
            <a:ext cx="1735666" cy="8937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rPr>
              <a:t>?</a:t>
            </a:r>
          </a:p>
        </p:txBody>
      </p:sp>
    </p:spTree>
    <p:extLst>
      <p:ext uri="{BB962C8B-B14F-4D97-AF65-F5344CB8AC3E}">
        <p14:creationId xmlns:p14="http://schemas.microsoft.com/office/powerpoint/2010/main" val="48013742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p:cNvGraphicFramePr>
            <a:graphicFrameLocks noGrp="1"/>
          </p:cNvGraphicFramePr>
          <p:nvPr>
            <p:ph idx="1"/>
            <p:extLst>
              <p:ext uri="{D42A27DB-BD31-4B8C-83A1-F6EECF244321}">
                <p14:modId xmlns:p14="http://schemas.microsoft.com/office/powerpoint/2010/main" val="1392338665"/>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endParaRPr lang="en-US"/>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18" name="Rectangle 17"/>
          <p:cNvSpPr/>
          <p:nvPr/>
        </p:nvSpPr>
        <p:spPr>
          <a:xfrm>
            <a:off x="5997224" y="5585190"/>
            <a:ext cx="1241778" cy="58420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920571" y="1862490"/>
            <a:ext cx="7583487"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200" baseline="-25000" dirty="0">
              <a:solidFill>
                <a:srgbClr val="FFFF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689053054"/>
              </p:ext>
            </p:extLst>
          </p:nvPr>
        </p:nvGraphicFramePr>
        <p:xfrm>
          <a:off x="310444" y="893763"/>
          <a:ext cx="8523112" cy="892175"/>
        </p:xfrm>
        <a:graphic>
          <a:graphicData uri="http://schemas.openxmlformats.org/presentationml/2006/ole">
            <mc:AlternateContent xmlns:mc="http://schemas.openxmlformats.org/markup-compatibility/2006">
              <mc:Choice xmlns:v="urn:schemas-microsoft-com:vml" Requires="v">
                <p:oleObj spid="_x0000_s48615" name="Equation" r:id="rId4" imgW="4216400" imgH="393700" progId="Equation.3">
                  <p:embed/>
                </p:oleObj>
              </mc:Choice>
              <mc:Fallback>
                <p:oleObj name="Equation" r:id="rId4" imgW="4216400" imgH="393700" progId="Equation.3">
                  <p:embed/>
                  <p:pic>
                    <p:nvPicPr>
                      <p:cNvPr id="0" name=""/>
                      <p:cNvPicPr/>
                      <p:nvPr/>
                    </p:nvPicPr>
                    <p:blipFill>
                      <a:blip r:embed="rId5"/>
                      <a:stretch>
                        <a:fillRect/>
                      </a:stretch>
                    </p:blipFill>
                    <p:spPr>
                      <a:xfrm>
                        <a:off x="310444" y="893763"/>
                        <a:ext cx="8523112" cy="892175"/>
                      </a:xfrm>
                      <a:prstGeom prst="rect">
                        <a:avLst/>
                      </a:prstGeom>
                      <a:solidFill>
                        <a:srgbClr val="FFFFFF"/>
                      </a:solidFill>
                    </p:spPr>
                  </p:pic>
                </p:oleObj>
              </mc:Fallback>
            </mc:AlternateContent>
          </a:graphicData>
        </a:graphic>
      </p:graphicFrame>
      <p:sp>
        <p:nvSpPr>
          <p:cNvPr id="8" name="TextBox 7"/>
          <p:cNvSpPr txBox="1"/>
          <p:nvPr/>
        </p:nvSpPr>
        <p:spPr>
          <a:xfrm>
            <a:off x="6208892" y="5692459"/>
            <a:ext cx="1241778" cy="369332"/>
          </a:xfrm>
          <a:prstGeom prst="rect">
            <a:avLst/>
          </a:prstGeom>
          <a:noFill/>
        </p:spPr>
        <p:txBody>
          <a:bodyPr wrap="square" rtlCol="0">
            <a:spAutoFit/>
          </a:bodyPr>
          <a:lstStyle/>
          <a:p>
            <a:r>
              <a:rPr lang="en-US" dirty="0" smtClean="0"/>
              <a:t>46.929</a:t>
            </a:r>
            <a:endParaRPr lang="en-US" dirty="0"/>
          </a:p>
        </p:txBody>
      </p:sp>
    </p:spTree>
    <p:extLst>
      <p:ext uri="{BB962C8B-B14F-4D97-AF65-F5344CB8AC3E}">
        <p14:creationId xmlns:p14="http://schemas.microsoft.com/office/powerpoint/2010/main" val="3947593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noGrp="1"/>
          </p:cNvGraphicFramePr>
          <p:nvPr>
            <p:ph idx="1"/>
            <p:extLst>
              <p:ext uri="{D42A27DB-BD31-4B8C-83A1-F6EECF244321}">
                <p14:modId xmlns:p14="http://schemas.microsoft.com/office/powerpoint/2010/main" val="1009517056"/>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5" name="Title 1"/>
          <p:cNvSpPr txBox="1">
            <a:spLocks/>
          </p:cNvSpPr>
          <p:nvPr/>
        </p:nvSpPr>
        <p:spPr>
          <a:xfrm>
            <a:off x="772200" y="36154"/>
            <a:ext cx="7442376" cy="69161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2800" dirty="0" smtClean="0">
                <a:solidFill>
                  <a:srgbClr val="FFFF00"/>
                </a:solidFill>
              </a:rPr>
              <a:t>Finally, the P value!</a:t>
            </a:r>
            <a:endParaRPr lang="en-US" sz="2800" dirty="0">
              <a:solidFill>
                <a:srgbClr val="FFFF00"/>
              </a:solidFill>
            </a:endParaRPr>
          </a:p>
        </p:txBody>
      </p:sp>
      <p:sp>
        <p:nvSpPr>
          <p:cNvPr id="14" name="Rectangle 13"/>
          <p:cNvSpPr/>
          <p:nvPr/>
        </p:nvSpPr>
        <p:spPr>
          <a:xfrm>
            <a:off x="796169" y="771576"/>
            <a:ext cx="7335144" cy="461665"/>
          </a:xfrm>
          <a:prstGeom prst="rect">
            <a:avLst/>
          </a:prstGeom>
        </p:spPr>
        <p:txBody>
          <a:bodyPr wrap="square">
            <a:spAutoFit/>
          </a:bodyPr>
          <a:lstStyle/>
          <a:p>
            <a:r>
              <a:rPr lang="en-US" sz="2400" dirty="0" smtClean="0">
                <a:solidFill>
                  <a:schemeClr val="bg1"/>
                </a:solidFill>
              </a:rPr>
              <a:t>What does it mean?</a:t>
            </a:r>
            <a:endParaRPr lang="en-US" sz="2400" b="1" dirty="0">
              <a:solidFill>
                <a:schemeClr val="bg1"/>
              </a:solidFill>
            </a:endParaRPr>
          </a:p>
        </p:txBody>
      </p:sp>
      <p:sp>
        <p:nvSpPr>
          <p:cNvPr id="18" name="Rectangle 17"/>
          <p:cNvSpPr/>
          <p:nvPr/>
        </p:nvSpPr>
        <p:spPr>
          <a:xfrm>
            <a:off x="7272163" y="5582217"/>
            <a:ext cx="1293280" cy="584201"/>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965534" y="1233241"/>
            <a:ext cx="7825689" cy="923330"/>
          </a:xfrm>
          <a:prstGeom prst="rect">
            <a:avLst/>
          </a:prstGeom>
          <a:noFill/>
        </p:spPr>
        <p:txBody>
          <a:bodyPr wrap="square" rtlCol="0">
            <a:spAutoFit/>
          </a:bodyPr>
          <a:lstStyle/>
          <a:p>
            <a:r>
              <a:rPr lang="en-US" dirty="0" smtClean="0">
                <a:solidFill>
                  <a:srgbClr val="FFFFFF"/>
                </a:solidFill>
              </a:rPr>
              <a:t>It’s the probability of _falsely_ concluding that there’s a significant treatment effect. It’s based on F value, </a:t>
            </a:r>
            <a:r>
              <a:rPr lang="en-US" dirty="0" err="1" smtClean="0">
                <a:solidFill>
                  <a:srgbClr val="FFFFFF"/>
                </a:solidFill>
              </a:rPr>
              <a:t>Df</a:t>
            </a:r>
            <a:r>
              <a:rPr lang="en-US" dirty="0" smtClean="0">
                <a:solidFill>
                  <a:srgbClr val="FFFFFF"/>
                </a:solidFill>
              </a:rPr>
              <a:t> of treatment and </a:t>
            </a:r>
            <a:r>
              <a:rPr lang="en-US" dirty="0" err="1" smtClean="0">
                <a:solidFill>
                  <a:srgbClr val="FFFFFF"/>
                </a:solidFill>
              </a:rPr>
              <a:t>Df</a:t>
            </a:r>
            <a:r>
              <a:rPr lang="en-US" dirty="0" smtClean="0">
                <a:solidFill>
                  <a:srgbClr val="FFFFFF"/>
                </a:solidFill>
              </a:rPr>
              <a:t> of error.</a:t>
            </a:r>
          </a:p>
          <a:p>
            <a:endParaRPr lang="en-US" dirty="0">
              <a:solidFill>
                <a:srgbClr val="FFFFFF"/>
              </a:solidFill>
            </a:endParaRPr>
          </a:p>
        </p:txBody>
      </p:sp>
      <p:sp>
        <p:nvSpPr>
          <p:cNvPr id="15" name="Rectangle 14"/>
          <p:cNvSpPr/>
          <p:nvPr/>
        </p:nvSpPr>
        <p:spPr>
          <a:xfrm>
            <a:off x="796169" y="2990308"/>
            <a:ext cx="7335144" cy="461665"/>
          </a:xfrm>
          <a:prstGeom prst="rect">
            <a:avLst/>
          </a:prstGeom>
        </p:spPr>
        <p:txBody>
          <a:bodyPr wrap="square">
            <a:spAutoFit/>
          </a:bodyPr>
          <a:lstStyle/>
          <a:p>
            <a:r>
              <a:rPr lang="en-US" sz="2400" dirty="0" smtClean="0">
                <a:solidFill>
                  <a:schemeClr val="bg1"/>
                </a:solidFill>
              </a:rPr>
              <a:t>How do we use it?</a:t>
            </a:r>
            <a:endParaRPr lang="en-US" sz="2400" b="1" dirty="0">
              <a:solidFill>
                <a:schemeClr val="bg1"/>
              </a:solidFill>
            </a:endParaRPr>
          </a:p>
        </p:txBody>
      </p:sp>
      <p:sp>
        <p:nvSpPr>
          <p:cNvPr id="16" name="Rectangle 15"/>
          <p:cNvSpPr/>
          <p:nvPr/>
        </p:nvSpPr>
        <p:spPr>
          <a:xfrm>
            <a:off x="772200" y="2066848"/>
            <a:ext cx="7335144" cy="461665"/>
          </a:xfrm>
          <a:prstGeom prst="rect">
            <a:avLst/>
          </a:prstGeom>
        </p:spPr>
        <p:txBody>
          <a:bodyPr wrap="square">
            <a:spAutoFit/>
          </a:bodyPr>
          <a:lstStyle/>
          <a:p>
            <a:r>
              <a:rPr lang="en-US" sz="2400" dirty="0" smtClean="0">
                <a:solidFill>
                  <a:schemeClr val="bg1"/>
                </a:solidFill>
              </a:rPr>
              <a:t>Why do we care about it?</a:t>
            </a:r>
            <a:endParaRPr lang="en-US" sz="2400" b="1" dirty="0">
              <a:solidFill>
                <a:schemeClr val="bg1"/>
              </a:solidFill>
            </a:endParaRPr>
          </a:p>
        </p:txBody>
      </p:sp>
      <p:sp>
        <p:nvSpPr>
          <p:cNvPr id="17" name="TextBox 16"/>
          <p:cNvSpPr txBox="1"/>
          <p:nvPr/>
        </p:nvSpPr>
        <p:spPr>
          <a:xfrm>
            <a:off x="965534" y="2530168"/>
            <a:ext cx="7825689" cy="369332"/>
          </a:xfrm>
          <a:prstGeom prst="rect">
            <a:avLst/>
          </a:prstGeom>
          <a:noFill/>
        </p:spPr>
        <p:txBody>
          <a:bodyPr wrap="square" rtlCol="0">
            <a:spAutoFit/>
          </a:bodyPr>
          <a:lstStyle/>
          <a:p>
            <a:r>
              <a:rPr lang="en-US" dirty="0" smtClean="0">
                <a:solidFill>
                  <a:srgbClr val="FFFFFF"/>
                </a:solidFill>
              </a:rPr>
              <a:t>Determines if there’s a statistically significant treatment effect!</a:t>
            </a:r>
          </a:p>
        </p:txBody>
      </p:sp>
      <p:sp>
        <p:nvSpPr>
          <p:cNvPr id="21" name="TextBox 20"/>
          <p:cNvSpPr txBox="1"/>
          <p:nvPr/>
        </p:nvSpPr>
        <p:spPr>
          <a:xfrm>
            <a:off x="965534" y="3451973"/>
            <a:ext cx="7978672" cy="646331"/>
          </a:xfrm>
          <a:prstGeom prst="rect">
            <a:avLst/>
          </a:prstGeom>
          <a:noFill/>
        </p:spPr>
        <p:txBody>
          <a:bodyPr wrap="square" rtlCol="0">
            <a:spAutoFit/>
          </a:bodyPr>
          <a:lstStyle/>
          <a:p>
            <a:r>
              <a:rPr lang="en-US" dirty="0" smtClean="0">
                <a:solidFill>
                  <a:srgbClr val="FFFFFF"/>
                </a:solidFill>
              </a:rPr>
              <a:t>Compare it to your chosen </a:t>
            </a:r>
            <a:r>
              <a:rPr lang="en-US" b="1" u="sng" dirty="0" smtClean="0">
                <a:solidFill>
                  <a:srgbClr val="FFFFFF"/>
                </a:solidFill>
              </a:rPr>
              <a:t>significance level</a:t>
            </a:r>
            <a:r>
              <a:rPr lang="en-US" dirty="0" smtClean="0">
                <a:solidFill>
                  <a:srgbClr val="FFFFFF"/>
                </a:solidFill>
              </a:rPr>
              <a:t>. If p&lt;“significance level”, then we reject H</a:t>
            </a:r>
            <a:r>
              <a:rPr lang="en-US" baseline="-25000" dirty="0" smtClean="0">
                <a:solidFill>
                  <a:srgbClr val="FFFFFF"/>
                </a:solidFill>
              </a:rPr>
              <a:t>0</a:t>
            </a:r>
            <a:r>
              <a:rPr lang="en-US" dirty="0" smtClean="0">
                <a:solidFill>
                  <a:srgbClr val="FFFFFF"/>
                </a:solidFill>
              </a:rPr>
              <a:t> and conclude there is a significant treatment effect. </a:t>
            </a:r>
          </a:p>
        </p:txBody>
      </p:sp>
    </p:spTree>
    <p:extLst>
      <p:ext uri="{BB962C8B-B14F-4D97-AF65-F5344CB8AC3E}">
        <p14:creationId xmlns:p14="http://schemas.microsoft.com/office/powerpoint/2010/main" val="282762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Callout 16"/>
          <p:cNvSpPr/>
          <p:nvPr/>
        </p:nvSpPr>
        <p:spPr>
          <a:xfrm>
            <a:off x="179895" y="396775"/>
            <a:ext cx="3316941" cy="2883647"/>
          </a:xfrm>
          <a:prstGeom prst="cloudCallout">
            <a:avLst>
              <a:gd name="adj1" fmla="val -8283"/>
              <a:gd name="adj2" fmla="val 79466"/>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What is the meaning of “significance level”?</a:t>
            </a:r>
            <a:endParaRPr lang="en-US" sz="2400" dirty="0">
              <a:solidFill>
                <a:schemeClr val="tx1"/>
              </a:solidFill>
            </a:endParaRPr>
          </a:p>
        </p:txBody>
      </p:sp>
      <p:pic>
        <p:nvPicPr>
          <p:cNvPr id="20" name="Content Placeholder 4" descr="AA027414.png"/>
          <p:cNvPicPr>
            <a:picLocks noGrp="1" noChangeAspect="1"/>
          </p:cNvPicPr>
          <p:nvPr>
            <p:ph idx="1"/>
          </p:nvPr>
        </p:nvPicPr>
        <p:blipFill>
          <a:blip r:embed="rId3" cstate="email">
            <a:extLst>
              <a:ext uri="{28A0092B-C50C-407E-A947-70E740481C1C}">
                <a14:useLocalDpi xmlns:a14="http://schemas.microsoft.com/office/drawing/2010/main" val="0"/>
              </a:ext>
            </a:extLst>
          </a:blip>
          <a:srcRect l="-71542" r="-71542"/>
          <a:stretch>
            <a:fillRect/>
          </a:stretch>
        </p:blipFill>
        <p:spPr>
          <a:xfrm>
            <a:off x="-855374" y="3728658"/>
            <a:ext cx="4968011" cy="2757308"/>
          </a:xfrm>
        </p:spPr>
      </p:pic>
      <p:sp>
        <p:nvSpPr>
          <p:cNvPr id="21" name="Rectangle 20"/>
          <p:cNvSpPr/>
          <p:nvPr/>
        </p:nvSpPr>
        <p:spPr>
          <a:xfrm>
            <a:off x="3146778" y="2482163"/>
            <a:ext cx="5507388" cy="3293209"/>
          </a:xfrm>
          <a:prstGeom prst="rect">
            <a:avLst/>
          </a:prstGeom>
          <a:solidFill>
            <a:schemeClr val="tx2">
              <a:lumMod val="75000"/>
            </a:schemeClr>
          </a:solidFill>
          <a:effectLst>
            <a:outerShdw blurRad="50800" dist="38100" dir="5400000" algn="t" rotWithShape="0">
              <a:prstClr val="black">
                <a:alpha val="40000"/>
              </a:prstClr>
            </a:outerShdw>
          </a:effectLst>
        </p:spPr>
        <p:txBody>
          <a:bodyPr wrap="square">
            <a:spAutoFit/>
          </a:bodyPr>
          <a:lstStyle/>
          <a:p>
            <a:pPr algn="ctr"/>
            <a:r>
              <a:rPr lang="en-US" sz="2600" dirty="0" smtClean="0">
                <a:solidFill>
                  <a:srgbClr val="FFFFFF"/>
                </a:solidFill>
              </a:rPr>
              <a:t>It’s the maximum probability we allow for _falsely_ concluding there is a treatment effect (type I error). </a:t>
            </a:r>
          </a:p>
          <a:p>
            <a:pPr algn="ctr"/>
            <a:r>
              <a:rPr lang="en-US" sz="2600" dirty="0" smtClean="0">
                <a:solidFill>
                  <a:srgbClr val="FFFFFF"/>
                </a:solidFill>
              </a:rPr>
              <a:t>You, as </a:t>
            </a:r>
            <a:r>
              <a:rPr lang="en-US" sz="2600" dirty="0">
                <a:solidFill>
                  <a:srgbClr val="FFFFFF"/>
                </a:solidFill>
              </a:rPr>
              <a:t>the </a:t>
            </a:r>
            <a:r>
              <a:rPr lang="en-US" sz="2600" dirty="0" smtClean="0">
                <a:solidFill>
                  <a:srgbClr val="FFFFFF"/>
                </a:solidFill>
              </a:rPr>
              <a:t>researcher, </a:t>
            </a:r>
            <a:r>
              <a:rPr lang="en-US" sz="2600" dirty="0">
                <a:solidFill>
                  <a:srgbClr val="FFFFFF"/>
                </a:solidFill>
              </a:rPr>
              <a:t>decide </a:t>
            </a:r>
            <a:r>
              <a:rPr lang="en-US" sz="2600" dirty="0" smtClean="0">
                <a:solidFill>
                  <a:srgbClr val="FFFFFF"/>
                </a:solidFill>
              </a:rPr>
              <a:t>what is acceptable. </a:t>
            </a:r>
          </a:p>
          <a:p>
            <a:pPr algn="ctr"/>
            <a:r>
              <a:rPr lang="en-US" sz="2600" dirty="0" smtClean="0">
                <a:solidFill>
                  <a:srgbClr val="FFFFFF"/>
                </a:solidFill>
              </a:rPr>
              <a:t>Generally, it’s p = 0.05, which is a 1 in 20 chance that you will make a type I error.</a:t>
            </a:r>
            <a:endParaRPr lang="en-US" sz="2600" dirty="0">
              <a:solidFill>
                <a:srgbClr val="FFFFFF"/>
              </a:solidFill>
            </a:endParaRPr>
          </a:p>
        </p:txBody>
      </p:sp>
    </p:spTree>
    <p:extLst>
      <p:ext uri="{BB962C8B-B14F-4D97-AF65-F5344CB8AC3E}">
        <p14:creationId xmlns:p14="http://schemas.microsoft.com/office/powerpoint/2010/main" val="422195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p:cNvGraphicFramePr>
            <a:graphicFrameLocks noGrp="1"/>
          </p:cNvGraphicFramePr>
          <p:nvPr>
            <p:ph idx="1"/>
            <p:extLst>
              <p:ext uri="{D42A27DB-BD31-4B8C-83A1-F6EECF244321}">
                <p14:modId xmlns:p14="http://schemas.microsoft.com/office/powerpoint/2010/main" val="1057553614"/>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
        <p:nvSpPr>
          <p:cNvPr id="5" name="Title 1"/>
          <p:cNvSpPr txBox="1">
            <a:spLocks/>
          </p:cNvSpPr>
          <p:nvPr/>
        </p:nvSpPr>
        <p:spPr>
          <a:xfrm>
            <a:off x="920571" y="1862490"/>
            <a:ext cx="7583487"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200" baseline="-25000" dirty="0">
              <a:solidFill>
                <a:srgbClr val="FFFF00"/>
              </a:solidFill>
            </a:endParaRPr>
          </a:p>
        </p:txBody>
      </p:sp>
      <p:sp>
        <p:nvSpPr>
          <p:cNvPr id="6" name="Rectangle 5"/>
          <p:cNvSpPr/>
          <p:nvPr/>
        </p:nvSpPr>
        <p:spPr>
          <a:xfrm>
            <a:off x="7323665" y="5531010"/>
            <a:ext cx="1241778" cy="691990"/>
          </a:xfrm>
          <a:prstGeom prst="rect">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p:nvSpPr>
        <p:spPr>
          <a:xfrm>
            <a:off x="761127" y="1275037"/>
            <a:ext cx="7583487" cy="1174906"/>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endParaRPr lang="en-US" sz="1800" dirty="0" smtClean="0">
              <a:solidFill>
                <a:srgbClr val="FFFFFF"/>
              </a:solidFill>
            </a:endParaRPr>
          </a:p>
          <a:p>
            <a:pPr marL="0" indent="0">
              <a:buNone/>
            </a:pPr>
            <a:endParaRPr lang="en-US" sz="1800" dirty="0" smtClean="0">
              <a:solidFill>
                <a:srgbClr val="FFFFFF"/>
              </a:solidFill>
            </a:endParaRPr>
          </a:p>
          <a:p>
            <a:pPr marL="0" indent="0">
              <a:buFont typeface="Wingdings 2" pitchFamily="18" charset="2"/>
              <a:buNone/>
            </a:pPr>
            <a:endParaRPr lang="en-US" sz="1800" dirty="0" smtClean="0">
              <a:solidFill>
                <a:srgbClr val="FFFFFF"/>
              </a:solidFill>
            </a:endParaRPr>
          </a:p>
          <a:p>
            <a:pPr marL="0" indent="0">
              <a:buFont typeface="Wingdings 2" pitchFamily="18" charset="2"/>
              <a:buNone/>
            </a:pPr>
            <a:endParaRPr lang="en-US" sz="1800" dirty="0" smtClean="0">
              <a:solidFill>
                <a:srgbClr val="FFFFFF"/>
              </a:solidFill>
            </a:endParaRPr>
          </a:p>
          <a:p>
            <a:endParaRPr lang="en-US" sz="1800" dirty="0" smtClean="0">
              <a:solidFill>
                <a:srgbClr val="FFFFFF"/>
              </a:solidFill>
            </a:endParaRPr>
          </a:p>
          <a:p>
            <a:pPr marL="0" indent="0">
              <a:buFont typeface="Wingdings 2" pitchFamily="18" charset="2"/>
              <a:buNone/>
            </a:pPr>
            <a:endParaRPr lang="en-US" sz="1800" dirty="0">
              <a:solidFill>
                <a:srgbClr val="FFFFFF"/>
              </a:solidFill>
            </a:endParaRPr>
          </a:p>
        </p:txBody>
      </p:sp>
      <p:sp>
        <p:nvSpPr>
          <p:cNvPr id="12" name="TextBox 11"/>
          <p:cNvSpPr txBox="1"/>
          <p:nvPr/>
        </p:nvSpPr>
        <p:spPr>
          <a:xfrm>
            <a:off x="782089" y="1059660"/>
            <a:ext cx="7825689" cy="646331"/>
          </a:xfrm>
          <a:prstGeom prst="rect">
            <a:avLst/>
          </a:prstGeom>
          <a:noFill/>
        </p:spPr>
        <p:txBody>
          <a:bodyPr wrap="square" rtlCol="0">
            <a:spAutoFit/>
          </a:bodyPr>
          <a:lstStyle/>
          <a:p>
            <a:r>
              <a:rPr lang="en-US" dirty="0" smtClean="0">
                <a:solidFill>
                  <a:srgbClr val="FFFFFF"/>
                </a:solidFill>
                <a:sym typeface="Wingdings"/>
              </a:rPr>
              <a:t>Low P value (</a:t>
            </a:r>
            <a:r>
              <a:rPr lang="en-US" dirty="0">
                <a:solidFill>
                  <a:srgbClr val="FFFFFF"/>
                </a:solidFill>
                <a:sym typeface="Wingdings"/>
              </a:rPr>
              <a:t>p &lt; 0.05</a:t>
            </a:r>
            <a:r>
              <a:rPr lang="en-US" dirty="0" smtClean="0">
                <a:solidFill>
                  <a:srgbClr val="FFFFFF"/>
                </a:solidFill>
                <a:sym typeface="Wingdings"/>
              </a:rPr>
              <a:t>): conclude </a:t>
            </a:r>
            <a:r>
              <a:rPr lang="en-US" dirty="0">
                <a:solidFill>
                  <a:srgbClr val="FFFFFF"/>
                </a:solidFill>
              </a:rPr>
              <a:t>treatment effect is </a:t>
            </a:r>
            <a:r>
              <a:rPr lang="en-US" dirty="0" smtClean="0">
                <a:solidFill>
                  <a:srgbClr val="FFFFFF"/>
                </a:solidFill>
              </a:rPr>
              <a:t>significant</a:t>
            </a:r>
          </a:p>
          <a:p>
            <a:r>
              <a:rPr lang="en-US" dirty="0" smtClean="0">
                <a:solidFill>
                  <a:srgbClr val="FFFFFF"/>
                </a:solidFill>
                <a:sym typeface="Wingdings"/>
              </a:rPr>
              <a:t>High P value (</a:t>
            </a:r>
            <a:r>
              <a:rPr lang="en-US" dirty="0">
                <a:solidFill>
                  <a:srgbClr val="FFFFFF"/>
                </a:solidFill>
                <a:sym typeface="Wingdings"/>
              </a:rPr>
              <a:t>p ≥ 0.05</a:t>
            </a:r>
            <a:r>
              <a:rPr lang="en-US" dirty="0" smtClean="0">
                <a:solidFill>
                  <a:srgbClr val="FFFFFF"/>
                </a:solidFill>
                <a:sym typeface="Wingdings"/>
              </a:rPr>
              <a:t>): conclude </a:t>
            </a:r>
            <a:r>
              <a:rPr lang="en-US" dirty="0">
                <a:solidFill>
                  <a:srgbClr val="FFFFFF"/>
                </a:solidFill>
              </a:rPr>
              <a:t>treatment effect is </a:t>
            </a:r>
            <a:r>
              <a:rPr lang="en-US" dirty="0" smtClean="0">
                <a:solidFill>
                  <a:srgbClr val="FFFFFF"/>
                </a:solidFill>
              </a:rPr>
              <a:t>not significant</a:t>
            </a:r>
            <a:endParaRPr lang="en-US" dirty="0">
              <a:solidFill>
                <a:srgbClr val="FFFFFF"/>
              </a:solidFill>
            </a:endParaRPr>
          </a:p>
        </p:txBody>
      </p:sp>
      <p:sp>
        <p:nvSpPr>
          <p:cNvPr id="8" name="Title 7"/>
          <p:cNvSpPr>
            <a:spLocks noGrp="1"/>
          </p:cNvSpPr>
          <p:nvPr>
            <p:ph type="title"/>
          </p:nvPr>
        </p:nvSpPr>
        <p:spPr>
          <a:xfrm>
            <a:off x="782089" y="-69229"/>
            <a:ext cx="8547981" cy="1044388"/>
          </a:xfrm>
        </p:spPr>
        <p:txBody>
          <a:bodyPr/>
          <a:lstStyle/>
          <a:p>
            <a:r>
              <a:rPr lang="en-US" sz="3000" dirty="0" smtClean="0"/>
              <a:t>App uses significance level of p = 0.05</a:t>
            </a:r>
            <a:endParaRPr lang="en-US" sz="3000" dirty="0"/>
          </a:p>
        </p:txBody>
      </p:sp>
      <p:sp>
        <p:nvSpPr>
          <p:cNvPr id="18" name="Rectangle 17"/>
          <p:cNvSpPr/>
          <p:nvPr/>
        </p:nvSpPr>
        <p:spPr>
          <a:xfrm>
            <a:off x="816851" y="2436027"/>
            <a:ext cx="7687207" cy="1477328"/>
          </a:xfrm>
          <a:prstGeom prst="rect">
            <a:avLst/>
          </a:prstGeom>
        </p:spPr>
        <p:txBody>
          <a:bodyPr wrap="square">
            <a:spAutoFit/>
          </a:bodyPr>
          <a:lstStyle/>
          <a:p>
            <a:r>
              <a:rPr lang="en-US" dirty="0" smtClean="0">
                <a:solidFill>
                  <a:srgbClr val="FFFFFF"/>
                </a:solidFill>
              </a:rPr>
              <a:t>Increase replications! More replications will:</a:t>
            </a:r>
          </a:p>
          <a:p>
            <a:pPr marL="342900" indent="-342900">
              <a:buFont typeface="+mj-lt"/>
              <a:buAutoNum type="arabicPeriod"/>
            </a:pPr>
            <a:r>
              <a:rPr lang="en-US" dirty="0" smtClean="0">
                <a:solidFill>
                  <a:srgbClr val="FFFFFF"/>
                </a:solidFill>
              </a:rPr>
              <a:t>Reduce differences within treatments (error), giving a larger F value, and thus a smaller P value. </a:t>
            </a:r>
          </a:p>
          <a:p>
            <a:pPr marL="342900" indent="-342900">
              <a:buFont typeface="+mj-lt"/>
              <a:buAutoNum type="arabicPeriod"/>
            </a:pPr>
            <a:r>
              <a:rPr lang="en-US" dirty="0" smtClean="0">
                <a:solidFill>
                  <a:srgbClr val="FFFFFF"/>
                </a:solidFill>
              </a:rPr>
              <a:t>Increase the </a:t>
            </a:r>
            <a:r>
              <a:rPr lang="en-US" dirty="0" err="1" smtClean="0">
                <a:solidFill>
                  <a:srgbClr val="FFFFFF"/>
                </a:solidFill>
              </a:rPr>
              <a:t>Df</a:t>
            </a:r>
            <a:r>
              <a:rPr lang="en-US" dirty="0" smtClean="0">
                <a:solidFill>
                  <a:srgbClr val="FFFFFF"/>
                </a:solidFill>
              </a:rPr>
              <a:t> </a:t>
            </a:r>
            <a:r>
              <a:rPr lang="en-US" dirty="0">
                <a:solidFill>
                  <a:srgbClr val="FFFFFF"/>
                </a:solidFill>
              </a:rPr>
              <a:t>of </a:t>
            </a:r>
            <a:r>
              <a:rPr lang="en-US" dirty="0" smtClean="0">
                <a:solidFill>
                  <a:srgbClr val="FFFFFF"/>
                </a:solidFill>
              </a:rPr>
              <a:t>error, giving a smaller P </a:t>
            </a:r>
            <a:r>
              <a:rPr lang="en-US" dirty="0">
                <a:solidFill>
                  <a:srgbClr val="FFFFFF"/>
                </a:solidFill>
              </a:rPr>
              <a:t>value </a:t>
            </a:r>
            <a:r>
              <a:rPr lang="en-US" dirty="0" smtClean="0">
                <a:solidFill>
                  <a:srgbClr val="FFFFFF"/>
                </a:solidFill>
              </a:rPr>
              <a:t>for </a:t>
            </a:r>
            <a:r>
              <a:rPr lang="en-US" dirty="0">
                <a:solidFill>
                  <a:srgbClr val="FFFFFF"/>
                </a:solidFill>
              </a:rPr>
              <a:t>a given F </a:t>
            </a:r>
            <a:r>
              <a:rPr lang="en-US" dirty="0" smtClean="0">
                <a:solidFill>
                  <a:srgbClr val="FFFFFF"/>
                </a:solidFill>
              </a:rPr>
              <a:t>value, making it easier </a:t>
            </a:r>
            <a:r>
              <a:rPr lang="en-US" dirty="0">
                <a:solidFill>
                  <a:srgbClr val="FFFFFF"/>
                </a:solidFill>
              </a:rPr>
              <a:t>to detect differences!</a:t>
            </a:r>
          </a:p>
        </p:txBody>
      </p:sp>
      <p:sp>
        <p:nvSpPr>
          <p:cNvPr id="20" name="Rectangle 19"/>
          <p:cNvSpPr/>
          <p:nvPr/>
        </p:nvSpPr>
        <p:spPr>
          <a:xfrm>
            <a:off x="816851" y="1946302"/>
            <a:ext cx="7923319" cy="461665"/>
          </a:xfrm>
          <a:prstGeom prst="rect">
            <a:avLst/>
          </a:prstGeom>
        </p:spPr>
        <p:txBody>
          <a:bodyPr wrap="square">
            <a:spAutoFit/>
          </a:bodyPr>
          <a:lstStyle/>
          <a:p>
            <a:r>
              <a:rPr lang="en-US" sz="2400" dirty="0" smtClean="0">
                <a:solidFill>
                  <a:srgbClr val="FFFFFF"/>
                </a:solidFill>
              </a:rPr>
              <a:t>What can we do to get a smaller P value? </a:t>
            </a:r>
            <a:endParaRPr lang="en-US" sz="2400" dirty="0">
              <a:solidFill>
                <a:srgbClr val="FFFFFF"/>
              </a:solidFill>
            </a:endParaRPr>
          </a:p>
        </p:txBody>
      </p:sp>
    </p:spTree>
    <p:extLst>
      <p:ext uri="{BB962C8B-B14F-4D97-AF65-F5344CB8AC3E}">
        <p14:creationId xmlns:p14="http://schemas.microsoft.com/office/powerpoint/2010/main" val="1567297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20571" y="1862490"/>
            <a:ext cx="7583487" cy="494059"/>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endParaRPr lang="en-US" sz="2200" baseline="-25000" dirty="0">
              <a:solidFill>
                <a:srgbClr val="FFFF00"/>
              </a:solidFill>
            </a:endParaRPr>
          </a:p>
        </p:txBody>
      </p:sp>
      <p:sp>
        <p:nvSpPr>
          <p:cNvPr id="9" name="Content Placeholder 2"/>
          <p:cNvSpPr txBox="1">
            <a:spLocks/>
          </p:cNvSpPr>
          <p:nvPr/>
        </p:nvSpPr>
        <p:spPr>
          <a:xfrm>
            <a:off x="747017" y="269573"/>
            <a:ext cx="8171205" cy="1099835"/>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r>
              <a:rPr lang="en-US" sz="2600" dirty="0" smtClean="0"/>
              <a:t>Finally, what do we conclude based on this ANOVA?</a:t>
            </a:r>
            <a:endParaRPr lang="en-US" sz="2600" dirty="0"/>
          </a:p>
          <a:p>
            <a:pPr marL="0" indent="0">
              <a:buFont typeface="Wingdings 2" pitchFamily="18" charset="2"/>
              <a:buNone/>
            </a:pPr>
            <a:endParaRPr lang="en-US" dirty="0" smtClean="0">
              <a:solidFill>
                <a:srgbClr val="FFFFFF"/>
              </a:solidFill>
            </a:endParaRPr>
          </a:p>
          <a:p>
            <a:pPr marL="0" indent="0">
              <a:buFont typeface="Wingdings 2" pitchFamily="18" charset="2"/>
              <a:buNone/>
            </a:pPr>
            <a:endParaRPr lang="en-US" dirty="0" smtClean="0"/>
          </a:p>
          <a:p>
            <a:endParaRPr lang="en-US" dirty="0" smtClean="0"/>
          </a:p>
          <a:p>
            <a:pPr marL="0" indent="0">
              <a:buFont typeface="Wingdings 2" pitchFamily="18" charset="2"/>
              <a:buNone/>
            </a:pPr>
            <a:endParaRPr lang="en-US" dirty="0"/>
          </a:p>
        </p:txBody>
      </p:sp>
      <p:sp>
        <p:nvSpPr>
          <p:cNvPr id="11" name="TextBox 10"/>
          <p:cNvSpPr txBox="1"/>
          <p:nvPr/>
        </p:nvSpPr>
        <p:spPr>
          <a:xfrm>
            <a:off x="5988057" y="5731380"/>
            <a:ext cx="973667" cy="366888"/>
          </a:xfrm>
          <a:prstGeom prst="rect">
            <a:avLst/>
          </a:prstGeom>
          <a:noFill/>
        </p:spPr>
        <p:txBody>
          <a:bodyPr wrap="square" rtlCol="0">
            <a:spAutoFit/>
          </a:bodyPr>
          <a:lstStyle/>
          <a:p>
            <a:pPr algn="ctr"/>
            <a:r>
              <a:rPr lang="en-US" dirty="0" smtClean="0"/>
              <a:t>45.6</a:t>
            </a:r>
            <a:endParaRPr lang="en-US" dirty="0"/>
          </a:p>
        </p:txBody>
      </p:sp>
      <p:sp>
        <p:nvSpPr>
          <p:cNvPr id="13" name="Content Placeholder 2"/>
          <p:cNvSpPr txBox="1">
            <a:spLocks/>
          </p:cNvSpPr>
          <p:nvPr/>
        </p:nvSpPr>
        <p:spPr>
          <a:xfrm>
            <a:off x="761127" y="1275037"/>
            <a:ext cx="7583487" cy="1174906"/>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endParaRPr lang="en-US" sz="1800" dirty="0" smtClean="0">
              <a:solidFill>
                <a:srgbClr val="FFFFFF"/>
              </a:solidFill>
            </a:endParaRPr>
          </a:p>
          <a:p>
            <a:pPr marL="0" indent="0">
              <a:buNone/>
            </a:pPr>
            <a:endParaRPr lang="en-US" sz="1800" dirty="0" smtClean="0">
              <a:solidFill>
                <a:srgbClr val="FFFFFF"/>
              </a:solidFill>
            </a:endParaRPr>
          </a:p>
          <a:p>
            <a:pPr marL="0" indent="0">
              <a:buFont typeface="Wingdings 2" pitchFamily="18" charset="2"/>
              <a:buNone/>
            </a:pPr>
            <a:endParaRPr lang="en-US" sz="1800" dirty="0" smtClean="0">
              <a:solidFill>
                <a:srgbClr val="FFFFFF"/>
              </a:solidFill>
            </a:endParaRPr>
          </a:p>
          <a:p>
            <a:pPr marL="0" indent="0">
              <a:buFont typeface="Wingdings 2" pitchFamily="18" charset="2"/>
              <a:buNone/>
            </a:pPr>
            <a:endParaRPr lang="en-US" sz="1800" dirty="0" smtClean="0">
              <a:solidFill>
                <a:srgbClr val="FFFFFF"/>
              </a:solidFill>
            </a:endParaRPr>
          </a:p>
          <a:p>
            <a:endParaRPr lang="en-US" sz="1800" dirty="0" smtClean="0">
              <a:solidFill>
                <a:srgbClr val="FFFFFF"/>
              </a:solidFill>
            </a:endParaRPr>
          </a:p>
          <a:p>
            <a:pPr marL="0" indent="0">
              <a:buFont typeface="Wingdings 2" pitchFamily="18" charset="2"/>
              <a:buNone/>
            </a:pPr>
            <a:endParaRPr lang="en-US" sz="1800" dirty="0">
              <a:solidFill>
                <a:srgbClr val="FFFFFF"/>
              </a:solidFill>
            </a:endParaRPr>
          </a:p>
        </p:txBody>
      </p:sp>
      <p:sp>
        <p:nvSpPr>
          <p:cNvPr id="12" name="TextBox 11"/>
          <p:cNvSpPr txBox="1"/>
          <p:nvPr/>
        </p:nvSpPr>
        <p:spPr>
          <a:xfrm>
            <a:off x="782089" y="791551"/>
            <a:ext cx="8006311" cy="2308324"/>
          </a:xfrm>
          <a:prstGeom prst="rect">
            <a:avLst/>
          </a:prstGeom>
          <a:noFill/>
        </p:spPr>
        <p:txBody>
          <a:bodyPr wrap="square" rtlCol="0">
            <a:spAutoFit/>
          </a:bodyPr>
          <a:lstStyle/>
          <a:p>
            <a:pPr marL="342900" indent="-342900">
              <a:buAutoNum type="arabicPeriod"/>
            </a:pPr>
            <a:r>
              <a:rPr lang="en-US" dirty="0" smtClean="0">
                <a:solidFill>
                  <a:srgbClr val="FFFFFF"/>
                </a:solidFill>
              </a:rPr>
              <a:t>Do we reject or accept H</a:t>
            </a:r>
            <a:r>
              <a:rPr lang="en-US" baseline="-25000" dirty="0" smtClean="0">
                <a:solidFill>
                  <a:srgbClr val="FFFFFF"/>
                </a:solidFill>
              </a:rPr>
              <a:t>0 </a:t>
            </a:r>
            <a:r>
              <a:rPr lang="en-US" dirty="0" smtClean="0">
                <a:solidFill>
                  <a:srgbClr val="FFFFFF"/>
                </a:solidFill>
              </a:rPr>
              <a:t>(all treatment means are equal)?</a:t>
            </a:r>
          </a:p>
          <a:p>
            <a:pPr marL="800100" lvl="1" indent="-342900">
              <a:buFont typeface="Wingdings" charset="2"/>
              <a:buChar char="Ø"/>
            </a:pPr>
            <a:r>
              <a:rPr lang="en-US" dirty="0" smtClean="0">
                <a:solidFill>
                  <a:srgbClr val="FFFFFF"/>
                </a:solidFill>
              </a:rPr>
              <a:t>Reject H</a:t>
            </a:r>
            <a:r>
              <a:rPr lang="en-US" baseline="-25000" dirty="0" smtClean="0">
                <a:solidFill>
                  <a:srgbClr val="FFFFFF"/>
                </a:solidFill>
              </a:rPr>
              <a:t>0</a:t>
            </a:r>
            <a:r>
              <a:rPr lang="en-US" dirty="0" smtClean="0">
                <a:solidFill>
                  <a:srgbClr val="FFFFFF"/>
                </a:solidFill>
              </a:rPr>
              <a:t>. There is at least one difference among the treatments.</a:t>
            </a:r>
          </a:p>
          <a:p>
            <a:pPr marL="342900" indent="-342900">
              <a:buAutoNum type="arabicPeriod"/>
            </a:pPr>
            <a:r>
              <a:rPr lang="en-US" dirty="0" smtClean="0">
                <a:solidFill>
                  <a:srgbClr val="FFFFFF"/>
                </a:solidFill>
              </a:rPr>
              <a:t>What does this mean in biological terms about our milking experiment?</a:t>
            </a:r>
          </a:p>
          <a:p>
            <a:pPr marL="800100" lvl="1" indent="-342900">
              <a:buFont typeface="Wingdings" charset="2"/>
              <a:buChar char="Ø"/>
            </a:pPr>
            <a:r>
              <a:rPr lang="en-US" dirty="0" smtClean="0">
                <a:solidFill>
                  <a:srgbClr val="FFFFFF"/>
                </a:solidFill>
              </a:rPr>
              <a:t>Milking practice had an effect on milk production in </a:t>
            </a:r>
            <a:r>
              <a:rPr lang="en-US" dirty="0" err="1" smtClean="0">
                <a:solidFill>
                  <a:srgbClr val="FFFFFF"/>
                </a:solidFill>
              </a:rPr>
              <a:t>Sahiwal</a:t>
            </a:r>
            <a:r>
              <a:rPr lang="en-US" dirty="0" smtClean="0">
                <a:solidFill>
                  <a:srgbClr val="FFFFFF"/>
                </a:solidFill>
              </a:rPr>
              <a:t> cows at p&lt;0.001.</a:t>
            </a:r>
          </a:p>
          <a:p>
            <a:pPr marL="342900" indent="-342900">
              <a:buFont typeface="+mj-lt"/>
              <a:buAutoNum type="arabicPeriod"/>
            </a:pPr>
            <a:r>
              <a:rPr lang="en-US" dirty="0" smtClean="0">
                <a:solidFill>
                  <a:srgbClr val="FFFFFF"/>
                </a:solidFill>
              </a:rPr>
              <a:t>Which milking practice was best?</a:t>
            </a:r>
          </a:p>
          <a:p>
            <a:pPr marL="800100" lvl="1" indent="-342900">
              <a:buFont typeface="Wingdings" charset="2"/>
              <a:buChar char="Ø"/>
            </a:pPr>
            <a:r>
              <a:rPr lang="en-US" dirty="0" smtClean="0">
                <a:solidFill>
                  <a:srgbClr val="FFFFFF"/>
                </a:solidFill>
              </a:rPr>
              <a:t>We can’t say yet! We’ll use the App to run the </a:t>
            </a:r>
            <a:r>
              <a:rPr lang="en-US" b="1" u="sng" dirty="0" smtClean="0">
                <a:solidFill>
                  <a:srgbClr val="FFFFFF"/>
                </a:solidFill>
              </a:rPr>
              <a:t>mean comparison test</a:t>
            </a:r>
            <a:r>
              <a:rPr lang="en-US" dirty="0" smtClean="0">
                <a:solidFill>
                  <a:srgbClr val="FFFFFF"/>
                </a:solidFill>
              </a:rPr>
              <a:t>, called “</a:t>
            </a:r>
            <a:r>
              <a:rPr lang="en-US" dirty="0" err="1" smtClean="0">
                <a:solidFill>
                  <a:srgbClr val="FFFFFF"/>
                </a:solidFill>
              </a:rPr>
              <a:t>Tukey</a:t>
            </a:r>
            <a:r>
              <a:rPr lang="en-US" dirty="0" smtClean="0">
                <a:solidFill>
                  <a:srgbClr val="FFFFFF"/>
                </a:solidFill>
              </a:rPr>
              <a:t> test”</a:t>
            </a:r>
            <a:endParaRPr lang="en-US" dirty="0">
              <a:solidFill>
                <a:srgbClr val="FFFFFF"/>
              </a:solidFill>
            </a:endParaRPr>
          </a:p>
        </p:txBody>
      </p:sp>
      <p:sp>
        <p:nvSpPr>
          <p:cNvPr id="14" name="TextBox 13"/>
          <p:cNvSpPr txBox="1"/>
          <p:nvPr/>
        </p:nvSpPr>
        <p:spPr>
          <a:xfrm>
            <a:off x="7163311" y="5767726"/>
            <a:ext cx="1086557" cy="369332"/>
          </a:xfrm>
          <a:prstGeom prst="rect">
            <a:avLst/>
          </a:prstGeom>
          <a:noFill/>
        </p:spPr>
        <p:txBody>
          <a:bodyPr wrap="square" rtlCol="0">
            <a:spAutoFit/>
          </a:bodyPr>
          <a:lstStyle/>
          <a:p>
            <a:pPr algn="ctr"/>
            <a:r>
              <a:rPr lang="en-US" dirty="0" smtClean="0"/>
              <a:t>&lt;0.001</a:t>
            </a:r>
            <a:endParaRPr lang="en-US" dirty="0"/>
          </a:p>
        </p:txBody>
      </p:sp>
      <p:graphicFrame>
        <p:nvGraphicFramePr>
          <p:cNvPr id="15" name="Content Placeholder 3"/>
          <p:cNvGraphicFramePr>
            <a:graphicFrameLocks noGrp="1"/>
          </p:cNvGraphicFramePr>
          <p:nvPr>
            <p:ph idx="1"/>
            <p:extLst>
              <p:ext uri="{D42A27DB-BD31-4B8C-83A1-F6EECF244321}">
                <p14:modId xmlns:p14="http://schemas.microsoft.com/office/powerpoint/2010/main" val="1320777608"/>
              </p:ext>
            </p:extLst>
          </p:nvPr>
        </p:nvGraphicFramePr>
        <p:xfrm>
          <a:off x="796169" y="4270450"/>
          <a:ext cx="7769274" cy="2296159"/>
        </p:xfrm>
        <a:graphic>
          <a:graphicData uri="http://schemas.openxmlformats.org/drawingml/2006/table">
            <a:tbl>
              <a:tblPr firstRow="1" bandRow="1">
                <a:tableStyleId>{5C22544A-7EE6-4342-B048-85BDC9FD1C3A}</a:tableStyleId>
              </a:tblPr>
              <a:tblGrid>
                <a:gridCol w="1405164"/>
                <a:gridCol w="1100667"/>
                <a:gridCol w="1378806"/>
                <a:gridCol w="1294879"/>
                <a:gridCol w="1294879"/>
                <a:gridCol w="1294879"/>
              </a:tblGrid>
              <a:tr h="370840">
                <a:tc>
                  <a:txBody>
                    <a:bodyPr/>
                    <a:lstStyle/>
                    <a:p>
                      <a:r>
                        <a:rPr lang="en-US" dirty="0" smtClean="0"/>
                        <a:t>Source of differences</a:t>
                      </a:r>
                      <a:endParaRPr lang="en-US" dirty="0"/>
                    </a:p>
                  </a:txBody>
                  <a:tcPr/>
                </a:tc>
                <a:tc>
                  <a:txBody>
                    <a:bodyPr/>
                    <a:lstStyle/>
                    <a:p>
                      <a:r>
                        <a:rPr lang="en-US" dirty="0" smtClean="0"/>
                        <a:t>Sum</a:t>
                      </a:r>
                      <a:r>
                        <a:rPr lang="en-US" baseline="0" dirty="0" smtClean="0"/>
                        <a:t> of Squares</a:t>
                      </a:r>
                    </a:p>
                    <a:p>
                      <a:r>
                        <a:rPr lang="en-US" baseline="0" dirty="0" smtClean="0"/>
                        <a:t>(SS)</a:t>
                      </a:r>
                      <a:endParaRPr lang="en-US" dirty="0"/>
                    </a:p>
                  </a:txBody>
                  <a:tcPr/>
                </a:tc>
                <a:tc>
                  <a:txBody>
                    <a:bodyPr/>
                    <a:lstStyle/>
                    <a:p>
                      <a:r>
                        <a:rPr lang="en-US" dirty="0" smtClean="0"/>
                        <a:t>Degrees of</a:t>
                      </a:r>
                      <a:r>
                        <a:rPr lang="en-US" baseline="0" dirty="0" smtClean="0"/>
                        <a:t> freedom (</a:t>
                      </a:r>
                      <a:r>
                        <a:rPr lang="en-US" baseline="0" dirty="0" err="1" smtClean="0"/>
                        <a:t>Df</a:t>
                      </a:r>
                      <a:r>
                        <a:rPr lang="en-US" baseline="0" dirty="0" smtClean="0"/>
                        <a:t>)</a:t>
                      </a:r>
                      <a:endParaRPr lang="en-US" dirty="0"/>
                    </a:p>
                  </a:txBody>
                  <a:tcPr/>
                </a:tc>
                <a:tc>
                  <a:txBody>
                    <a:bodyPr/>
                    <a:lstStyle/>
                    <a:p>
                      <a:r>
                        <a:rPr lang="en-US" dirty="0" smtClean="0"/>
                        <a:t>Mean </a:t>
                      </a:r>
                      <a:r>
                        <a:rPr lang="en-US" dirty="0" err="1" smtClean="0"/>
                        <a:t>Sq</a:t>
                      </a:r>
                      <a:endParaRPr lang="en-US" dirty="0" smtClean="0"/>
                    </a:p>
                    <a:p>
                      <a:r>
                        <a:rPr lang="en-US" dirty="0" smtClean="0"/>
                        <a:t>(MS)</a:t>
                      </a:r>
                      <a:endParaRPr lang="en-US" dirty="0"/>
                    </a:p>
                  </a:txBody>
                  <a:tcPr/>
                </a:tc>
                <a:tc>
                  <a:txBody>
                    <a:bodyPr/>
                    <a:lstStyle/>
                    <a:p>
                      <a:r>
                        <a:rPr lang="en-US" dirty="0" smtClean="0"/>
                        <a:t>F value</a:t>
                      </a:r>
                      <a:endParaRPr lang="en-US" dirty="0"/>
                    </a:p>
                  </a:txBody>
                  <a:tcPr/>
                </a:tc>
                <a:tc>
                  <a:txBody>
                    <a:bodyPr/>
                    <a:lstStyle/>
                    <a:p>
                      <a:r>
                        <a:rPr lang="en-US" dirty="0" smtClean="0"/>
                        <a:t>P</a:t>
                      </a:r>
                      <a:r>
                        <a:rPr lang="en-US" baseline="0" dirty="0" smtClean="0"/>
                        <a:t> </a:t>
                      </a:r>
                      <a:r>
                        <a:rPr lang="en-US" dirty="0" smtClean="0"/>
                        <a:t>value</a:t>
                      </a:r>
                    </a:p>
                    <a:p>
                      <a:r>
                        <a:rPr lang="en-US" dirty="0" smtClean="0"/>
                        <a:t>(</a:t>
                      </a:r>
                      <a:r>
                        <a:rPr lang="en-US" dirty="0" err="1" smtClean="0"/>
                        <a:t>Pr</a:t>
                      </a:r>
                      <a:r>
                        <a:rPr lang="en-US" dirty="0" smtClean="0"/>
                        <a:t>(&gt;F))</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18.102</a:t>
                      </a:r>
                      <a:endParaRPr lang="en-US" dirty="0"/>
                    </a:p>
                  </a:txBody>
                  <a:tcPr anchor="ctr"/>
                </a:tc>
                <a:tc>
                  <a:txBody>
                    <a:bodyPr/>
                    <a:lstStyle/>
                    <a:p>
                      <a:pPr algn="ctr"/>
                      <a:r>
                        <a:rPr lang="en-US" dirty="0" smtClean="0"/>
                        <a:t>11</a:t>
                      </a:r>
                      <a:endParaRPr lang="en-US" dirty="0"/>
                    </a:p>
                  </a:txBody>
                  <a:tcPr anchor="ctr"/>
                </a:tc>
                <a:tc gridSpan="3">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c hMerge="1">
                  <a:txBody>
                    <a:bodyPr/>
                    <a:lstStyle/>
                    <a:p>
                      <a:pPr algn="ctr"/>
                      <a:endParaRPr lang="en-US" dirty="0"/>
                    </a:p>
                  </a:txBody>
                  <a:tcPr anchor="ctr">
                    <a:solidFill>
                      <a:schemeClr val="bg1">
                        <a:lumMod val="75000"/>
                      </a:schemeClr>
                    </a:solidFill>
                  </a:tcPr>
                </a:tc>
              </a:tr>
              <a:tr h="370840">
                <a:tc>
                  <a:txBody>
                    <a:bodyPr/>
                    <a:lstStyle/>
                    <a:p>
                      <a:r>
                        <a:rPr lang="en-US" dirty="0" smtClean="0"/>
                        <a:t>Milking practice</a:t>
                      </a:r>
                    </a:p>
                  </a:txBody>
                  <a:tcPr/>
                </a:tc>
                <a:tc>
                  <a:txBody>
                    <a:bodyPr/>
                    <a:lstStyle/>
                    <a:p>
                      <a:pPr algn="ctr"/>
                      <a:r>
                        <a:rPr lang="en-US" dirty="0" smtClean="0"/>
                        <a:t>17.129</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5.7097</a:t>
                      </a:r>
                      <a:endParaRPr lang="en-US" dirty="0"/>
                    </a:p>
                  </a:txBody>
                  <a:tcPr anchor="ctr"/>
                </a:tc>
                <a:tc>
                  <a:txBody>
                    <a:bodyPr/>
                    <a:lstStyle/>
                    <a:p>
                      <a:pPr algn="ctr"/>
                      <a:r>
                        <a:rPr lang="en-US" dirty="0" smtClean="0"/>
                        <a:t>46.929</a:t>
                      </a:r>
                      <a:endParaRPr lang="en-US" dirty="0"/>
                    </a:p>
                  </a:txBody>
                  <a:tcPr anchor="ctr"/>
                </a:tc>
                <a:tc>
                  <a:txBody>
                    <a:bodyPr/>
                    <a:lstStyle/>
                    <a:p>
                      <a:pPr algn="ctr"/>
                      <a:r>
                        <a:rPr lang="en-US" dirty="0" smtClean="0"/>
                        <a:t>&lt;0.001</a:t>
                      </a:r>
                      <a:endParaRPr lang="en-US" dirty="0"/>
                    </a:p>
                  </a:txBody>
                  <a:tcPr anchor="ctr"/>
                </a:tc>
              </a:tr>
              <a:tr h="370840">
                <a:tc>
                  <a:txBody>
                    <a:bodyPr/>
                    <a:lstStyle/>
                    <a:p>
                      <a:r>
                        <a:rPr lang="en-US" dirty="0" smtClean="0"/>
                        <a:t>Error</a:t>
                      </a:r>
                      <a:endParaRPr lang="en-US" dirty="0"/>
                    </a:p>
                  </a:txBody>
                  <a:tcPr/>
                </a:tc>
                <a:tc>
                  <a:txBody>
                    <a:bodyPr/>
                    <a:lstStyle/>
                    <a:p>
                      <a:pPr algn="ctr"/>
                      <a:r>
                        <a:rPr lang="en-US" dirty="0" smtClean="0"/>
                        <a:t>0.973</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0.12517</a:t>
                      </a:r>
                      <a:endParaRPr lang="en-US" dirty="0"/>
                    </a:p>
                  </a:txBody>
                  <a:tcPr anchor="ctr"/>
                </a:tc>
                <a:tc gridSpan="2">
                  <a:txBody>
                    <a:bodyPr/>
                    <a:lstStyle/>
                    <a:p>
                      <a:pPr algn="ctr"/>
                      <a:endParaRPr lang="en-US" dirty="0"/>
                    </a:p>
                  </a:txBody>
                  <a:tcPr anchor="ctr">
                    <a:solidFill>
                      <a:srgbClr val="BFBFBF"/>
                    </a:solidFill>
                  </a:tcPr>
                </a:tc>
                <a:tc hMerge="1">
                  <a:txBody>
                    <a:bodyPr/>
                    <a:lstStyle/>
                    <a:p>
                      <a:pPr algn="ctr"/>
                      <a:endParaRPr lang="en-US" dirty="0"/>
                    </a:p>
                  </a:txBody>
                  <a:tcPr anchor="ctr">
                    <a:solidFill>
                      <a:srgbClr val="BFBFBF"/>
                    </a:solidFill>
                  </a:tcPr>
                </a:tc>
              </a:tr>
            </a:tbl>
          </a:graphicData>
        </a:graphic>
      </p:graphicFrame>
    </p:spTree>
    <p:extLst>
      <p:ext uri="{BB962C8B-B14F-4D97-AF65-F5344CB8AC3E}">
        <p14:creationId xmlns:p14="http://schemas.microsoft.com/office/powerpoint/2010/main" val="3203613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92340"/>
            <a:ext cx="7583487" cy="1044388"/>
          </a:xfrm>
        </p:spPr>
        <p:txBody>
          <a:bodyPr/>
          <a:lstStyle/>
          <a:p>
            <a:r>
              <a:rPr lang="en-US" dirty="0" smtClean="0"/>
              <a:t>End of Section 1</a:t>
            </a:r>
            <a:endParaRPr lang="en-US" dirty="0"/>
          </a:p>
        </p:txBody>
      </p:sp>
      <p:sp>
        <p:nvSpPr>
          <p:cNvPr id="3" name="Content Placeholder 2"/>
          <p:cNvSpPr>
            <a:spLocks noGrp="1"/>
          </p:cNvSpPr>
          <p:nvPr>
            <p:ph idx="1"/>
          </p:nvPr>
        </p:nvSpPr>
        <p:spPr>
          <a:xfrm>
            <a:off x="779463" y="1828799"/>
            <a:ext cx="7583487" cy="4610847"/>
          </a:xfrm>
        </p:spPr>
        <p:txBody>
          <a:bodyPr>
            <a:normAutofit fontScale="85000" lnSpcReduction="10000"/>
          </a:bodyPr>
          <a:lstStyle/>
          <a:p>
            <a:pPr marL="0" lvl="1" indent="0">
              <a:spcBef>
                <a:spcPts val="2000"/>
              </a:spcBef>
              <a:buNone/>
            </a:pPr>
            <a:r>
              <a:rPr lang="en-US" sz="2600" dirty="0" smtClean="0"/>
              <a:t>At this point, </a:t>
            </a:r>
            <a:r>
              <a:rPr lang="en-US" sz="2600" dirty="0"/>
              <a:t>y</a:t>
            </a:r>
            <a:r>
              <a:rPr lang="en-US" sz="2600" dirty="0" smtClean="0"/>
              <a:t>ou should have a basic understanding of:</a:t>
            </a:r>
          </a:p>
          <a:p>
            <a:pPr marL="457200" lvl="1" indent="-457200">
              <a:spcBef>
                <a:spcPts val="2000"/>
              </a:spcBef>
              <a:buFont typeface="+mj-lt"/>
              <a:buAutoNum type="arabicPeriod"/>
            </a:pPr>
            <a:r>
              <a:rPr lang="en-US" dirty="0" smtClean="0"/>
              <a:t>Elements of an experiment </a:t>
            </a:r>
          </a:p>
          <a:p>
            <a:pPr marL="739775" lvl="2" indent="-457200">
              <a:spcBef>
                <a:spcPts val="2000"/>
              </a:spcBef>
            </a:pPr>
            <a:r>
              <a:rPr lang="en-US" dirty="0" smtClean="0"/>
              <a:t>Experimental unit, replication, subsample, independent variable, dependent variable, treatment, factor, randomization</a:t>
            </a:r>
          </a:p>
          <a:p>
            <a:pPr marL="457200" lvl="1" indent="-457200">
              <a:spcBef>
                <a:spcPts val="2000"/>
              </a:spcBef>
              <a:buFont typeface="+mj-lt"/>
              <a:buAutoNum type="arabicPeriod"/>
            </a:pPr>
            <a:r>
              <a:rPr lang="en-US" dirty="0" smtClean="0"/>
              <a:t>Complete </a:t>
            </a:r>
            <a:r>
              <a:rPr lang="en-US" dirty="0"/>
              <a:t>Randomized Design (CRD</a:t>
            </a:r>
            <a:r>
              <a:rPr lang="en-US" dirty="0" smtClean="0"/>
              <a:t>)</a:t>
            </a:r>
          </a:p>
          <a:p>
            <a:pPr marL="457200" lvl="1" indent="-457200">
              <a:spcBef>
                <a:spcPts val="2000"/>
              </a:spcBef>
              <a:buFont typeface="+mj-lt"/>
              <a:buAutoNum type="arabicPeriod"/>
            </a:pPr>
            <a:r>
              <a:rPr lang="en-US" dirty="0" smtClean="0"/>
              <a:t>Principles of Analysis of Variance (ANOVA) for a CRD with one treatment</a:t>
            </a:r>
          </a:p>
          <a:p>
            <a:pPr marL="739775" lvl="2" indent="-457200">
              <a:spcBef>
                <a:spcPts val="2000"/>
              </a:spcBef>
            </a:pPr>
            <a:r>
              <a:rPr lang="en-US" dirty="0" smtClean="0"/>
              <a:t>Elements in an ANOVA table </a:t>
            </a:r>
            <a:r>
              <a:rPr lang="en-US" dirty="0"/>
              <a:t>for a CRD with one </a:t>
            </a:r>
            <a:r>
              <a:rPr lang="en-US" dirty="0" smtClean="0"/>
              <a:t>treatment (Sources </a:t>
            </a:r>
            <a:r>
              <a:rPr lang="en-US" dirty="0"/>
              <a:t>of variation, Sums of Squares, Mean Squares, </a:t>
            </a:r>
            <a:r>
              <a:rPr lang="en-US" dirty="0" smtClean="0"/>
              <a:t>F-value, P-value)</a:t>
            </a:r>
          </a:p>
          <a:p>
            <a:pPr marL="739775" lvl="2" indent="-457200">
              <a:spcBef>
                <a:spcPts val="2000"/>
              </a:spcBef>
            </a:pPr>
            <a:r>
              <a:rPr lang="en-US" dirty="0"/>
              <a:t>Hypothesis testing using F-</a:t>
            </a:r>
            <a:r>
              <a:rPr lang="en-US" dirty="0" smtClean="0"/>
              <a:t>test</a:t>
            </a:r>
          </a:p>
          <a:p>
            <a:pPr marL="739775" lvl="2" indent="-457200">
              <a:spcBef>
                <a:spcPts val="2000"/>
              </a:spcBef>
            </a:pPr>
            <a:r>
              <a:rPr lang="en-US" dirty="0" smtClean="0"/>
              <a:t>Interpreting p-value in ANOVA table</a:t>
            </a:r>
          </a:p>
          <a:p>
            <a:pPr marL="739775" lvl="2" indent="-457200">
              <a:spcBef>
                <a:spcPts val="2000"/>
              </a:spcBef>
            </a:pPr>
            <a:endParaRPr lang="en-US" dirty="0"/>
          </a:p>
          <a:p>
            <a:pPr marL="457200" lvl="1" indent="-457200">
              <a:spcBef>
                <a:spcPts val="2000"/>
              </a:spcBef>
              <a:buFont typeface="+mj-lt"/>
              <a:buAutoNum type="arabicPeriod"/>
            </a:pPr>
            <a:endParaRPr lang="en-US" dirty="0" smtClean="0"/>
          </a:p>
          <a:p>
            <a:pPr marL="0" lvl="1" indent="0">
              <a:spcBef>
                <a:spcPts val="2000"/>
              </a:spcBef>
              <a:buNone/>
            </a:pPr>
            <a:endParaRPr lang="en-US" dirty="0" smtClean="0"/>
          </a:p>
          <a:p>
            <a:pPr marL="457200" lvl="1" indent="-457200">
              <a:spcBef>
                <a:spcPts val="2000"/>
              </a:spcBef>
              <a:buFont typeface="+mj-lt"/>
              <a:buAutoNum type="arabicPeriod"/>
            </a:pPr>
            <a:endParaRPr lang="en-US" dirty="0"/>
          </a:p>
          <a:p>
            <a:pPr marL="282575" lvl="1" indent="0">
              <a:buNone/>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22869269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92340"/>
            <a:ext cx="7583487" cy="1044388"/>
          </a:xfrm>
        </p:spPr>
        <p:txBody>
          <a:bodyPr/>
          <a:lstStyle/>
          <a:p>
            <a:r>
              <a:rPr lang="en-US" dirty="0" smtClean="0"/>
              <a:t>Section 2 Learning Objectives</a:t>
            </a:r>
            <a:endParaRPr lang="en-US" dirty="0"/>
          </a:p>
        </p:txBody>
      </p:sp>
      <p:sp>
        <p:nvSpPr>
          <p:cNvPr id="3" name="Content Placeholder 2"/>
          <p:cNvSpPr>
            <a:spLocks noGrp="1"/>
          </p:cNvSpPr>
          <p:nvPr>
            <p:ph idx="1"/>
          </p:nvPr>
        </p:nvSpPr>
        <p:spPr/>
        <p:txBody>
          <a:bodyPr>
            <a:normAutofit/>
          </a:bodyPr>
          <a:lstStyle/>
          <a:p>
            <a:pPr marL="457200" lvl="1" indent="-457200">
              <a:spcBef>
                <a:spcPts val="2000"/>
              </a:spcBef>
              <a:buFont typeface="+mj-lt"/>
              <a:buAutoNum type="arabicPeriod"/>
            </a:pPr>
            <a:r>
              <a:rPr lang="en-US" dirty="0" smtClean="0"/>
              <a:t>Know how to use the App to analyze a CRD</a:t>
            </a:r>
          </a:p>
          <a:p>
            <a:pPr marL="739775" lvl="2" indent="-457200">
              <a:spcBef>
                <a:spcPts val="2000"/>
              </a:spcBef>
            </a:pPr>
            <a:r>
              <a:rPr lang="en-US" dirty="0" smtClean="0"/>
              <a:t>ANOVA, </a:t>
            </a:r>
            <a:r>
              <a:rPr lang="en-US" dirty="0" err="1" smtClean="0"/>
              <a:t>Tukey</a:t>
            </a:r>
            <a:r>
              <a:rPr lang="en-US" dirty="0" smtClean="0"/>
              <a:t> test</a:t>
            </a:r>
          </a:p>
          <a:p>
            <a:pPr marL="457200" lvl="1" indent="-457200">
              <a:spcBef>
                <a:spcPts val="2000"/>
              </a:spcBef>
              <a:buFont typeface="+mj-lt"/>
              <a:buAutoNum type="arabicPeriod"/>
            </a:pPr>
            <a:r>
              <a:rPr lang="en-US" dirty="0" smtClean="0"/>
              <a:t>Know how to interpret results and save figures</a:t>
            </a:r>
          </a:p>
          <a:p>
            <a:pPr marL="457200" lvl="1" indent="-457200">
              <a:spcBef>
                <a:spcPts val="2000"/>
              </a:spcBef>
              <a:buFont typeface="+mj-lt"/>
              <a:buAutoNum type="arabicPeriod"/>
            </a:pPr>
            <a:r>
              <a:rPr lang="en-US" dirty="0"/>
              <a:t>Formatting and loading CSV file</a:t>
            </a:r>
            <a:endParaRPr lang="en-US" dirty="0" smtClean="0"/>
          </a:p>
          <a:p>
            <a:pPr marL="0" lvl="1" indent="0">
              <a:spcBef>
                <a:spcPts val="2000"/>
              </a:spcBef>
              <a:buNone/>
            </a:pPr>
            <a:endParaRPr lang="en-US" dirty="0" smtClean="0"/>
          </a:p>
          <a:p>
            <a:pPr marL="457200" lvl="1" indent="-457200">
              <a:spcBef>
                <a:spcPts val="2000"/>
              </a:spcBef>
              <a:buFont typeface="+mj-lt"/>
              <a:buAutoNum type="arabicPeriod"/>
            </a:pPr>
            <a:endParaRPr lang="en-US" dirty="0"/>
          </a:p>
          <a:p>
            <a:pPr marL="282575" lvl="1" indent="0">
              <a:buNone/>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3282664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86954" y="3541891"/>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8429" y="145143"/>
            <a:ext cx="8599714" cy="2113472"/>
          </a:xfrm>
          <a:solidFill>
            <a:schemeClr val="accent2"/>
          </a:solidFill>
        </p:spPr>
        <p:txBody>
          <a:bodyPr anchor="t"/>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smtClean="0">
                <a:solidFill>
                  <a:srgbClr val="000000"/>
                </a:solidFill>
              </a:rPr>
              <a:t>Four milking practices:</a:t>
            </a:r>
            <a:br>
              <a:rPr lang="en-US" sz="1800" dirty="0" smtClean="0">
                <a:solidFill>
                  <a:srgbClr val="000000"/>
                </a:solidFill>
              </a:rPr>
            </a:br>
            <a:r>
              <a:rPr lang="en-US" sz="1800" dirty="0" smtClean="0">
                <a:solidFill>
                  <a:srgbClr val="000000"/>
                </a:solidFill>
              </a:rPr>
              <a:t>(1) hand</a:t>
            </a:r>
            <a:r>
              <a:rPr lang="en-US" sz="1800" dirty="0">
                <a:solidFill>
                  <a:srgbClr val="000000"/>
                </a:solidFill>
              </a:rPr>
              <a:t>-milk 2x/</a:t>
            </a:r>
            <a:r>
              <a:rPr lang="en-US" sz="1800" dirty="0" smtClean="0">
                <a:solidFill>
                  <a:srgbClr val="000000"/>
                </a:solidFill>
              </a:rPr>
              <a:t>day </a:t>
            </a:r>
            <a:br>
              <a:rPr lang="en-US" sz="1800" dirty="0" smtClean="0">
                <a:solidFill>
                  <a:srgbClr val="000000"/>
                </a:solidFill>
              </a:rPr>
            </a:br>
            <a:r>
              <a:rPr lang="en-US" sz="1800" dirty="0" smtClean="0">
                <a:solidFill>
                  <a:srgbClr val="000000"/>
                </a:solidFill>
              </a:rPr>
              <a:t>(2) hand</a:t>
            </a:r>
            <a:r>
              <a:rPr lang="en-US" sz="1800" dirty="0">
                <a:solidFill>
                  <a:srgbClr val="000000"/>
                </a:solidFill>
              </a:rPr>
              <a:t>-milk 3x/</a:t>
            </a:r>
            <a:r>
              <a:rPr lang="en-US" sz="1800" dirty="0" smtClean="0">
                <a:solidFill>
                  <a:srgbClr val="000000"/>
                </a:solidFill>
              </a:rPr>
              <a:t>day</a:t>
            </a:r>
            <a:r>
              <a:rPr lang="en-US" sz="1800" dirty="0">
                <a:solidFill>
                  <a:srgbClr val="000000"/>
                </a:solidFill>
              </a:rPr>
              <a:t/>
            </a:r>
            <a:br>
              <a:rPr lang="en-US" sz="1800" dirty="0">
                <a:solidFill>
                  <a:srgbClr val="000000"/>
                </a:solidFill>
              </a:rPr>
            </a:br>
            <a:r>
              <a:rPr lang="en-US" sz="1800" dirty="0" smtClean="0">
                <a:solidFill>
                  <a:srgbClr val="000000"/>
                </a:solidFill>
              </a:rPr>
              <a:t>(3) machine</a:t>
            </a:r>
            <a:r>
              <a:rPr lang="en-US" sz="1800" dirty="0">
                <a:solidFill>
                  <a:srgbClr val="000000"/>
                </a:solidFill>
              </a:rPr>
              <a:t>-milk 2x/</a:t>
            </a:r>
            <a:r>
              <a:rPr lang="en-US" sz="1800" dirty="0" smtClean="0">
                <a:solidFill>
                  <a:srgbClr val="000000"/>
                </a:solidFill>
              </a:rPr>
              <a:t>day </a:t>
            </a:r>
            <a:br>
              <a:rPr lang="en-US" sz="1800" dirty="0" smtClean="0">
                <a:solidFill>
                  <a:srgbClr val="000000"/>
                </a:solidFill>
              </a:rPr>
            </a:br>
            <a:r>
              <a:rPr lang="en-US" sz="1800" dirty="0" smtClean="0">
                <a:solidFill>
                  <a:srgbClr val="000000"/>
                </a:solidFill>
              </a:rPr>
              <a:t>(4) machine</a:t>
            </a:r>
            <a:r>
              <a:rPr lang="en-US" sz="1800" dirty="0">
                <a:solidFill>
                  <a:srgbClr val="000000"/>
                </a:solidFill>
              </a:rPr>
              <a:t>-milk 3x/day</a:t>
            </a:r>
            <a:r>
              <a:rPr lang="en-US" sz="1800" dirty="0" smtClean="0">
                <a:solidFill>
                  <a:srgbClr val="000000"/>
                </a:solidFill>
              </a:rPr>
              <a:t/>
            </a:r>
            <a:br>
              <a:rPr lang="en-US" sz="1800" dirty="0" smtClean="0">
                <a:solidFill>
                  <a:srgbClr val="000000"/>
                </a:solidFill>
              </a:rPr>
            </a:br>
            <a:endParaRPr lang="en-US" sz="1800" dirty="0">
              <a:solidFill>
                <a:srgbClr val="000000"/>
              </a:solidFill>
            </a:endParaRPr>
          </a:p>
        </p:txBody>
      </p:sp>
      <p:sp>
        <p:nvSpPr>
          <p:cNvPr id="3" name="Content Placeholder 2"/>
          <p:cNvSpPr>
            <a:spLocks noGrp="1"/>
          </p:cNvSpPr>
          <p:nvPr>
            <p:ph idx="1"/>
          </p:nvPr>
        </p:nvSpPr>
        <p:spPr>
          <a:xfrm>
            <a:off x="229134" y="2358615"/>
            <a:ext cx="7281898" cy="4208930"/>
          </a:xfrm>
          <a:effectLst>
            <a:glow rad="139700">
              <a:schemeClr val="accent6">
                <a:satMod val="175000"/>
                <a:alpha val="40000"/>
              </a:schemeClr>
            </a:glow>
          </a:effectLst>
        </p:spPr>
        <p:txBody>
          <a:bodyPr>
            <a:normAutofit/>
          </a:bodyPr>
          <a:lstStyle/>
          <a:p>
            <a:pPr marL="0" indent="0">
              <a:lnSpc>
                <a:spcPct val="50000"/>
              </a:lnSpc>
              <a:buNone/>
            </a:pPr>
            <a:r>
              <a:rPr lang="en-US" dirty="0"/>
              <a:t>What is the experimental unit?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31385" y="3809096"/>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39037" y="4601576"/>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46933" y="5293472"/>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414881" y="4129136"/>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46274" y="5914475"/>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28863" y="5887832"/>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45813" y="3641456"/>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83785" y="4847675"/>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36185" y="5886558"/>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99333" y="3641456"/>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51265" y="3568534"/>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86639" y="5106755"/>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307660" y="5293472"/>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24568" y="4232116"/>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414394" y="5720192"/>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30726" y="5068061"/>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818691" y="4475819"/>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818691" y="5886558"/>
            <a:ext cx="715548" cy="640080"/>
          </a:xfrm>
          <a:prstGeom prst="rect">
            <a:avLst/>
          </a:prstGeom>
          <a:effectLst>
            <a:outerShdw blurRad="76200" dir="13500000" sy="23000" kx="1200000" algn="br" rotWithShape="0">
              <a:prstClr val="black">
                <a:alpha val="20000"/>
              </a:prstClr>
            </a:outerShdw>
          </a:effectLst>
        </p:spPr>
      </p:pic>
      <p:sp>
        <p:nvSpPr>
          <p:cNvPr id="4" name="Oval 3"/>
          <p:cNvSpPr/>
          <p:nvPr/>
        </p:nvSpPr>
        <p:spPr>
          <a:xfrm>
            <a:off x="7129942" y="5185212"/>
            <a:ext cx="1063249" cy="783016"/>
          </a:xfrm>
          <a:prstGeom prst="ellipse">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own Arrow 4"/>
          <p:cNvSpPr/>
          <p:nvPr/>
        </p:nvSpPr>
        <p:spPr>
          <a:xfrm>
            <a:off x="7500998" y="4601576"/>
            <a:ext cx="278235" cy="550334"/>
          </a:xfrm>
          <a:prstGeom prst="down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194368" y="2258615"/>
            <a:ext cx="3311172" cy="369332"/>
          </a:xfrm>
          <a:prstGeom prst="rect">
            <a:avLst/>
          </a:prstGeom>
          <a:noFill/>
        </p:spPr>
        <p:txBody>
          <a:bodyPr wrap="square" rtlCol="0">
            <a:spAutoFit/>
          </a:bodyPr>
          <a:lstStyle/>
          <a:p>
            <a:r>
              <a:rPr lang="en-US" dirty="0" smtClean="0">
                <a:solidFill>
                  <a:srgbClr val="FFFF00"/>
                </a:solidFill>
              </a:rPr>
              <a:t>Cow</a:t>
            </a:r>
            <a:endParaRPr lang="en-US" dirty="0">
              <a:solidFill>
                <a:srgbClr val="FFFF00"/>
              </a:solidFill>
            </a:endParaRPr>
          </a:p>
        </p:txBody>
      </p:sp>
    </p:spTree>
    <p:extLst>
      <p:ext uri="{BB962C8B-B14F-4D97-AF65-F5344CB8AC3E}">
        <p14:creationId xmlns:p14="http://schemas.microsoft.com/office/powerpoint/2010/main" val="3173576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p:txBody>
          <a:bodyPr>
            <a:normAutofit fontScale="85000" lnSpcReduction="20000"/>
          </a:bodyPr>
          <a:lstStyle/>
          <a:p>
            <a:r>
              <a:rPr lang="en-US" dirty="0"/>
              <a:t>App is simple, easy to use, and free </a:t>
            </a:r>
            <a:r>
              <a:rPr lang="en-US" dirty="0" smtClean="0"/>
              <a:t>(available </a:t>
            </a:r>
            <a:r>
              <a:rPr lang="en-US" dirty="0" smtClean="0">
                <a:solidFill>
                  <a:srgbClr val="FFFFFF"/>
                </a:solidFill>
              </a:rPr>
              <a:t>here: </a:t>
            </a:r>
            <a:r>
              <a:rPr lang="en-US" dirty="0">
                <a:solidFill>
                  <a:srgbClr val="FFFFFF"/>
                </a:solidFill>
                <a:hlinkClick r:id="rId2"/>
              </a:rPr>
              <a:t>https://github.com/ucd-ipo/aip-analysis/</a:t>
            </a:r>
            <a:r>
              <a:rPr lang="en-US" dirty="0" smtClean="0">
                <a:solidFill>
                  <a:srgbClr val="FFFFFF"/>
                </a:solidFill>
              </a:rPr>
              <a:t>)</a:t>
            </a:r>
          </a:p>
          <a:p>
            <a:r>
              <a:rPr lang="en-US" dirty="0" smtClean="0"/>
              <a:t>Statistical analyses in the App are run using </a:t>
            </a:r>
            <a:r>
              <a:rPr lang="en-US" dirty="0" smtClean="0"/>
              <a:t>R (available here </a:t>
            </a:r>
            <a:r>
              <a:rPr lang="en-US" dirty="0"/>
              <a:t>for Windows: </a:t>
            </a:r>
            <a:r>
              <a:rPr lang="en-US" dirty="0">
                <a:hlinkClick r:id="rId3"/>
              </a:rPr>
              <a:t>https://cran.r-project.org/bin/windows/base</a:t>
            </a:r>
            <a:r>
              <a:rPr lang="en-US" dirty="0" smtClean="0">
                <a:hlinkClick r:id="rId3"/>
              </a:rPr>
              <a:t>/</a:t>
            </a:r>
            <a:r>
              <a:rPr lang="en-US" dirty="0" smtClean="0"/>
              <a:t>, and </a:t>
            </a:r>
            <a:r>
              <a:rPr lang="en-US" dirty="0"/>
              <a:t>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smtClean="0">
                <a:solidFill>
                  <a:schemeClr val="accent3">
                    <a:lumMod val="60000"/>
                    <a:lumOff val="40000"/>
                  </a:schemeClr>
                </a:solidFill>
              </a:rPr>
              <a:t>/</a:t>
            </a:r>
            <a:r>
              <a:rPr lang="en-US" dirty="0" smtClean="0"/>
              <a:t>)</a:t>
            </a:r>
            <a:endParaRPr lang="en-US" dirty="0" smtClean="0"/>
          </a:p>
          <a:p>
            <a:r>
              <a:rPr lang="en-US" dirty="0" smtClean="0"/>
              <a:t>We will learn how to:</a:t>
            </a:r>
          </a:p>
          <a:p>
            <a:pPr lvl="1"/>
            <a:r>
              <a:rPr lang="en-US" dirty="0" smtClean="0"/>
              <a:t>Format data file and save as .</a:t>
            </a:r>
            <a:r>
              <a:rPr lang="en-US" dirty="0" err="1" smtClean="0"/>
              <a:t>csv</a:t>
            </a:r>
            <a:r>
              <a:rPr lang="en-US" dirty="0" smtClean="0"/>
              <a:t> file</a:t>
            </a:r>
          </a:p>
          <a:p>
            <a:pPr lvl="1"/>
            <a:r>
              <a:rPr lang="en-US" dirty="0" smtClean="0"/>
              <a:t>Load data to </a:t>
            </a:r>
            <a:r>
              <a:rPr lang="en-US" dirty="0"/>
              <a:t>A</a:t>
            </a:r>
            <a:r>
              <a:rPr lang="en-US" dirty="0" smtClean="0"/>
              <a:t>pp</a:t>
            </a:r>
          </a:p>
          <a:p>
            <a:pPr lvl="1"/>
            <a:r>
              <a:rPr lang="en-US" dirty="0" smtClean="0"/>
              <a:t>Experimental setup: experimental design, variable types, dependent and independent variables </a:t>
            </a:r>
          </a:p>
          <a:p>
            <a:pPr lvl="1"/>
            <a:r>
              <a:rPr lang="en-US" dirty="0" smtClean="0"/>
              <a:t>Check assumptions of ANOVA, perform transformations if appropriate</a:t>
            </a:r>
          </a:p>
          <a:p>
            <a:pPr lvl="1"/>
            <a:r>
              <a:rPr lang="en-US" dirty="0"/>
              <a:t>Run ANOVA and interpret results</a:t>
            </a:r>
          </a:p>
          <a:p>
            <a:pPr lvl="1"/>
            <a:r>
              <a:rPr lang="en-US" dirty="0">
                <a:solidFill>
                  <a:srgbClr val="FFFFFF"/>
                </a:solidFill>
              </a:rPr>
              <a:t>Run mean comparison test, interpret results, and save </a:t>
            </a:r>
            <a:r>
              <a:rPr lang="en-US" dirty="0" smtClean="0">
                <a:solidFill>
                  <a:srgbClr val="FFFFFF"/>
                </a:solidFill>
              </a:rPr>
              <a:t>plots</a:t>
            </a:r>
            <a:endParaRPr lang="en-US" dirty="0">
              <a:solidFill>
                <a:srgbClr val="FFFFFF"/>
              </a:solidFill>
            </a:endParaRPr>
          </a:p>
        </p:txBody>
      </p:sp>
    </p:spTree>
    <p:extLst>
      <p:ext uri="{BB962C8B-B14F-4D97-AF65-F5344CB8AC3E}">
        <p14:creationId xmlns:p14="http://schemas.microsoft.com/office/powerpoint/2010/main" val="21684932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p:txBody>
          <a:bodyPr>
            <a:normAutofit fontScale="850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2"/>
              </a:rPr>
              <a:t>https://github.com/ucd-ipo/aip-analysis/</a:t>
            </a:r>
            <a:r>
              <a:rPr lang="en-US" dirty="0">
                <a:solidFill>
                  <a:srgbClr val="FFFFFF"/>
                </a:solidFill>
              </a:rPr>
              <a:t>)</a:t>
            </a:r>
          </a:p>
          <a:p>
            <a:r>
              <a:rPr lang="en-US" dirty="0"/>
              <a:t>Statistical analyses in the App are run using R (available here for Windows: </a:t>
            </a:r>
            <a:r>
              <a:rPr lang="en-US" dirty="0">
                <a:hlinkClick r:id="rId3"/>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t>Format data file and save as .</a:t>
            </a:r>
            <a:r>
              <a:rPr lang="en-US" dirty="0" err="1" smtClean="0"/>
              <a:t>csv</a:t>
            </a:r>
            <a:r>
              <a:rPr lang="en-US" dirty="0" smtClean="0"/>
              <a:t> file</a:t>
            </a:r>
          </a:p>
          <a:p>
            <a:pPr lvl="1"/>
            <a:r>
              <a:rPr lang="en-US" dirty="0" smtClean="0">
                <a:solidFill>
                  <a:srgbClr val="FFFF00"/>
                </a:solidFill>
              </a:rPr>
              <a:t>Load data to </a:t>
            </a:r>
            <a:r>
              <a:rPr lang="en-US" dirty="0">
                <a:solidFill>
                  <a:srgbClr val="FFFF00"/>
                </a:solidFill>
              </a:rPr>
              <a:t>A</a:t>
            </a:r>
            <a:r>
              <a:rPr lang="en-US" dirty="0" smtClean="0">
                <a:solidFill>
                  <a:srgbClr val="FFFF00"/>
                </a:solidFill>
              </a:rPr>
              <a:t>pp</a:t>
            </a:r>
          </a:p>
          <a:p>
            <a:pPr lvl="1"/>
            <a:r>
              <a:rPr lang="en-US" dirty="0"/>
              <a:t>Experimental setup: experimental </a:t>
            </a:r>
            <a:r>
              <a:rPr lang="en-US" dirty="0" smtClean="0"/>
              <a:t>design, variable types, dependent and independent variables </a:t>
            </a:r>
          </a:p>
          <a:p>
            <a:pPr lvl="1"/>
            <a:r>
              <a:rPr lang="en-US" dirty="0" smtClean="0"/>
              <a:t>Check assumptions of ANOVA, perform transformations if appropriate</a:t>
            </a:r>
          </a:p>
          <a:p>
            <a:pPr lvl="1"/>
            <a:r>
              <a:rPr lang="en-US" dirty="0"/>
              <a:t>Run ANOVA and interpret results</a:t>
            </a:r>
          </a:p>
          <a:p>
            <a:pPr lvl="1"/>
            <a:r>
              <a:rPr lang="en-US" dirty="0">
                <a:solidFill>
                  <a:srgbClr val="FFFFFF"/>
                </a:solidFill>
              </a:rPr>
              <a:t>Run mean comparison test, interpret results, and save </a:t>
            </a:r>
            <a:r>
              <a:rPr lang="en-US" dirty="0" smtClean="0">
                <a:solidFill>
                  <a:srgbClr val="FFFFFF"/>
                </a:solidFill>
              </a:rPr>
              <a:t>plots</a:t>
            </a:r>
            <a:endParaRPr lang="en-US" dirty="0">
              <a:solidFill>
                <a:srgbClr val="FFFFFF"/>
              </a:solidFill>
            </a:endParaRPr>
          </a:p>
        </p:txBody>
      </p:sp>
      <p:cxnSp>
        <p:nvCxnSpPr>
          <p:cNvPr id="5" name="Straight Arrow Connector 4"/>
          <p:cNvCxnSpPr/>
          <p:nvPr/>
        </p:nvCxnSpPr>
        <p:spPr>
          <a:xfrm flipH="1">
            <a:off x="4532664" y="4233744"/>
            <a:ext cx="612587"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5251" y="3748458"/>
            <a:ext cx="2510118" cy="646331"/>
          </a:xfrm>
          <a:prstGeom prst="rect">
            <a:avLst/>
          </a:prstGeom>
          <a:solidFill>
            <a:srgbClr val="FFFF00"/>
          </a:solidFill>
        </p:spPr>
        <p:txBody>
          <a:bodyPr wrap="square" rtlCol="0">
            <a:spAutoFit/>
          </a:bodyPr>
          <a:lstStyle/>
          <a:p>
            <a:pPr algn="ctr"/>
            <a:r>
              <a:rPr lang="en-US" dirty="0" smtClean="0"/>
              <a:t>We will come back to this after using App</a:t>
            </a:r>
            <a:endParaRPr lang="en-US" dirty="0"/>
          </a:p>
        </p:txBody>
      </p:sp>
    </p:spTree>
    <p:extLst>
      <p:ext uri="{BB962C8B-B14F-4D97-AF65-F5344CB8AC3E}">
        <p14:creationId xmlns:p14="http://schemas.microsoft.com/office/powerpoint/2010/main" val="1225180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ctr"/>
            <a:r>
              <a:rPr lang="en-US" dirty="0" smtClean="0"/>
              <a:t>How to load data to App?</a:t>
            </a:r>
            <a:endParaRPr lang="en-US" dirty="0"/>
          </a:p>
        </p:txBody>
      </p:sp>
      <p:pic>
        <p:nvPicPr>
          <p:cNvPr id="3" name="Picture 2" descr="Screen Shot 2016-02-08 at 10.29.35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403407" y="1110128"/>
            <a:ext cx="8362950" cy="4854411"/>
          </a:xfrm>
          <a:prstGeom prst="rect">
            <a:avLst/>
          </a:prstGeom>
        </p:spPr>
      </p:pic>
      <p:pic>
        <p:nvPicPr>
          <p:cNvPr id="4" name="Picture 3" descr="Screen Shot 2016-06-12 at 4.59.37 PM.png"/>
          <p:cNvPicPr>
            <a:picLocks noChangeAspect="1"/>
          </p:cNvPicPr>
          <p:nvPr/>
        </p:nvPicPr>
        <p:blipFill rotWithShape="1">
          <a:blip r:embed="rId3">
            <a:extLst>
              <a:ext uri="{28A0092B-C50C-407E-A947-70E740481C1C}">
                <a14:useLocalDpi xmlns:a14="http://schemas.microsoft.com/office/drawing/2010/main" val="0"/>
              </a:ext>
            </a:extLst>
          </a:blip>
          <a:srcRect b="11658"/>
          <a:stretch/>
        </p:blipFill>
        <p:spPr>
          <a:xfrm>
            <a:off x="3257179" y="1131200"/>
            <a:ext cx="5509178" cy="359976"/>
          </a:xfrm>
          <a:prstGeom prst="rect">
            <a:avLst/>
          </a:prstGeom>
        </p:spPr>
      </p:pic>
    </p:spTree>
    <p:extLst>
      <p:ext uri="{BB962C8B-B14F-4D97-AF65-F5344CB8AC3E}">
        <p14:creationId xmlns:p14="http://schemas.microsoft.com/office/powerpoint/2010/main" val="384788443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08 at 10.29.35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403407" y="1425388"/>
            <a:ext cx="8362950" cy="4854411"/>
          </a:xfrm>
          <a:prstGeom prst="rect">
            <a:avLst/>
          </a:prstGeom>
        </p:spPr>
      </p:pic>
      <p:sp>
        <p:nvSpPr>
          <p:cNvPr id="2" name="Title 1"/>
          <p:cNvSpPr>
            <a:spLocks noGrp="1"/>
          </p:cNvSpPr>
          <p:nvPr>
            <p:ph type="title"/>
          </p:nvPr>
        </p:nvSpPr>
        <p:spPr/>
        <p:txBody>
          <a:bodyPr/>
          <a:lstStyle/>
          <a:p>
            <a:r>
              <a:rPr lang="en-US" dirty="0" smtClean="0"/>
              <a:t>1. Click ‘Choose File’ and select your file (it MUST be .CSV file)</a:t>
            </a:r>
            <a:endParaRPr lang="en-US" dirty="0"/>
          </a:p>
        </p:txBody>
      </p:sp>
      <p:sp>
        <p:nvSpPr>
          <p:cNvPr id="5" name="Left Arrow 4"/>
          <p:cNvSpPr/>
          <p:nvPr/>
        </p:nvSpPr>
        <p:spPr>
          <a:xfrm>
            <a:off x="1282444" y="2796101"/>
            <a:ext cx="779438"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6-06-12 at 4.59.37 PM.png"/>
          <p:cNvPicPr>
            <a:picLocks noChangeAspect="1"/>
          </p:cNvPicPr>
          <p:nvPr/>
        </p:nvPicPr>
        <p:blipFill rotWithShape="1">
          <a:blip r:embed="rId3">
            <a:extLst>
              <a:ext uri="{28A0092B-C50C-407E-A947-70E740481C1C}">
                <a14:useLocalDpi xmlns:a14="http://schemas.microsoft.com/office/drawing/2010/main" val="0"/>
              </a:ext>
            </a:extLst>
          </a:blip>
          <a:srcRect b="11658"/>
          <a:stretch/>
        </p:blipFill>
        <p:spPr>
          <a:xfrm>
            <a:off x="3242238" y="1444961"/>
            <a:ext cx="5509178" cy="359976"/>
          </a:xfrm>
          <a:prstGeom prst="rect">
            <a:avLst/>
          </a:prstGeom>
        </p:spPr>
      </p:pic>
    </p:spTree>
    <p:extLst>
      <p:ext uri="{BB962C8B-B14F-4D97-AF65-F5344CB8AC3E}">
        <p14:creationId xmlns:p14="http://schemas.microsoft.com/office/powerpoint/2010/main" val="132839685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08 at 10.29.35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403407" y="1425388"/>
            <a:ext cx="8362950" cy="4854411"/>
          </a:xfrm>
          <a:prstGeom prst="rect">
            <a:avLst/>
          </a:prstGeom>
        </p:spPr>
      </p:pic>
      <p:sp>
        <p:nvSpPr>
          <p:cNvPr id="2" name="Title 1"/>
          <p:cNvSpPr>
            <a:spLocks noGrp="1"/>
          </p:cNvSpPr>
          <p:nvPr>
            <p:ph type="title"/>
          </p:nvPr>
        </p:nvSpPr>
        <p:spPr/>
        <p:txBody>
          <a:bodyPr/>
          <a:lstStyle/>
          <a:p>
            <a:r>
              <a:rPr lang="en-US" dirty="0"/>
              <a:t>1. Click ‘Choose File’ and select your file (it MUST be .CSV file)</a:t>
            </a:r>
          </a:p>
        </p:txBody>
      </p:sp>
      <p:sp>
        <p:nvSpPr>
          <p:cNvPr id="5" name="Left Arrow 4"/>
          <p:cNvSpPr/>
          <p:nvPr/>
        </p:nvSpPr>
        <p:spPr>
          <a:xfrm>
            <a:off x="2061882" y="4290218"/>
            <a:ext cx="779438"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p>
        </p:txBody>
      </p:sp>
      <p:sp>
        <p:nvSpPr>
          <p:cNvPr id="3" name="TextBox 2"/>
          <p:cNvSpPr txBox="1"/>
          <p:nvPr/>
        </p:nvSpPr>
        <p:spPr>
          <a:xfrm>
            <a:off x="2958353" y="4290218"/>
            <a:ext cx="4004235" cy="1200329"/>
          </a:xfrm>
          <a:prstGeom prst="rect">
            <a:avLst/>
          </a:prstGeom>
          <a:noFill/>
        </p:spPr>
        <p:txBody>
          <a:bodyPr wrap="square" rtlCol="0">
            <a:spAutoFit/>
          </a:bodyPr>
          <a:lstStyle/>
          <a:p>
            <a:r>
              <a:rPr lang="en-US" dirty="0" smtClean="0"/>
              <a:t>Note: Sample datasets for various experimental designs available here. Check the box to see what is available.</a:t>
            </a:r>
            <a:endParaRPr lang="en-US" dirty="0"/>
          </a:p>
        </p:txBody>
      </p:sp>
      <p:pic>
        <p:nvPicPr>
          <p:cNvPr id="7" name="Picture 6" descr="Screen Shot 2016-06-12 at 4.59.37 PM.png"/>
          <p:cNvPicPr>
            <a:picLocks noChangeAspect="1"/>
          </p:cNvPicPr>
          <p:nvPr/>
        </p:nvPicPr>
        <p:blipFill rotWithShape="1">
          <a:blip r:embed="rId3">
            <a:extLst>
              <a:ext uri="{28A0092B-C50C-407E-A947-70E740481C1C}">
                <a14:useLocalDpi xmlns:a14="http://schemas.microsoft.com/office/drawing/2010/main" val="0"/>
              </a:ext>
            </a:extLst>
          </a:blip>
          <a:srcRect b="11658"/>
          <a:stretch/>
        </p:blipFill>
        <p:spPr>
          <a:xfrm>
            <a:off x="3238905" y="1444961"/>
            <a:ext cx="5509178" cy="359976"/>
          </a:xfrm>
          <a:prstGeom prst="rect">
            <a:avLst/>
          </a:prstGeom>
        </p:spPr>
      </p:pic>
    </p:spTree>
    <p:extLst>
      <p:ext uri="{BB962C8B-B14F-4D97-AF65-F5344CB8AC3E}">
        <p14:creationId xmlns:p14="http://schemas.microsoft.com/office/powerpoint/2010/main" val="54431872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2-08 at 10.42.43 AM.png"/>
          <p:cNvPicPr>
            <a:picLocks noGrp="1" noChangeAspect="1"/>
          </p:cNvPicPr>
          <p:nvPr>
            <p:ph idx="1"/>
          </p:nvPr>
        </p:nvPicPr>
        <p:blipFill>
          <a:blip r:embed="rId3" cstate="email">
            <a:extLst>
              <a:ext uri="{28A0092B-C50C-407E-A947-70E740481C1C}">
                <a14:useLocalDpi xmlns:a14="http://schemas.microsoft.com/office/drawing/2010/main" val="0"/>
              </a:ext>
            </a:extLst>
          </a:blip>
          <a:srcRect l="-4271" r="-4271"/>
          <a:stretch>
            <a:fillRect/>
          </a:stretch>
        </p:blipFill>
        <p:spPr>
          <a:xfrm>
            <a:off x="1" y="1424400"/>
            <a:ext cx="9144000" cy="5074825"/>
          </a:xfrm>
        </p:spPr>
      </p:pic>
      <p:sp>
        <p:nvSpPr>
          <p:cNvPr id="5" name="Left Arrow 4"/>
          <p:cNvSpPr/>
          <p:nvPr/>
        </p:nvSpPr>
        <p:spPr>
          <a:xfrm>
            <a:off x="1220530" y="4586941"/>
            <a:ext cx="606214" cy="238311"/>
          </a:xfrm>
          <a:prstGeom prst="leftArrow">
            <a:avLst/>
          </a:prstGeom>
          <a:solidFill>
            <a:srgbClr val="BCE3F9"/>
          </a:solidFill>
          <a:ln>
            <a:solidFill>
              <a:srgbClr val="0C59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52418" y="2360706"/>
            <a:ext cx="4108993" cy="3808373"/>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377097" y="3229012"/>
            <a:ext cx="1474153" cy="646331"/>
          </a:xfrm>
          <a:prstGeom prst="rect">
            <a:avLst/>
          </a:prstGeom>
          <a:solidFill>
            <a:srgbClr val="FFFFFF"/>
          </a:solidFill>
        </p:spPr>
        <p:txBody>
          <a:bodyPr wrap="square" rtlCol="0">
            <a:spAutoFit/>
          </a:bodyPr>
          <a:lstStyle/>
          <a:p>
            <a:pPr algn="ctr"/>
            <a:r>
              <a:rPr lang="en-US" dirty="0" smtClean="0"/>
              <a:t>Data are loaded here</a:t>
            </a:r>
            <a:endParaRPr lang="en-US" dirty="0"/>
          </a:p>
        </p:txBody>
      </p:sp>
      <p:sp>
        <p:nvSpPr>
          <p:cNvPr id="11" name="TextBox 10"/>
          <p:cNvSpPr txBox="1"/>
          <p:nvPr/>
        </p:nvSpPr>
        <p:spPr>
          <a:xfrm>
            <a:off x="1826743" y="4183529"/>
            <a:ext cx="5640857" cy="923330"/>
          </a:xfrm>
          <a:prstGeom prst="rect">
            <a:avLst/>
          </a:prstGeom>
          <a:solidFill>
            <a:srgbClr val="BCE3F9"/>
          </a:solidFill>
          <a:effectLst>
            <a:outerShdw blurRad="50800" dist="38100" dir="8100000" algn="tr" rotWithShape="0">
              <a:prstClr val="black">
                <a:alpha val="40000"/>
              </a:prstClr>
            </a:outerShdw>
          </a:effectLst>
        </p:spPr>
        <p:txBody>
          <a:bodyPr wrap="square" rtlCol="0">
            <a:spAutoFit/>
          </a:bodyPr>
          <a:lstStyle/>
          <a:p>
            <a:r>
              <a:rPr lang="en-US" dirty="0" smtClean="0"/>
              <a:t>The first dataset automatically loads. It’s the milking dataset (‘CRD 1 IV’ = ‘Complete Randomized Design with 1 Independent Variable’)</a:t>
            </a:r>
            <a:endParaRPr lang="en-US" dirty="0"/>
          </a:p>
        </p:txBody>
      </p:sp>
      <p:pic>
        <p:nvPicPr>
          <p:cNvPr id="2" name="Picture 1" descr="Screen Shot 2016-06-12 at 4.59.37 PM.png"/>
          <p:cNvPicPr>
            <a:picLocks noChangeAspect="1"/>
          </p:cNvPicPr>
          <p:nvPr/>
        </p:nvPicPr>
        <p:blipFill rotWithShape="1">
          <a:blip r:embed="rId4">
            <a:extLst>
              <a:ext uri="{28A0092B-C50C-407E-A947-70E740481C1C}">
                <a14:useLocalDpi xmlns:a14="http://schemas.microsoft.com/office/drawing/2010/main" val="0"/>
              </a:ext>
            </a:extLst>
          </a:blip>
          <a:srcRect b="11658"/>
          <a:stretch/>
        </p:blipFill>
        <p:spPr>
          <a:xfrm>
            <a:off x="2900855" y="1433148"/>
            <a:ext cx="5892040" cy="384993"/>
          </a:xfrm>
          <a:prstGeom prst="rect">
            <a:avLst/>
          </a:prstGeom>
        </p:spPr>
      </p:pic>
    </p:spTree>
    <p:extLst>
      <p:ext uri="{BB962C8B-B14F-4D97-AF65-F5344CB8AC3E}">
        <p14:creationId xmlns:p14="http://schemas.microsoft.com/office/powerpoint/2010/main" val="1139344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2-08 at 10.42.43 AM.png"/>
          <p:cNvPicPr>
            <a:picLocks noGrp="1" noChangeAspect="1"/>
          </p:cNvPicPr>
          <p:nvPr>
            <p:ph idx="1"/>
          </p:nvPr>
        </p:nvPicPr>
        <p:blipFill>
          <a:blip r:embed="rId2" cstate="email">
            <a:extLst>
              <a:ext uri="{28A0092B-C50C-407E-A947-70E740481C1C}">
                <a14:useLocalDpi xmlns:a14="http://schemas.microsoft.com/office/drawing/2010/main" val="0"/>
              </a:ext>
            </a:extLst>
          </a:blip>
          <a:srcRect l="-4271" r="-4271"/>
          <a:stretch>
            <a:fillRect/>
          </a:stretch>
        </p:blipFill>
        <p:spPr>
          <a:xfrm>
            <a:off x="1" y="1424400"/>
            <a:ext cx="9144000" cy="5074825"/>
          </a:xfrm>
        </p:spPr>
      </p:pic>
      <p:sp>
        <p:nvSpPr>
          <p:cNvPr id="9" name="Rectangle 8"/>
          <p:cNvSpPr/>
          <p:nvPr/>
        </p:nvSpPr>
        <p:spPr>
          <a:xfrm>
            <a:off x="3152418" y="2360706"/>
            <a:ext cx="4108993" cy="3808373"/>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2938765" y="3571278"/>
            <a:ext cx="606214" cy="238311"/>
          </a:xfrm>
          <a:prstGeom prst="leftArrow">
            <a:avLst/>
          </a:prstGeom>
          <a:solidFill>
            <a:srgbClr val="BCE3F9"/>
          </a:solidFill>
          <a:ln>
            <a:solidFill>
              <a:srgbClr val="0C59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544979" y="3227630"/>
            <a:ext cx="1848786" cy="923330"/>
          </a:xfrm>
          <a:prstGeom prst="rect">
            <a:avLst/>
          </a:prstGeom>
          <a:solidFill>
            <a:srgbClr val="BCE3F9"/>
          </a:solidFill>
          <a:effectLst>
            <a:outerShdw blurRad="50800" dist="38100" dir="8100000" algn="tr" rotWithShape="0">
              <a:prstClr val="black">
                <a:alpha val="40000"/>
              </a:prstClr>
            </a:outerShdw>
          </a:effectLst>
        </p:spPr>
        <p:txBody>
          <a:bodyPr wrap="square" rtlCol="0">
            <a:spAutoFit/>
          </a:bodyPr>
          <a:lstStyle/>
          <a:p>
            <a:pPr algn="ctr"/>
            <a:r>
              <a:rPr lang="en-US" dirty="0" smtClean="0"/>
              <a:t>Here’s the R code that reads your data file.</a:t>
            </a:r>
            <a:endParaRPr lang="en-US" dirty="0"/>
          </a:p>
        </p:txBody>
      </p:sp>
      <p:pic>
        <p:nvPicPr>
          <p:cNvPr id="6" name="Picture 5" descr="Screen Shot 2016-06-12 at 4.59.37 PM.png"/>
          <p:cNvPicPr>
            <a:picLocks noChangeAspect="1"/>
          </p:cNvPicPr>
          <p:nvPr/>
        </p:nvPicPr>
        <p:blipFill rotWithShape="1">
          <a:blip r:embed="rId3">
            <a:extLst>
              <a:ext uri="{28A0092B-C50C-407E-A947-70E740481C1C}">
                <a14:useLocalDpi xmlns:a14="http://schemas.microsoft.com/office/drawing/2010/main" val="0"/>
              </a:ext>
            </a:extLst>
          </a:blip>
          <a:srcRect b="11658"/>
          <a:stretch/>
        </p:blipFill>
        <p:spPr>
          <a:xfrm>
            <a:off x="2891718" y="1433148"/>
            <a:ext cx="5892040" cy="384993"/>
          </a:xfrm>
          <a:prstGeom prst="rect">
            <a:avLst/>
          </a:prstGeom>
        </p:spPr>
      </p:pic>
    </p:spTree>
    <p:extLst>
      <p:ext uri="{BB962C8B-B14F-4D97-AF65-F5344CB8AC3E}">
        <p14:creationId xmlns:p14="http://schemas.microsoft.com/office/powerpoint/2010/main" val="136822276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04800"/>
            <a:ext cx="7583487" cy="1305859"/>
          </a:xfrm>
          <a:solidFill>
            <a:srgbClr val="BCE3F9"/>
          </a:solidFill>
          <a:effectLst>
            <a:outerShdw blurRad="50800" dist="38100" dir="8100000" algn="tr" rotWithShape="0">
              <a:prstClr val="black">
                <a:alpha val="40000"/>
              </a:prstClr>
            </a:outerShdw>
          </a:effectLst>
        </p:spPr>
        <p:txBody>
          <a:bodyPr anchor="ctr"/>
          <a:lstStyle/>
          <a:p>
            <a:pPr algn="ctr"/>
            <a:r>
              <a:rPr lang="en-US" dirty="0">
                <a:solidFill>
                  <a:srgbClr val="000000"/>
                </a:solidFill>
              </a:rPr>
              <a:t>Agricultural Field Trial Statistics App </a:t>
            </a:r>
          </a:p>
        </p:txBody>
      </p:sp>
      <p:sp>
        <p:nvSpPr>
          <p:cNvPr id="3" name="Content Placeholder 2"/>
          <p:cNvSpPr>
            <a:spLocks noGrp="1"/>
          </p:cNvSpPr>
          <p:nvPr>
            <p:ph idx="1"/>
          </p:nvPr>
        </p:nvSpPr>
        <p:spPr/>
        <p:txBody>
          <a:bodyPr>
            <a:normAutofit fontScale="85000" lnSpcReduction="20000"/>
          </a:bodyPr>
          <a:lstStyle/>
          <a:p>
            <a:r>
              <a:rPr lang="en-US" dirty="0"/>
              <a:t>App is simple, easy to use, and free (available </a:t>
            </a:r>
            <a:r>
              <a:rPr lang="en-US" dirty="0">
                <a:solidFill>
                  <a:srgbClr val="FFFFFF"/>
                </a:solidFill>
              </a:rPr>
              <a:t>here: </a:t>
            </a:r>
            <a:r>
              <a:rPr lang="en-US" dirty="0">
                <a:solidFill>
                  <a:srgbClr val="FFFFFF"/>
                </a:solidFill>
                <a:hlinkClick r:id="rId2"/>
              </a:rPr>
              <a:t>https://github.com/ucd-ipo/aip-analysis/</a:t>
            </a:r>
            <a:r>
              <a:rPr lang="en-US" dirty="0">
                <a:solidFill>
                  <a:srgbClr val="FFFFFF"/>
                </a:solidFill>
              </a:rPr>
              <a:t>)</a:t>
            </a:r>
          </a:p>
          <a:p>
            <a:r>
              <a:rPr lang="en-US" dirty="0"/>
              <a:t>Statistical analyses in the App are run using R (available here for Windows: </a:t>
            </a:r>
            <a:r>
              <a:rPr lang="en-US" dirty="0">
                <a:hlinkClick r:id="rId3"/>
              </a:rPr>
              <a:t>https://cran.r-project.org/bin/windows/base/</a:t>
            </a:r>
            <a:r>
              <a:rPr lang="en-US" dirty="0"/>
              <a:t>, and here for Mac: </a:t>
            </a:r>
            <a:r>
              <a:rPr lang="en-US" dirty="0">
                <a:solidFill>
                  <a:schemeClr val="accent3">
                    <a:lumMod val="60000"/>
                    <a:lumOff val="40000"/>
                  </a:schemeClr>
                </a:solidFill>
              </a:rPr>
              <a:t>https://</a:t>
            </a:r>
            <a:r>
              <a:rPr lang="en-US" dirty="0" err="1">
                <a:solidFill>
                  <a:schemeClr val="accent3">
                    <a:lumMod val="60000"/>
                    <a:lumOff val="40000"/>
                  </a:schemeClr>
                </a:solidFill>
              </a:rPr>
              <a:t>cran.r-project.org</a:t>
            </a:r>
            <a:r>
              <a:rPr lang="en-US" dirty="0">
                <a:solidFill>
                  <a:schemeClr val="accent3">
                    <a:lumMod val="60000"/>
                    <a:lumOff val="40000"/>
                  </a:schemeClr>
                </a:solidFill>
              </a:rPr>
              <a:t>/bin/</a:t>
            </a:r>
            <a:r>
              <a:rPr lang="en-US" dirty="0" err="1">
                <a:solidFill>
                  <a:schemeClr val="accent3">
                    <a:lumMod val="60000"/>
                    <a:lumOff val="40000"/>
                  </a:schemeClr>
                </a:solidFill>
              </a:rPr>
              <a:t>macosx</a:t>
            </a:r>
            <a:r>
              <a:rPr lang="en-US" dirty="0">
                <a:solidFill>
                  <a:schemeClr val="accent3">
                    <a:lumMod val="60000"/>
                    <a:lumOff val="40000"/>
                  </a:schemeClr>
                </a:solidFill>
              </a:rPr>
              <a:t>/</a:t>
            </a:r>
            <a:r>
              <a:rPr lang="en-US" dirty="0"/>
              <a:t>)</a:t>
            </a:r>
          </a:p>
          <a:p>
            <a:r>
              <a:rPr lang="en-US" dirty="0" smtClean="0"/>
              <a:t>We </a:t>
            </a:r>
            <a:r>
              <a:rPr lang="en-US" dirty="0" smtClean="0"/>
              <a:t>will learn how to:</a:t>
            </a:r>
          </a:p>
          <a:p>
            <a:pPr lvl="1"/>
            <a:r>
              <a:rPr lang="en-US" dirty="0" smtClean="0"/>
              <a:t>Format data file and save as .</a:t>
            </a:r>
            <a:r>
              <a:rPr lang="en-US" dirty="0" err="1" smtClean="0"/>
              <a:t>csv</a:t>
            </a:r>
            <a:r>
              <a:rPr lang="en-US" dirty="0" smtClean="0"/>
              <a:t> file</a:t>
            </a:r>
          </a:p>
          <a:p>
            <a:pPr lvl="1"/>
            <a:r>
              <a:rPr lang="en-US" dirty="0"/>
              <a:t>L</a:t>
            </a:r>
            <a:r>
              <a:rPr lang="en-US" dirty="0" smtClean="0"/>
              <a:t>oad data to </a:t>
            </a:r>
            <a:r>
              <a:rPr lang="en-US" dirty="0"/>
              <a:t>A</a:t>
            </a:r>
            <a:r>
              <a:rPr lang="en-US" dirty="0" smtClean="0"/>
              <a:t>pp</a:t>
            </a:r>
          </a:p>
          <a:p>
            <a:pPr lvl="1"/>
            <a:r>
              <a:rPr lang="en-US" dirty="0" smtClean="0">
                <a:solidFill>
                  <a:srgbClr val="FFFF00"/>
                </a:solidFill>
              </a:rPr>
              <a:t>Experimental setup: experimental design, variable types, dependent and independent variables </a:t>
            </a:r>
          </a:p>
          <a:p>
            <a:pPr lvl="1"/>
            <a:r>
              <a:rPr lang="en-US" dirty="0" smtClean="0"/>
              <a:t>Check assumptions of ANOVA, perform transformations if appropriate</a:t>
            </a:r>
          </a:p>
          <a:p>
            <a:pPr lvl="1"/>
            <a:r>
              <a:rPr lang="en-US" dirty="0"/>
              <a:t>Run ANOVA and interpret results</a:t>
            </a:r>
          </a:p>
          <a:p>
            <a:pPr lvl="1"/>
            <a:r>
              <a:rPr lang="en-US" dirty="0">
                <a:solidFill>
                  <a:srgbClr val="FFFFFF"/>
                </a:solidFill>
              </a:rPr>
              <a:t>Run mean comparison test, interpret results, and save </a:t>
            </a:r>
            <a:r>
              <a:rPr lang="en-US" dirty="0" smtClean="0">
                <a:solidFill>
                  <a:srgbClr val="FFFFFF"/>
                </a:solidFill>
              </a:rPr>
              <a:t>plots</a:t>
            </a:r>
            <a:endParaRPr lang="en-US" dirty="0">
              <a:solidFill>
                <a:srgbClr val="FFFFFF"/>
              </a:solidFill>
            </a:endParaRPr>
          </a:p>
        </p:txBody>
      </p:sp>
    </p:spTree>
    <p:extLst>
      <p:ext uri="{BB962C8B-B14F-4D97-AF65-F5344CB8AC3E}">
        <p14:creationId xmlns:p14="http://schemas.microsoft.com/office/powerpoint/2010/main" val="331975089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6-02-08 at 10.42.43 AM.png"/>
          <p:cNvPicPr>
            <a:picLocks noChangeAspect="1"/>
          </p:cNvPicPr>
          <p:nvPr/>
        </p:nvPicPr>
        <p:blipFill>
          <a:blip r:embed="rId3" cstate="email">
            <a:extLst>
              <a:ext uri="{28A0092B-C50C-407E-A947-70E740481C1C}">
                <a14:useLocalDpi xmlns:a14="http://schemas.microsoft.com/office/drawing/2010/main" val="0"/>
              </a:ext>
            </a:extLst>
          </a:blip>
          <a:srcRect l="-4271" r="-4271"/>
          <a:stretch>
            <a:fillRect/>
          </a:stretch>
        </p:blipFill>
        <p:spPr>
          <a:xfrm>
            <a:off x="1" y="1424400"/>
            <a:ext cx="9144000" cy="5074825"/>
          </a:xfrm>
          <a:prstGeom prst="rect">
            <a:avLst/>
          </a:prstGeom>
        </p:spPr>
      </p:pic>
      <p:sp>
        <p:nvSpPr>
          <p:cNvPr id="2" name="Title 1"/>
          <p:cNvSpPr>
            <a:spLocks noGrp="1"/>
          </p:cNvSpPr>
          <p:nvPr>
            <p:ph type="title"/>
          </p:nvPr>
        </p:nvSpPr>
        <p:spPr>
          <a:xfrm>
            <a:off x="448852" y="381000"/>
            <a:ext cx="8604829" cy="1044388"/>
          </a:xfrm>
        </p:spPr>
        <p:txBody>
          <a:bodyPr anchor="t"/>
          <a:lstStyle/>
          <a:p>
            <a:r>
              <a:rPr lang="en-US" sz="2800" dirty="0" smtClean="0"/>
              <a:t>2. Click ‘Experimental Setup and Assumption Tests’</a:t>
            </a:r>
            <a:endParaRPr lang="en-US" sz="2800" dirty="0"/>
          </a:p>
        </p:txBody>
      </p:sp>
      <p:pic>
        <p:nvPicPr>
          <p:cNvPr id="6" name="Picture 5" descr="Screen Shot 2016-06-12 at 4.59.37 PM.png"/>
          <p:cNvPicPr>
            <a:picLocks noChangeAspect="1"/>
          </p:cNvPicPr>
          <p:nvPr/>
        </p:nvPicPr>
        <p:blipFill rotWithShape="1">
          <a:blip r:embed="rId4">
            <a:extLst>
              <a:ext uri="{28A0092B-C50C-407E-A947-70E740481C1C}">
                <a14:useLocalDpi xmlns:a14="http://schemas.microsoft.com/office/drawing/2010/main" val="0"/>
              </a:ext>
            </a:extLst>
          </a:blip>
          <a:srcRect b="11658"/>
          <a:stretch/>
        </p:blipFill>
        <p:spPr>
          <a:xfrm>
            <a:off x="2955653" y="1441627"/>
            <a:ext cx="5509178" cy="359976"/>
          </a:xfrm>
          <a:prstGeom prst="rect">
            <a:avLst/>
          </a:prstGeom>
        </p:spPr>
      </p:pic>
      <p:sp>
        <p:nvSpPr>
          <p:cNvPr id="7" name="Left Arrow 6"/>
          <p:cNvSpPr/>
          <p:nvPr/>
        </p:nvSpPr>
        <p:spPr>
          <a:xfrm>
            <a:off x="6229892" y="1425388"/>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767044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6-02-08 at 10.51.22 AM.png"/>
          <p:cNvPicPr>
            <a:picLocks noGrp="1" noChangeAspect="1"/>
          </p:cNvPicPr>
          <p:nvPr>
            <p:ph idx="1"/>
          </p:nvPr>
        </p:nvPicPr>
        <p:blipFill>
          <a:blip r:embed="rId2" cstate="email">
            <a:extLst>
              <a:ext uri="{28A0092B-C50C-407E-A947-70E740481C1C}">
                <a14:useLocalDpi xmlns:a14="http://schemas.microsoft.com/office/drawing/2010/main" val="0"/>
              </a:ext>
            </a:extLst>
          </a:blip>
          <a:srcRect l="-3354" r="-3354"/>
          <a:stretch>
            <a:fillRect/>
          </a:stretch>
        </p:blipFill>
        <p:spPr>
          <a:xfrm>
            <a:off x="1" y="1396187"/>
            <a:ext cx="9033268" cy="5013577"/>
          </a:xfrm>
        </p:spPr>
      </p:pic>
      <p:sp>
        <p:nvSpPr>
          <p:cNvPr id="8" name="Rectangle 7"/>
          <p:cNvSpPr/>
          <p:nvPr/>
        </p:nvSpPr>
        <p:spPr>
          <a:xfrm>
            <a:off x="419563" y="1871136"/>
            <a:ext cx="2643378" cy="1341218"/>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721815" y="2376362"/>
            <a:ext cx="2970947" cy="1200329"/>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In four steps, you identify your experimental setup and link it to the columns in your data file.</a:t>
            </a:r>
            <a:endParaRPr lang="en-US" dirty="0"/>
          </a:p>
        </p:txBody>
      </p:sp>
      <p:sp>
        <p:nvSpPr>
          <p:cNvPr id="11" name="Right Bracket 10"/>
          <p:cNvSpPr/>
          <p:nvPr/>
        </p:nvSpPr>
        <p:spPr>
          <a:xfrm>
            <a:off x="2031492" y="1871136"/>
            <a:ext cx="209684" cy="134121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Connector 11"/>
          <p:cNvCxnSpPr>
            <a:stCxn id="11" idx="2"/>
            <a:endCxn id="9" idx="1"/>
          </p:cNvCxnSpPr>
          <p:nvPr/>
        </p:nvCxnSpPr>
        <p:spPr>
          <a:xfrm>
            <a:off x="2241176" y="2541745"/>
            <a:ext cx="480639" cy="434782"/>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062941" y="1396188"/>
            <a:ext cx="5492731" cy="359824"/>
          </a:xfrm>
          <a:prstGeom prst="rect">
            <a:avLst/>
          </a:prstGeom>
        </p:spPr>
      </p:pic>
    </p:spTree>
    <p:extLst>
      <p:ext uri="{BB962C8B-B14F-4D97-AF65-F5344CB8AC3E}">
        <p14:creationId xmlns:p14="http://schemas.microsoft.com/office/powerpoint/2010/main" val="21966373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3086954" y="3541891"/>
            <a:ext cx="5609438" cy="3112420"/>
          </a:xfrm>
          <a:prstGeom prst="parallelogram">
            <a:avLst/>
          </a:prstGeom>
          <a:solidFill>
            <a:schemeClr val="accent3">
              <a:lumMod val="75000"/>
            </a:scheme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8429" y="145143"/>
            <a:ext cx="8599714" cy="2113472"/>
          </a:xfrm>
          <a:solidFill>
            <a:schemeClr val="accent2"/>
          </a:solidFill>
        </p:spPr>
        <p:txBody>
          <a:bodyPr anchor="t"/>
          <a:lstStyle/>
          <a:p>
            <a:r>
              <a:rPr lang="en-US" sz="2200" dirty="0" smtClean="0">
                <a:solidFill>
                  <a:srgbClr val="000000"/>
                </a:solidFill>
              </a:rPr>
              <a:t>Research question: Is there an effect of milking practice on milk production performance in </a:t>
            </a:r>
            <a:r>
              <a:rPr lang="en-US" sz="2200" dirty="0" err="1" smtClean="0">
                <a:solidFill>
                  <a:srgbClr val="000000"/>
                </a:solidFill>
              </a:rPr>
              <a:t>Sahiwal</a:t>
            </a:r>
            <a:r>
              <a:rPr lang="en-US" sz="2200" dirty="0" smtClean="0">
                <a:solidFill>
                  <a:srgbClr val="000000"/>
                </a:solidFill>
              </a:rPr>
              <a:t> cows?  </a:t>
            </a:r>
            <a:br>
              <a:rPr lang="en-US" sz="2200" dirty="0" smtClean="0">
                <a:solidFill>
                  <a:srgbClr val="000000"/>
                </a:solidFill>
              </a:rPr>
            </a:br>
            <a:r>
              <a:rPr lang="en-US" sz="1800" dirty="0">
                <a:solidFill>
                  <a:srgbClr val="000000"/>
                </a:solidFill>
              </a:rPr>
              <a:t>Four milking practices:</a:t>
            </a:r>
            <a:br>
              <a:rPr lang="en-US" sz="1800" dirty="0">
                <a:solidFill>
                  <a:srgbClr val="000000"/>
                </a:solidFill>
              </a:rPr>
            </a:br>
            <a:r>
              <a:rPr lang="en-US" sz="1800" dirty="0">
                <a:solidFill>
                  <a:srgbClr val="000000"/>
                </a:solidFill>
              </a:rPr>
              <a:t>(1) hand-milk 2x/day </a:t>
            </a:r>
            <a:br>
              <a:rPr lang="en-US" sz="1800" dirty="0">
                <a:solidFill>
                  <a:srgbClr val="000000"/>
                </a:solidFill>
              </a:rPr>
            </a:br>
            <a:r>
              <a:rPr lang="en-US" sz="1800" dirty="0">
                <a:solidFill>
                  <a:srgbClr val="000000"/>
                </a:solidFill>
              </a:rPr>
              <a:t>(2) hand-milk 3x/day</a:t>
            </a:r>
            <a:br>
              <a:rPr lang="en-US" sz="1800" dirty="0">
                <a:solidFill>
                  <a:srgbClr val="000000"/>
                </a:solidFill>
              </a:rPr>
            </a:br>
            <a:r>
              <a:rPr lang="en-US" sz="1800" dirty="0">
                <a:solidFill>
                  <a:srgbClr val="000000"/>
                </a:solidFill>
              </a:rPr>
              <a:t>(3) machine-milk 2x/day </a:t>
            </a:r>
            <a:br>
              <a:rPr lang="en-US" sz="1800" dirty="0">
                <a:solidFill>
                  <a:srgbClr val="000000"/>
                </a:solidFill>
              </a:rPr>
            </a:br>
            <a:r>
              <a:rPr lang="en-US" sz="1800" dirty="0">
                <a:solidFill>
                  <a:srgbClr val="000000"/>
                </a:solidFill>
              </a:rPr>
              <a:t>(4) machine-milk 3x/day</a:t>
            </a:r>
            <a:br>
              <a:rPr lang="en-US" sz="1800" dirty="0">
                <a:solidFill>
                  <a:srgbClr val="000000"/>
                </a:solidFill>
              </a:rPr>
            </a:br>
            <a:endParaRPr lang="en-US" sz="1800" dirty="0">
              <a:solidFill>
                <a:srgbClr val="000000"/>
              </a:solidFill>
            </a:endParaRPr>
          </a:p>
        </p:txBody>
      </p:sp>
      <p:sp>
        <p:nvSpPr>
          <p:cNvPr id="3" name="Content Placeholder 2"/>
          <p:cNvSpPr>
            <a:spLocks noGrp="1"/>
          </p:cNvSpPr>
          <p:nvPr>
            <p:ph idx="1"/>
          </p:nvPr>
        </p:nvSpPr>
        <p:spPr>
          <a:xfrm>
            <a:off x="215023" y="2358615"/>
            <a:ext cx="7281898" cy="4208930"/>
          </a:xfrm>
          <a:effectLst>
            <a:glow rad="139700">
              <a:schemeClr val="accent6">
                <a:satMod val="175000"/>
                <a:alpha val="40000"/>
              </a:schemeClr>
            </a:glow>
          </a:effectLst>
        </p:spPr>
        <p:txBody>
          <a:bodyPr>
            <a:normAutofit/>
          </a:bodyPr>
          <a:lstStyle/>
          <a:p>
            <a:pPr marL="0" indent="0">
              <a:lnSpc>
                <a:spcPct val="50000"/>
              </a:lnSpc>
              <a:buNone/>
            </a:pPr>
            <a:r>
              <a:rPr lang="en-US" dirty="0"/>
              <a:t>What is the experimental unit?</a:t>
            </a:r>
          </a:p>
          <a:p>
            <a:pPr marL="0" indent="0">
              <a:lnSpc>
                <a:spcPct val="50000"/>
              </a:lnSpc>
              <a:buNone/>
            </a:pPr>
            <a:r>
              <a:rPr lang="en-US" dirty="0"/>
              <a:t>What is the dependent variable?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18" name="Picture 17"/>
          <p:cNvPicPr>
            <a:picLocks noChangeAspect="1"/>
          </p:cNvPicPr>
          <p:nvPr/>
        </p:nvPicPr>
        <p:blipFill>
          <a:blip r:embed="rId3"/>
          <a:stretch>
            <a:fillRect/>
          </a:stretch>
        </p:blipFill>
        <p:spPr>
          <a:xfrm>
            <a:off x="3831385" y="3809096"/>
            <a:ext cx="715548" cy="640080"/>
          </a:xfrm>
          <a:prstGeom prst="rect">
            <a:avLst/>
          </a:prstGeom>
          <a:effectLst>
            <a:outerShdw blurRad="76200" dir="13500000" sy="23000" kx="1200000" algn="br" rotWithShape="0">
              <a:prstClr val="black">
                <a:alpha val="20000"/>
              </a:prstClr>
            </a:outerShdw>
          </a:effectLst>
        </p:spPr>
      </p:pic>
      <p:pic>
        <p:nvPicPr>
          <p:cNvPr id="19" name="Picture 18"/>
          <p:cNvPicPr>
            <a:picLocks noChangeAspect="1"/>
          </p:cNvPicPr>
          <p:nvPr/>
        </p:nvPicPr>
        <p:blipFill>
          <a:blip r:embed="rId3"/>
          <a:stretch>
            <a:fillRect/>
          </a:stretch>
        </p:blipFill>
        <p:spPr>
          <a:xfrm>
            <a:off x="6039037" y="4601576"/>
            <a:ext cx="715548" cy="640080"/>
          </a:xfrm>
          <a:prstGeom prst="rect">
            <a:avLst/>
          </a:prstGeom>
          <a:effectLst>
            <a:outerShdw blurRad="76200" dir="13500000" sy="23000" kx="1200000" algn="br" rotWithShape="0">
              <a:prstClr val="black">
                <a:alpha val="20000"/>
              </a:prstClr>
            </a:outerShdw>
          </a:effectLst>
        </p:spPr>
      </p:pic>
      <p:pic>
        <p:nvPicPr>
          <p:cNvPr id="20" name="Picture 19"/>
          <p:cNvPicPr>
            <a:picLocks noChangeAspect="1"/>
          </p:cNvPicPr>
          <p:nvPr/>
        </p:nvPicPr>
        <p:blipFill>
          <a:blip r:embed="rId3"/>
          <a:stretch>
            <a:fillRect/>
          </a:stretch>
        </p:blipFill>
        <p:spPr>
          <a:xfrm>
            <a:off x="4546933" y="5293472"/>
            <a:ext cx="715548" cy="640080"/>
          </a:xfrm>
          <a:prstGeom prst="rect">
            <a:avLst/>
          </a:prstGeom>
          <a:effectLst>
            <a:outerShdw blurRad="76200" dir="13500000" sy="23000" kx="1200000" algn="br" rotWithShape="0">
              <a:prstClr val="black">
                <a:alpha val="20000"/>
              </a:prstClr>
            </a:outerShdw>
          </a:effectLst>
        </p:spPr>
      </p:pic>
      <p:pic>
        <p:nvPicPr>
          <p:cNvPr id="21" name="Picture 20"/>
          <p:cNvPicPr>
            <a:picLocks noChangeAspect="1"/>
          </p:cNvPicPr>
          <p:nvPr/>
        </p:nvPicPr>
        <p:blipFill>
          <a:blip r:embed="rId3"/>
          <a:stretch>
            <a:fillRect/>
          </a:stretch>
        </p:blipFill>
        <p:spPr>
          <a:xfrm>
            <a:off x="5414881" y="4129136"/>
            <a:ext cx="715548" cy="640080"/>
          </a:xfrm>
          <a:prstGeom prst="rect">
            <a:avLst/>
          </a:prstGeom>
          <a:effectLst>
            <a:outerShdw blurRad="76200" dir="13500000" sy="23000" kx="1200000" algn="br" rotWithShape="0">
              <a:prstClr val="black">
                <a:alpha val="20000"/>
              </a:prstClr>
            </a:outerShdw>
          </a:effectLst>
        </p:spPr>
      </p:pic>
      <p:pic>
        <p:nvPicPr>
          <p:cNvPr id="22" name="Picture 21"/>
          <p:cNvPicPr>
            <a:picLocks noChangeAspect="1"/>
          </p:cNvPicPr>
          <p:nvPr/>
        </p:nvPicPr>
        <p:blipFill>
          <a:blip r:embed="rId3"/>
          <a:stretch>
            <a:fillRect/>
          </a:stretch>
        </p:blipFill>
        <p:spPr>
          <a:xfrm>
            <a:off x="7246274" y="5914475"/>
            <a:ext cx="715548" cy="640080"/>
          </a:xfrm>
          <a:prstGeom prst="rect">
            <a:avLst/>
          </a:prstGeom>
          <a:effectLst>
            <a:outerShdw blurRad="76200" dir="13500000" sy="23000" kx="1200000" algn="br" rotWithShape="0">
              <a:prstClr val="black">
                <a:alpha val="20000"/>
              </a:prstClr>
            </a:outerShdw>
          </a:effectLst>
        </p:spPr>
      </p:pic>
      <p:pic>
        <p:nvPicPr>
          <p:cNvPr id="23" name="Picture 22"/>
          <p:cNvPicPr>
            <a:picLocks noChangeAspect="1"/>
          </p:cNvPicPr>
          <p:nvPr/>
        </p:nvPicPr>
        <p:blipFill>
          <a:blip r:embed="rId3"/>
          <a:stretch>
            <a:fillRect/>
          </a:stretch>
        </p:blipFill>
        <p:spPr>
          <a:xfrm>
            <a:off x="5528863" y="5887832"/>
            <a:ext cx="715548" cy="640080"/>
          </a:xfrm>
          <a:prstGeom prst="rect">
            <a:avLst/>
          </a:prstGeom>
          <a:effectLst>
            <a:outerShdw blurRad="76200" dir="13500000" sy="23000" kx="1200000" algn="br" rotWithShape="0">
              <a:prstClr val="black">
                <a:alpha val="20000"/>
              </a:prstClr>
            </a:outerShdw>
          </a:effectLst>
        </p:spPr>
      </p:pic>
      <p:pic>
        <p:nvPicPr>
          <p:cNvPr id="24" name="Picture 23"/>
          <p:cNvPicPr>
            <a:picLocks noChangeAspect="1"/>
          </p:cNvPicPr>
          <p:nvPr/>
        </p:nvPicPr>
        <p:blipFill>
          <a:blip r:embed="rId3"/>
          <a:stretch>
            <a:fillRect/>
          </a:stretch>
        </p:blipFill>
        <p:spPr>
          <a:xfrm>
            <a:off x="7345813" y="3641456"/>
            <a:ext cx="715548" cy="640080"/>
          </a:xfrm>
          <a:prstGeom prst="rect">
            <a:avLst/>
          </a:prstGeom>
          <a:effectLst>
            <a:outerShdw blurRad="76200" dir="13500000" sy="23000" kx="1200000" algn="br" rotWithShape="0">
              <a:prstClr val="black">
                <a:alpha val="20000"/>
              </a:prstClr>
            </a:outerShdw>
          </a:effectLst>
        </p:spPr>
      </p:pic>
      <p:pic>
        <p:nvPicPr>
          <p:cNvPr id="25" name="Picture 24"/>
          <p:cNvPicPr>
            <a:picLocks noChangeAspect="1"/>
          </p:cNvPicPr>
          <p:nvPr/>
        </p:nvPicPr>
        <p:blipFill>
          <a:blip r:embed="rId3"/>
          <a:stretch>
            <a:fillRect/>
          </a:stretch>
        </p:blipFill>
        <p:spPr>
          <a:xfrm>
            <a:off x="3983785" y="4847675"/>
            <a:ext cx="715548" cy="640080"/>
          </a:xfrm>
          <a:prstGeom prst="rect">
            <a:avLst/>
          </a:prstGeom>
          <a:effectLst>
            <a:outerShdw blurRad="76200" dir="13500000" sy="23000" kx="1200000" algn="br" rotWithShape="0">
              <a:prstClr val="black">
                <a:alpha val="20000"/>
              </a:prstClr>
            </a:outerShdw>
          </a:effectLst>
        </p:spPr>
      </p:pic>
      <p:pic>
        <p:nvPicPr>
          <p:cNvPr id="26" name="Picture 25"/>
          <p:cNvPicPr>
            <a:picLocks noChangeAspect="1"/>
          </p:cNvPicPr>
          <p:nvPr/>
        </p:nvPicPr>
        <p:blipFill>
          <a:blip r:embed="rId3"/>
          <a:stretch>
            <a:fillRect/>
          </a:stretch>
        </p:blipFill>
        <p:spPr>
          <a:xfrm>
            <a:off x="4136185" y="5886558"/>
            <a:ext cx="715548" cy="640080"/>
          </a:xfrm>
          <a:prstGeom prst="rect">
            <a:avLst/>
          </a:prstGeom>
          <a:effectLst>
            <a:outerShdw blurRad="76200" dir="13500000" sy="23000" kx="1200000" algn="br" rotWithShape="0">
              <a:prstClr val="black">
                <a:alpha val="20000"/>
              </a:prstClr>
            </a:outerShdw>
          </a:effectLst>
        </p:spPr>
      </p:pic>
      <p:pic>
        <p:nvPicPr>
          <p:cNvPr id="28" name="Picture 27"/>
          <p:cNvPicPr>
            <a:picLocks noChangeAspect="1"/>
          </p:cNvPicPr>
          <p:nvPr/>
        </p:nvPicPr>
        <p:blipFill>
          <a:blip r:embed="rId3"/>
          <a:stretch>
            <a:fillRect/>
          </a:stretch>
        </p:blipFill>
        <p:spPr>
          <a:xfrm>
            <a:off x="4699333" y="3641456"/>
            <a:ext cx="715548" cy="640080"/>
          </a:xfrm>
          <a:prstGeom prst="rect">
            <a:avLst/>
          </a:prstGeom>
          <a:effectLst>
            <a:outerShdw blurRad="76200" dir="13500000" sy="23000" kx="1200000" algn="br" rotWithShape="0">
              <a:prstClr val="black">
                <a:alpha val="20000"/>
              </a:prstClr>
            </a:outerShdw>
          </a:effectLst>
        </p:spPr>
      </p:pic>
      <p:pic>
        <p:nvPicPr>
          <p:cNvPr id="29" name="Picture 28"/>
          <p:cNvPicPr>
            <a:picLocks noChangeAspect="1"/>
          </p:cNvPicPr>
          <p:nvPr/>
        </p:nvPicPr>
        <p:blipFill>
          <a:blip r:embed="rId3"/>
          <a:stretch>
            <a:fillRect/>
          </a:stretch>
        </p:blipFill>
        <p:spPr>
          <a:xfrm>
            <a:off x="6451265" y="3568534"/>
            <a:ext cx="715548" cy="640080"/>
          </a:xfrm>
          <a:prstGeom prst="rect">
            <a:avLst/>
          </a:prstGeom>
          <a:effectLst>
            <a:outerShdw blurRad="76200" dir="13500000" sy="23000" kx="1200000" algn="br" rotWithShape="0">
              <a:prstClr val="black">
                <a:alpha val="20000"/>
              </a:prstClr>
            </a:outerShdw>
          </a:effectLst>
        </p:spPr>
      </p:pic>
      <p:pic>
        <p:nvPicPr>
          <p:cNvPr id="30" name="Picture 29"/>
          <p:cNvPicPr>
            <a:picLocks noChangeAspect="1"/>
          </p:cNvPicPr>
          <p:nvPr/>
        </p:nvPicPr>
        <p:blipFill>
          <a:blip r:embed="rId3"/>
          <a:stretch>
            <a:fillRect/>
          </a:stretch>
        </p:blipFill>
        <p:spPr>
          <a:xfrm>
            <a:off x="5686639" y="5106755"/>
            <a:ext cx="715548" cy="640080"/>
          </a:xfrm>
          <a:prstGeom prst="rect">
            <a:avLst/>
          </a:prstGeom>
          <a:effectLst>
            <a:outerShdw blurRad="76200" dir="13500000" sy="23000" kx="1200000" algn="br" rotWithShape="0">
              <a:prstClr val="black">
                <a:alpha val="20000"/>
              </a:prstClr>
            </a:outerShdw>
          </a:effectLst>
        </p:spPr>
      </p:pic>
      <p:pic>
        <p:nvPicPr>
          <p:cNvPr id="31" name="Picture 30"/>
          <p:cNvPicPr>
            <a:picLocks noChangeAspect="1"/>
          </p:cNvPicPr>
          <p:nvPr/>
        </p:nvPicPr>
        <p:blipFill>
          <a:blip r:embed="rId3"/>
          <a:stretch>
            <a:fillRect/>
          </a:stretch>
        </p:blipFill>
        <p:spPr>
          <a:xfrm>
            <a:off x="7307660" y="5293472"/>
            <a:ext cx="715548" cy="640080"/>
          </a:xfrm>
          <a:prstGeom prst="rect">
            <a:avLst/>
          </a:prstGeom>
          <a:effectLst>
            <a:outerShdw blurRad="76200" dir="13500000" sy="23000" kx="1200000" algn="br" rotWithShape="0">
              <a:prstClr val="black">
                <a:alpha val="20000"/>
              </a:prstClr>
            </a:outerShdw>
          </a:effectLst>
        </p:spPr>
      </p:pic>
      <p:pic>
        <p:nvPicPr>
          <p:cNvPr id="32" name="Picture 31"/>
          <p:cNvPicPr>
            <a:picLocks noChangeAspect="1"/>
          </p:cNvPicPr>
          <p:nvPr/>
        </p:nvPicPr>
        <p:blipFill>
          <a:blip r:embed="rId3"/>
          <a:stretch>
            <a:fillRect/>
          </a:stretch>
        </p:blipFill>
        <p:spPr>
          <a:xfrm>
            <a:off x="6924568" y="4232116"/>
            <a:ext cx="715548" cy="640080"/>
          </a:xfrm>
          <a:prstGeom prst="rect">
            <a:avLst/>
          </a:prstGeom>
          <a:effectLst>
            <a:outerShdw blurRad="76200" dir="13500000" sy="23000" kx="1200000" algn="br" rotWithShape="0">
              <a:prstClr val="black">
                <a:alpha val="20000"/>
              </a:prstClr>
            </a:outerShdw>
          </a:effectLst>
        </p:spPr>
      </p:pic>
      <p:pic>
        <p:nvPicPr>
          <p:cNvPr id="33" name="Picture 32"/>
          <p:cNvPicPr>
            <a:picLocks noChangeAspect="1"/>
          </p:cNvPicPr>
          <p:nvPr/>
        </p:nvPicPr>
        <p:blipFill>
          <a:blip r:embed="rId3"/>
          <a:stretch>
            <a:fillRect/>
          </a:stretch>
        </p:blipFill>
        <p:spPr>
          <a:xfrm>
            <a:off x="6414394" y="5720192"/>
            <a:ext cx="715548" cy="640080"/>
          </a:xfrm>
          <a:prstGeom prst="rect">
            <a:avLst/>
          </a:prstGeom>
          <a:effectLst>
            <a:outerShdw blurRad="76200" dir="13500000" sy="23000" kx="1200000" algn="br" rotWithShape="0">
              <a:prstClr val="black">
                <a:alpha val="20000"/>
              </a:prstClr>
            </a:outerShdw>
          </a:effectLst>
        </p:spPr>
      </p:pic>
      <p:pic>
        <p:nvPicPr>
          <p:cNvPr id="34" name="Picture 33"/>
          <p:cNvPicPr>
            <a:picLocks noChangeAspect="1"/>
          </p:cNvPicPr>
          <p:nvPr/>
        </p:nvPicPr>
        <p:blipFill>
          <a:blip r:embed="rId3"/>
          <a:stretch>
            <a:fillRect/>
          </a:stretch>
        </p:blipFill>
        <p:spPr>
          <a:xfrm>
            <a:off x="6530726" y="5068061"/>
            <a:ext cx="715548" cy="640080"/>
          </a:xfrm>
          <a:prstGeom prst="rect">
            <a:avLst/>
          </a:prstGeom>
          <a:effectLst>
            <a:outerShdw blurRad="76200" dir="13500000" sy="23000" kx="1200000" algn="br" rotWithShape="0">
              <a:prstClr val="black">
                <a:alpha val="20000"/>
              </a:prstClr>
            </a:outerShdw>
          </a:effectLst>
        </p:spPr>
      </p:pic>
      <p:pic>
        <p:nvPicPr>
          <p:cNvPr id="35" name="Picture 34"/>
          <p:cNvPicPr>
            <a:picLocks noChangeAspect="1"/>
          </p:cNvPicPr>
          <p:nvPr/>
        </p:nvPicPr>
        <p:blipFill>
          <a:blip r:embed="rId3"/>
          <a:stretch>
            <a:fillRect/>
          </a:stretch>
        </p:blipFill>
        <p:spPr>
          <a:xfrm>
            <a:off x="4818691" y="4475819"/>
            <a:ext cx="715548" cy="640080"/>
          </a:xfrm>
          <a:prstGeom prst="rect">
            <a:avLst/>
          </a:prstGeom>
          <a:effectLst>
            <a:outerShdw blurRad="76200" dir="13500000" sy="23000" kx="1200000" algn="br" rotWithShape="0">
              <a:prstClr val="black">
                <a:alpha val="20000"/>
              </a:prstClr>
            </a:outerShdw>
          </a:effectLst>
        </p:spPr>
      </p:pic>
      <p:pic>
        <p:nvPicPr>
          <p:cNvPr id="36" name="Picture 35"/>
          <p:cNvPicPr>
            <a:picLocks noChangeAspect="1"/>
          </p:cNvPicPr>
          <p:nvPr/>
        </p:nvPicPr>
        <p:blipFill>
          <a:blip r:embed="rId3"/>
          <a:stretch>
            <a:fillRect/>
          </a:stretch>
        </p:blipFill>
        <p:spPr>
          <a:xfrm>
            <a:off x="4818691" y="5886558"/>
            <a:ext cx="715548" cy="640080"/>
          </a:xfrm>
          <a:prstGeom prst="rect">
            <a:avLst/>
          </a:prstGeom>
          <a:effectLst>
            <a:outerShdw blurRad="76200" dir="13500000" sy="23000" kx="1200000" algn="br" rotWithShape="0">
              <a:prstClr val="black">
                <a:alpha val="20000"/>
              </a:prstClr>
            </a:outerShdw>
          </a:effectLst>
        </p:spPr>
      </p:pic>
      <p:sp>
        <p:nvSpPr>
          <p:cNvPr id="7" name="TextBox 6"/>
          <p:cNvSpPr txBox="1"/>
          <p:nvPr/>
        </p:nvSpPr>
        <p:spPr>
          <a:xfrm>
            <a:off x="4317579" y="2662375"/>
            <a:ext cx="3311172" cy="369332"/>
          </a:xfrm>
          <a:prstGeom prst="rect">
            <a:avLst/>
          </a:prstGeom>
          <a:noFill/>
        </p:spPr>
        <p:txBody>
          <a:bodyPr wrap="square" rtlCol="0">
            <a:spAutoFit/>
          </a:bodyPr>
          <a:lstStyle/>
          <a:p>
            <a:r>
              <a:rPr lang="en-US" dirty="0" smtClean="0">
                <a:solidFill>
                  <a:srgbClr val="FFFF00"/>
                </a:solidFill>
              </a:rPr>
              <a:t>Milk production performance</a:t>
            </a:r>
            <a:endParaRPr lang="en-US" dirty="0">
              <a:solidFill>
                <a:srgbClr val="FFFF00"/>
              </a:solidFill>
            </a:endParaRPr>
          </a:p>
        </p:txBody>
      </p:sp>
      <p:sp>
        <p:nvSpPr>
          <p:cNvPr id="38" name="TextBox 37"/>
          <p:cNvSpPr txBox="1"/>
          <p:nvPr/>
        </p:nvSpPr>
        <p:spPr>
          <a:xfrm>
            <a:off x="4180257" y="2258615"/>
            <a:ext cx="3311172" cy="369332"/>
          </a:xfrm>
          <a:prstGeom prst="rect">
            <a:avLst/>
          </a:prstGeom>
          <a:noFill/>
        </p:spPr>
        <p:txBody>
          <a:bodyPr wrap="square" rtlCol="0">
            <a:spAutoFit/>
          </a:bodyPr>
          <a:lstStyle/>
          <a:p>
            <a:r>
              <a:rPr lang="en-US" dirty="0" smtClean="0">
                <a:solidFill>
                  <a:srgbClr val="FFFF00"/>
                </a:solidFill>
              </a:rPr>
              <a:t>Cow</a:t>
            </a:r>
            <a:endParaRPr lang="en-US" dirty="0">
              <a:solidFill>
                <a:srgbClr val="FFFF00"/>
              </a:solidFill>
            </a:endParaRPr>
          </a:p>
        </p:txBody>
      </p:sp>
      <p:grpSp>
        <p:nvGrpSpPr>
          <p:cNvPr id="39" name="Group 38"/>
          <p:cNvGrpSpPr/>
          <p:nvPr/>
        </p:nvGrpSpPr>
        <p:grpSpPr>
          <a:xfrm>
            <a:off x="8196133" y="2952105"/>
            <a:ext cx="399802" cy="691208"/>
            <a:chOff x="1152370" y="3200773"/>
            <a:chExt cx="399802" cy="691208"/>
          </a:xfrm>
        </p:grpSpPr>
        <p:sp>
          <p:nvSpPr>
            <p:cNvPr id="40" name="Can 39"/>
            <p:cNvSpPr/>
            <p:nvPr/>
          </p:nvSpPr>
          <p:spPr>
            <a:xfrm>
              <a:off x="1152370" y="3406486"/>
              <a:ext cx="399802" cy="485495"/>
            </a:xfrm>
            <a:prstGeom prst="can">
              <a:avLst/>
            </a:prstGeom>
            <a:solidFill>
              <a:srgbClr val="BFBF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152370" y="3406486"/>
              <a:ext cx="399802" cy="10010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Block Arc 41"/>
            <p:cNvSpPr/>
            <p:nvPr/>
          </p:nvSpPr>
          <p:spPr>
            <a:xfrm rot="177369">
              <a:off x="1175193" y="3200773"/>
              <a:ext cx="374737" cy="546692"/>
            </a:xfrm>
            <a:prstGeom prst="blockArc">
              <a:avLst>
                <a:gd name="adj1" fmla="val 10367366"/>
                <a:gd name="adj2" fmla="val 21251368"/>
                <a:gd name="adj3" fmla="val 15209"/>
              </a:avLst>
            </a:prstGeom>
            <a:solidFill>
              <a:schemeClr val="bg1">
                <a:lumMod val="75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43" name="Oval 42"/>
          <p:cNvSpPr/>
          <p:nvPr/>
        </p:nvSpPr>
        <p:spPr>
          <a:xfrm>
            <a:off x="7917466" y="2914505"/>
            <a:ext cx="1063249" cy="783016"/>
          </a:xfrm>
          <a:prstGeom prst="ellipse">
            <a:avLst/>
          </a:prstGeom>
          <a:noFill/>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7614790" y="3464535"/>
            <a:ext cx="347032" cy="232986"/>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743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Screen Shot 2016-02-08 at 10.51.22 AM.png"/>
          <p:cNvPicPr>
            <a:picLocks noChangeAspect="1"/>
          </p:cNvPicPr>
          <p:nvPr/>
        </p:nvPicPr>
        <p:blipFill>
          <a:blip r:embed="rId2" cstate="email">
            <a:extLst>
              <a:ext uri="{28A0092B-C50C-407E-A947-70E740481C1C}">
                <a14:useLocalDpi xmlns:a14="http://schemas.microsoft.com/office/drawing/2010/main" val="0"/>
              </a:ext>
            </a:extLst>
          </a:blip>
          <a:srcRect l="-3354" r="-3354"/>
          <a:stretch>
            <a:fillRect/>
          </a:stretch>
        </p:blipFill>
        <p:spPr>
          <a:xfrm>
            <a:off x="0" y="1396187"/>
            <a:ext cx="9033268" cy="5013577"/>
          </a:xfrm>
          <a:prstGeom prst="rect">
            <a:avLst/>
          </a:prstGeom>
        </p:spPr>
      </p:pic>
      <p:sp>
        <p:nvSpPr>
          <p:cNvPr id="2" name="Title 1"/>
          <p:cNvSpPr>
            <a:spLocks noGrp="1"/>
          </p:cNvSpPr>
          <p:nvPr>
            <p:ph type="title"/>
          </p:nvPr>
        </p:nvSpPr>
        <p:spPr/>
        <p:txBody>
          <a:bodyPr anchor="t"/>
          <a:lstStyle/>
          <a:p>
            <a:r>
              <a:rPr lang="en-US" dirty="0" smtClean="0"/>
              <a:t>2.1 Click ‘Experimental Design’</a:t>
            </a:r>
            <a:endParaRPr lang="en-US" dirty="0"/>
          </a:p>
        </p:txBody>
      </p:sp>
      <p:sp>
        <p:nvSpPr>
          <p:cNvPr id="8" name="Rectangle 7"/>
          <p:cNvSpPr/>
          <p:nvPr/>
        </p:nvSpPr>
        <p:spPr>
          <a:xfrm>
            <a:off x="419563" y="1871136"/>
            <a:ext cx="2568672" cy="406486"/>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a:off x="2513819" y="1871136"/>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062941" y="1396188"/>
            <a:ext cx="5492731" cy="359824"/>
          </a:xfrm>
          <a:prstGeom prst="rect">
            <a:avLst/>
          </a:prstGeom>
        </p:spPr>
      </p:pic>
    </p:spTree>
    <p:extLst>
      <p:ext uri="{BB962C8B-B14F-4D97-AF65-F5344CB8AC3E}">
        <p14:creationId xmlns:p14="http://schemas.microsoft.com/office/powerpoint/2010/main" val="304162421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8 at 11.10.47 AM.png"/>
          <p:cNvPicPr>
            <a:picLocks noChangeAspect="1"/>
          </p:cNvPicPr>
          <p:nvPr/>
        </p:nvPicPr>
        <p:blipFill rotWithShape="1">
          <a:blip r:embed="rId3"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sp>
        <p:nvSpPr>
          <p:cNvPr id="10" name="Title 1"/>
          <p:cNvSpPr txBox="1">
            <a:spLocks/>
          </p:cNvSpPr>
          <p:nvPr/>
        </p:nvSpPr>
        <p:spPr>
          <a:xfrm>
            <a:off x="782453" y="354108"/>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dirty="0" smtClean="0"/>
              <a:t>2.1 Click ‘Experimental Design’</a:t>
            </a:r>
            <a:endParaRPr lang="en-US" dirty="0"/>
          </a:p>
        </p:txBody>
      </p:sp>
      <p:cxnSp>
        <p:nvCxnSpPr>
          <p:cNvPr id="5" name="Straight Connector 4"/>
          <p:cNvCxnSpPr/>
          <p:nvPr/>
        </p:nvCxnSpPr>
        <p:spPr>
          <a:xfrm>
            <a:off x="2689412" y="2990027"/>
            <a:ext cx="329214" cy="57095"/>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3" name="Picture 2" descr="Screen Shot 2016-06-12 at 5.14.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3" y="1803457"/>
            <a:ext cx="2695061" cy="4737001"/>
          </a:xfrm>
          <a:prstGeom prst="rect">
            <a:avLst/>
          </a:prstGeom>
        </p:spPr>
      </p:pic>
      <p:sp>
        <p:nvSpPr>
          <p:cNvPr id="8" name="Rectangle 7"/>
          <p:cNvSpPr/>
          <p:nvPr/>
        </p:nvSpPr>
        <p:spPr>
          <a:xfrm>
            <a:off x="501223" y="2120999"/>
            <a:ext cx="2517403" cy="112023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689412" y="2781994"/>
            <a:ext cx="4407140" cy="369332"/>
          </a:xfrm>
          <a:prstGeom prst="rect">
            <a:avLst/>
          </a:prstGeom>
          <a:solidFill>
            <a:srgbClr val="BCE3F9"/>
          </a:solidFill>
          <a:effectLst>
            <a:outerShdw blurRad="50800" dist="38100" dir="2700000" algn="tl" rotWithShape="0">
              <a:prstClr val="black">
                <a:alpha val="40000"/>
              </a:prstClr>
            </a:outerShdw>
          </a:effectLst>
        </p:spPr>
        <p:txBody>
          <a:bodyPr wrap="square" rtlCol="0" anchor="ctr">
            <a:spAutoFit/>
          </a:bodyPr>
          <a:lstStyle/>
          <a:p>
            <a:pPr algn="ctr"/>
            <a:r>
              <a:rPr lang="en-US" dirty="0" smtClean="0"/>
              <a:t>Choose your experimental design</a:t>
            </a:r>
            <a:endParaRPr lang="en-US" dirty="0"/>
          </a:p>
        </p:txBody>
      </p:sp>
    </p:spTree>
    <p:extLst>
      <p:ext uri="{BB962C8B-B14F-4D97-AF65-F5344CB8AC3E}">
        <p14:creationId xmlns:p14="http://schemas.microsoft.com/office/powerpoint/2010/main" val="1970571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8 at 11.10.47 AM.png"/>
          <p:cNvPicPr>
            <a:picLocks noChangeAspect="1"/>
          </p:cNvPicPr>
          <p:nvPr/>
        </p:nvPicPr>
        <p:blipFill rotWithShape="1">
          <a:blip r:embed="rId3"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sp>
        <p:nvSpPr>
          <p:cNvPr id="10" name="Title 1"/>
          <p:cNvSpPr txBox="1">
            <a:spLocks/>
          </p:cNvSpPr>
          <p:nvPr/>
        </p:nvSpPr>
        <p:spPr>
          <a:xfrm>
            <a:off x="782453" y="354108"/>
            <a:ext cx="7583487"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dirty="0" smtClean="0"/>
              <a:t>2.1 Click ‘Experimental Design’</a:t>
            </a:r>
            <a:endParaRPr lang="en-US" dirty="0"/>
          </a:p>
        </p:txBody>
      </p:sp>
      <p:cxnSp>
        <p:nvCxnSpPr>
          <p:cNvPr id="5" name="Straight Connector 4"/>
          <p:cNvCxnSpPr/>
          <p:nvPr/>
        </p:nvCxnSpPr>
        <p:spPr>
          <a:xfrm>
            <a:off x="2689412" y="2990027"/>
            <a:ext cx="329214" cy="57095"/>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3" name="Picture 2" descr="Screen Shot 2016-06-12 at 5.14.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3" y="1803457"/>
            <a:ext cx="2695061" cy="4737001"/>
          </a:xfrm>
          <a:prstGeom prst="rect">
            <a:avLst/>
          </a:prstGeom>
        </p:spPr>
      </p:pic>
      <p:sp>
        <p:nvSpPr>
          <p:cNvPr id="8" name="Rectangle 7"/>
          <p:cNvSpPr/>
          <p:nvPr/>
        </p:nvSpPr>
        <p:spPr>
          <a:xfrm>
            <a:off x="501223" y="2120999"/>
            <a:ext cx="2517403" cy="112023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689412" y="2643495"/>
            <a:ext cx="4407140" cy="646331"/>
          </a:xfrm>
          <a:prstGeom prst="rect">
            <a:avLst/>
          </a:prstGeom>
          <a:solidFill>
            <a:srgbClr val="BCE3F9"/>
          </a:solidFill>
          <a:effectLst>
            <a:outerShdw blurRad="50800" dist="38100" dir="2700000" algn="tl" rotWithShape="0">
              <a:prstClr val="black">
                <a:alpha val="40000"/>
              </a:prstClr>
            </a:outerShdw>
          </a:effectLst>
        </p:spPr>
        <p:txBody>
          <a:bodyPr wrap="square" rtlCol="0" anchor="ctr">
            <a:spAutoFit/>
          </a:bodyPr>
          <a:lstStyle/>
          <a:p>
            <a:pPr algn="ctr"/>
            <a:r>
              <a:rPr lang="en-US" dirty="0"/>
              <a:t>What is the experimental design of the milking dataset? </a:t>
            </a:r>
          </a:p>
        </p:txBody>
      </p:sp>
    </p:spTree>
    <p:extLst>
      <p:ext uri="{BB962C8B-B14F-4D97-AF65-F5344CB8AC3E}">
        <p14:creationId xmlns:p14="http://schemas.microsoft.com/office/powerpoint/2010/main" val="85709088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8 at 11.10.47 AM.png"/>
          <p:cNvPicPr>
            <a:picLocks noChangeAspect="1"/>
          </p:cNvPicPr>
          <p:nvPr/>
        </p:nvPicPr>
        <p:blipFill rotWithShape="1">
          <a:blip r:embed="rId3"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sp>
        <p:nvSpPr>
          <p:cNvPr id="10" name="Title 1"/>
          <p:cNvSpPr txBox="1">
            <a:spLocks/>
          </p:cNvSpPr>
          <p:nvPr/>
        </p:nvSpPr>
        <p:spPr>
          <a:xfrm>
            <a:off x="782453" y="354108"/>
            <a:ext cx="7995159" cy="1044388"/>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n-US" sz="3200" dirty="0"/>
              <a:t>2.1a Click the type of experimental design</a:t>
            </a:r>
          </a:p>
        </p:txBody>
      </p:sp>
      <p:cxnSp>
        <p:nvCxnSpPr>
          <p:cNvPr id="5" name="Straight Connector 4"/>
          <p:cNvCxnSpPr/>
          <p:nvPr/>
        </p:nvCxnSpPr>
        <p:spPr>
          <a:xfrm>
            <a:off x="2689412" y="2990027"/>
            <a:ext cx="329214" cy="57095"/>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2" name="Picture 1" descr="Screen Shot 2016-06-12 at 5.18.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11" y="1796708"/>
            <a:ext cx="2750749" cy="4764958"/>
          </a:xfrm>
          <a:prstGeom prst="rect">
            <a:avLst/>
          </a:prstGeom>
        </p:spPr>
      </p:pic>
      <p:sp>
        <p:nvSpPr>
          <p:cNvPr id="8" name="Rectangle 7"/>
          <p:cNvSpPr/>
          <p:nvPr/>
        </p:nvSpPr>
        <p:spPr>
          <a:xfrm>
            <a:off x="501223" y="2120999"/>
            <a:ext cx="2517403" cy="112023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eft Arrow 11"/>
          <p:cNvSpPr/>
          <p:nvPr/>
        </p:nvSpPr>
        <p:spPr>
          <a:xfrm>
            <a:off x="2119272" y="2961805"/>
            <a:ext cx="722042" cy="29044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3456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2-08 at 11.10.47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pic>
        <p:nvPicPr>
          <p:cNvPr id="11" name="Picture 10"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sp>
        <p:nvSpPr>
          <p:cNvPr id="2" name="Title 1"/>
          <p:cNvSpPr>
            <a:spLocks noGrp="1"/>
          </p:cNvSpPr>
          <p:nvPr>
            <p:ph type="title"/>
          </p:nvPr>
        </p:nvSpPr>
        <p:spPr>
          <a:xfrm>
            <a:off x="396635" y="228600"/>
            <a:ext cx="8364537" cy="1044388"/>
          </a:xfrm>
        </p:spPr>
        <p:txBody>
          <a:bodyPr/>
          <a:lstStyle/>
          <a:p>
            <a:r>
              <a:rPr lang="en-US" sz="3200" dirty="0" smtClean="0"/>
              <a:t>2.1b </a:t>
            </a:r>
            <a:r>
              <a:rPr lang="en-US" sz="3200" dirty="0"/>
              <a:t>Click </a:t>
            </a:r>
            <a:r>
              <a:rPr lang="en-US" sz="3200" dirty="0" smtClean="0"/>
              <a:t>an ‘Analysis </a:t>
            </a:r>
            <a:r>
              <a:rPr lang="en-US" sz="3200" dirty="0"/>
              <a:t>Subtype’ if applicable</a:t>
            </a:r>
          </a:p>
        </p:txBody>
      </p:sp>
      <p:cxnSp>
        <p:nvCxnSpPr>
          <p:cNvPr id="7" name="Straight Connector 6"/>
          <p:cNvCxnSpPr>
            <a:endCxn id="8" idx="1"/>
          </p:cNvCxnSpPr>
          <p:nvPr/>
        </p:nvCxnSpPr>
        <p:spPr>
          <a:xfrm>
            <a:off x="1794716" y="3592813"/>
            <a:ext cx="552709" cy="59766"/>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descr="Screen Shot 2016-06-12 at 5.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57" y="1789610"/>
            <a:ext cx="2750749" cy="4764958"/>
          </a:xfrm>
          <a:prstGeom prst="rect">
            <a:avLst/>
          </a:prstGeom>
        </p:spPr>
      </p:pic>
      <p:sp>
        <p:nvSpPr>
          <p:cNvPr id="5" name="Rectangle 4"/>
          <p:cNvSpPr/>
          <p:nvPr/>
        </p:nvSpPr>
        <p:spPr>
          <a:xfrm>
            <a:off x="484550" y="3240979"/>
            <a:ext cx="2517403" cy="767137"/>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347425" y="3329413"/>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there an analysis subtype for the milking dataset?</a:t>
            </a:r>
            <a:endParaRPr lang="en-US" dirty="0"/>
          </a:p>
        </p:txBody>
      </p:sp>
    </p:spTree>
    <p:extLst>
      <p:ext uri="{BB962C8B-B14F-4D97-AF65-F5344CB8AC3E}">
        <p14:creationId xmlns:p14="http://schemas.microsoft.com/office/powerpoint/2010/main" val="205942964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2-08 at 11.10.47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pic>
        <p:nvPicPr>
          <p:cNvPr id="11" name="Picture 10"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sp>
        <p:nvSpPr>
          <p:cNvPr id="2" name="Title 1"/>
          <p:cNvSpPr>
            <a:spLocks noGrp="1"/>
          </p:cNvSpPr>
          <p:nvPr>
            <p:ph type="title"/>
          </p:nvPr>
        </p:nvSpPr>
        <p:spPr>
          <a:xfrm>
            <a:off x="396635" y="228600"/>
            <a:ext cx="8364537" cy="1044388"/>
          </a:xfrm>
        </p:spPr>
        <p:txBody>
          <a:bodyPr/>
          <a:lstStyle/>
          <a:p>
            <a:r>
              <a:rPr lang="en-US" sz="3200" dirty="0" smtClean="0"/>
              <a:t>2.1b </a:t>
            </a:r>
            <a:r>
              <a:rPr lang="en-US" sz="3200" dirty="0"/>
              <a:t>Click </a:t>
            </a:r>
            <a:r>
              <a:rPr lang="en-US" sz="3200" dirty="0" smtClean="0"/>
              <a:t>an ‘Analysis </a:t>
            </a:r>
            <a:r>
              <a:rPr lang="en-US" sz="3200" dirty="0"/>
              <a:t>Subtype’ if applicable</a:t>
            </a:r>
          </a:p>
        </p:txBody>
      </p:sp>
      <p:cxnSp>
        <p:nvCxnSpPr>
          <p:cNvPr id="7" name="Straight Connector 6"/>
          <p:cNvCxnSpPr>
            <a:endCxn id="8" idx="1"/>
          </p:cNvCxnSpPr>
          <p:nvPr/>
        </p:nvCxnSpPr>
        <p:spPr>
          <a:xfrm>
            <a:off x="1794716" y="3592813"/>
            <a:ext cx="552709" cy="59766"/>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descr="Screen Shot 2016-06-12 at 5.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57" y="1789610"/>
            <a:ext cx="2750749" cy="4764958"/>
          </a:xfrm>
          <a:prstGeom prst="rect">
            <a:avLst/>
          </a:prstGeom>
        </p:spPr>
      </p:pic>
      <p:sp>
        <p:nvSpPr>
          <p:cNvPr id="5" name="Rectangle 4"/>
          <p:cNvSpPr/>
          <p:nvPr/>
        </p:nvSpPr>
        <p:spPr>
          <a:xfrm>
            <a:off x="484550" y="3240979"/>
            <a:ext cx="2517403" cy="767137"/>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347425" y="3329413"/>
            <a:ext cx="3875575"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Is there an analysis subtype for the milking dataset? No.</a:t>
            </a:r>
            <a:endParaRPr lang="en-US" dirty="0"/>
          </a:p>
        </p:txBody>
      </p:sp>
    </p:spTree>
    <p:extLst>
      <p:ext uri="{BB962C8B-B14F-4D97-AF65-F5344CB8AC3E}">
        <p14:creationId xmlns:p14="http://schemas.microsoft.com/office/powerpoint/2010/main" val="7668537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02-08 at 11.10.47 AM.png"/>
          <p:cNvPicPr>
            <a:picLocks noChangeAspect="1"/>
          </p:cNvPicPr>
          <p:nvPr/>
        </p:nvPicPr>
        <p:blipFill rotWithShape="1">
          <a:blip r:embed="rId3"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pic>
        <p:nvPicPr>
          <p:cNvPr id="10" name="Picture 9"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11" name="Picture 10" descr="Screen Shot 2016-06-12 at 5.18.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57" y="1789610"/>
            <a:ext cx="2750749" cy="4764958"/>
          </a:xfrm>
          <a:prstGeom prst="rect">
            <a:avLst/>
          </a:prstGeom>
        </p:spPr>
      </p:pic>
      <p:sp>
        <p:nvSpPr>
          <p:cNvPr id="2" name="Title 1"/>
          <p:cNvSpPr>
            <a:spLocks noGrp="1"/>
          </p:cNvSpPr>
          <p:nvPr>
            <p:ph type="title"/>
          </p:nvPr>
        </p:nvSpPr>
        <p:spPr>
          <a:xfrm>
            <a:off x="779463" y="351118"/>
            <a:ext cx="7989959" cy="1044388"/>
          </a:xfrm>
        </p:spPr>
        <p:txBody>
          <a:bodyPr/>
          <a:lstStyle/>
          <a:p>
            <a:r>
              <a:rPr lang="en-US" sz="3200" dirty="0" smtClean="0"/>
              <a:t>2.1c </a:t>
            </a:r>
            <a:r>
              <a:rPr lang="en-US" sz="3200" dirty="0"/>
              <a:t>Click </a:t>
            </a:r>
            <a:r>
              <a:rPr lang="en-US" sz="3200" dirty="0" smtClean="0"/>
              <a:t>the number of factors in your dataset</a:t>
            </a:r>
            <a:endParaRPr lang="en-US" sz="3200" dirty="0"/>
          </a:p>
        </p:txBody>
      </p:sp>
      <p:sp>
        <p:nvSpPr>
          <p:cNvPr id="5" name="Rectangle 4"/>
          <p:cNvSpPr/>
          <p:nvPr/>
        </p:nvSpPr>
        <p:spPr>
          <a:xfrm>
            <a:off x="396635" y="4035778"/>
            <a:ext cx="2517403" cy="6696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Bracket 5"/>
          <p:cNvSpPr/>
          <p:nvPr/>
        </p:nvSpPr>
        <p:spPr>
          <a:xfrm>
            <a:off x="1205370" y="4420649"/>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 name="Straight Connector 6"/>
          <p:cNvCxnSpPr>
            <a:stCxn id="6" idx="2"/>
          </p:cNvCxnSpPr>
          <p:nvPr/>
        </p:nvCxnSpPr>
        <p:spPr>
          <a:xfrm>
            <a:off x="1369723" y="4552349"/>
            <a:ext cx="1782865"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152588" y="4243294"/>
            <a:ext cx="3421021" cy="646331"/>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How many factors are in the milking dataset?</a:t>
            </a:r>
            <a:endParaRPr lang="en-US" dirty="0"/>
          </a:p>
        </p:txBody>
      </p:sp>
    </p:spTree>
    <p:extLst>
      <p:ext uri="{BB962C8B-B14F-4D97-AF65-F5344CB8AC3E}">
        <p14:creationId xmlns:p14="http://schemas.microsoft.com/office/powerpoint/2010/main" val="94243936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02-08 at 11.10.47 AM.png"/>
          <p:cNvPicPr>
            <a:picLocks noChangeAspect="1"/>
          </p:cNvPicPr>
          <p:nvPr/>
        </p:nvPicPr>
        <p:blipFill rotWithShape="1">
          <a:blip r:embed="rId3"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pic>
        <p:nvPicPr>
          <p:cNvPr id="10" name="Picture 9" descr="Screen Shot 2016-06-12 at 5.11.18 PM.png"/>
          <p:cNvPicPr>
            <a:picLocks noChangeAspect="1"/>
          </p:cNvPicPr>
          <p:nvPr/>
        </p:nvPicPr>
        <p:blipFill rotWithShape="1">
          <a:blip r:embed="rId4">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11" name="Picture 10" descr="Screen Shot 2016-06-12 at 5.18.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57" y="1789610"/>
            <a:ext cx="2750749" cy="4764958"/>
          </a:xfrm>
          <a:prstGeom prst="rect">
            <a:avLst/>
          </a:prstGeom>
        </p:spPr>
      </p:pic>
      <p:sp>
        <p:nvSpPr>
          <p:cNvPr id="2" name="Title 1"/>
          <p:cNvSpPr>
            <a:spLocks noGrp="1"/>
          </p:cNvSpPr>
          <p:nvPr>
            <p:ph type="title"/>
          </p:nvPr>
        </p:nvSpPr>
        <p:spPr>
          <a:xfrm>
            <a:off x="779463" y="351118"/>
            <a:ext cx="7989959" cy="1044388"/>
          </a:xfrm>
        </p:spPr>
        <p:txBody>
          <a:bodyPr/>
          <a:lstStyle/>
          <a:p>
            <a:r>
              <a:rPr lang="en-US" sz="3200" dirty="0" smtClean="0"/>
              <a:t>2.1c </a:t>
            </a:r>
            <a:r>
              <a:rPr lang="en-US" sz="3200" dirty="0"/>
              <a:t>Click </a:t>
            </a:r>
            <a:r>
              <a:rPr lang="en-US" sz="3200" dirty="0" smtClean="0"/>
              <a:t>the number of factors in your dataset</a:t>
            </a:r>
            <a:endParaRPr lang="en-US" sz="3200" dirty="0"/>
          </a:p>
        </p:txBody>
      </p:sp>
      <p:sp>
        <p:nvSpPr>
          <p:cNvPr id="5" name="Rectangle 4"/>
          <p:cNvSpPr/>
          <p:nvPr/>
        </p:nvSpPr>
        <p:spPr>
          <a:xfrm>
            <a:off x="396635" y="4035778"/>
            <a:ext cx="2517403" cy="6696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Bracket 5"/>
          <p:cNvSpPr/>
          <p:nvPr/>
        </p:nvSpPr>
        <p:spPr>
          <a:xfrm>
            <a:off x="1205370" y="4420649"/>
            <a:ext cx="164353" cy="263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 name="Straight Connector 6"/>
          <p:cNvCxnSpPr>
            <a:stCxn id="6" idx="2"/>
          </p:cNvCxnSpPr>
          <p:nvPr/>
        </p:nvCxnSpPr>
        <p:spPr>
          <a:xfrm>
            <a:off x="1369723" y="4552349"/>
            <a:ext cx="1782865"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152588" y="4243294"/>
            <a:ext cx="3421021" cy="923330"/>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How many factors are in the milking dataset?</a:t>
            </a:r>
          </a:p>
          <a:p>
            <a:pPr algn="ctr"/>
            <a:r>
              <a:rPr lang="en-US" dirty="0"/>
              <a:t>1 = milking </a:t>
            </a:r>
            <a:r>
              <a:rPr lang="en-US" dirty="0" smtClean="0"/>
              <a:t>practice</a:t>
            </a:r>
            <a:endParaRPr lang="en-US" dirty="0"/>
          </a:p>
        </p:txBody>
      </p:sp>
    </p:spTree>
    <p:extLst>
      <p:ext uri="{BB962C8B-B14F-4D97-AF65-F5344CB8AC3E}">
        <p14:creationId xmlns:p14="http://schemas.microsoft.com/office/powerpoint/2010/main" val="113092110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2-08 at 11.10.47 AM.png"/>
          <p:cNvPicPr>
            <a:picLocks noChangeAspect="1"/>
          </p:cNvPicPr>
          <p:nvPr/>
        </p:nvPicPr>
        <p:blipFill rotWithShape="1">
          <a:blip r:embed="rId2" cstate="email">
            <a:extLst>
              <a:ext uri="{28A0092B-C50C-407E-A947-70E740481C1C}">
                <a14:useLocalDpi xmlns:a14="http://schemas.microsoft.com/office/drawing/2010/main" val="0"/>
              </a:ext>
            </a:extLst>
          </a:blip>
          <a:srcRect r="8542"/>
          <a:stretch/>
        </p:blipFill>
        <p:spPr>
          <a:xfrm>
            <a:off x="283881" y="1300628"/>
            <a:ext cx="8567819" cy="5239829"/>
          </a:xfrm>
          <a:prstGeom prst="rect">
            <a:avLst/>
          </a:prstGeom>
        </p:spPr>
      </p:pic>
      <p:pic>
        <p:nvPicPr>
          <p:cNvPr id="11" name="Picture 10"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284881" y="1309885"/>
            <a:ext cx="5492731" cy="359824"/>
          </a:xfrm>
          <a:prstGeom prst="rect">
            <a:avLst/>
          </a:prstGeom>
        </p:spPr>
      </p:pic>
      <p:pic>
        <p:nvPicPr>
          <p:cNvPr id="12" name="Picture 11" descr="Screen Shot 2016-06-12 at 5.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57" y="1789610"/>
            <a:ext cx="2750749" cy="4764958"/>
          </a:xfrm>
          <a:prstGeom prst="rect">
            <a:avLst/>
          </a:prstGeom>
        </p:spPr>
      </p:pic>
      <p:sp>
        <p:nvSpPr>
          <p:cNvPr id="2" name="Title 1"/>
          <p:cNvSpPr>
            <a:spLocks noGrp="1"/>
          </p:cNvSpPr>
          <p:nvPr>
            <p:ph type="title"/>
          </p:nvPr>
        </p:nvSpPr>
        <p:spPr/>
        <p:txBody>
          <a:bodyPr anchor="t"/>
          <a:lstStyle/>
          <a:p>
            <a:r>
              <a:rPr lang="en-US" dirty="0" smtClean="0"/>
              <a:t>2.2 Click ‘Variable Types’</a:t>
            </a:r>
            <a:endParaRPr lang="en-US" dirty="0"/>
          </a:p>
        </p:txBody>
      </p:sp>
      <p:sp>
        <p:nvSpPr>
          <p:cNvPr id="9" name="Left Arrow 8"/>
          <p:cNvSpPr/>
          <p:nvPr/>
        </p:nvSpPr>
        <p:spPr>
          <a:xfrm>
            <a:off x="1856989" y="5065590"/>
            <a:ext cx="606214" cy="4064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05766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25823"/>
            <a:ext cx="7583487" cy="1044388"/>
          </a:xfrm>
        </p:spPr>
        <p:txBody>
          <a:bodyPr anchor="t"/>
          <a:lstStyle/>
          <a:p>
            <a:r>
              <a:rPr lang="en-US" dirty="0" smtClean="0"/>
              <a:t>2.2 Click ‘Variable Types’</a:t>
            </a:r>
            <a:endParaRPr lang="en-US" dirty="0"/>
          </a:p>
        </p:txBody>
      </p:sp>
      <p:pic>
        <p:nvPicPr>
          <p:cNvPr id="4" name="Picture 3" descr="Screen Shot 2016-02-08 at 11.47.51 AM.png"/>
          <p:cNvPicPr>
            <a:picLocks noChangeAspect="1"/>
          </p:cNvPicPr>
          <p:nvPr/>
        </p:nvPicPr>
        <p:blipFill rotWithShape="1">
          <a:blip r:embed="rId2" cstate="email">
            <a:extLst>
              <a:ext uri="{28A0092B-C50C-407E-A947-70E740481C1C}">
                <a14:useLocalDpi xmlns:a14="http://schemas.microsoft.com/office/drawing/2010/main" val="0"/>
              </a:ext>
            </a:extLst>
          </a:blip>
          <a:srcRect l="1460" r="13235" b="22442"/>
          <a:stretch/>
        </p:blipFill>
        <p:spPr>
          <a:xfrm>
            <a:off x="179294" y="1416419"/>
            <a:ext cx="8728080" cy="4440519"/>
          </a:xfrm>
          <a:prstGeom prst="rect">
            <a:avLst/>
          </a:prstGeom>
        </p:spPr>
      </p:pic>
      <p:sp>
        <p:nvSpPr>
          <p:cNvPr id="10" name="Rectangle 9"/>
          <p:cNvSpPr/>
          <p:nvPr/>
        </p:nvSpPr>
        <p:spPr>
          <a:xfrm>
            <a:off x="298825" y="3182467"/>
            <a:ext cx="1628588" cy="896471"/>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764117" y="3140667"/>
            <a:ext cx="3421021" cy="2308324"/>
          </a:xfrm>
          <a:prstGeom prst="rect">
            <a:avLst/>
          </a:prstGeom>
          <a:solidFill>
            <a:srgbClr val="BCE3F9"/>
          </a:solidFill>
          <a:effectLst>
            <a:outerShdw blurRad="50800" dist="38100" dir="2700000" algn="tl" rotWithShape="0">
              <a:prstClr val="black">
                <a:alpha val="40000"/>
              </a:prstClr>
            </a:outerShdw>
          </a:effectLst>
        </p:spPr>
        <p:txBody>
          <a:bodyPr wrap="square" rtlCol="0">
            <a:spAutoFit/>
          </a:bodyPr>
          <a:lstStyle/>
          <a:p>
            <a:pPr algn="ctr"/>
            <a:r>
              <a:rPr lang="en-US" dirty="0" smtClean="0"/>
              <a:t>Titles for each column in your data file (or in Sample Dataset) appear here. Recall that ‘Treatment’ is the type of milking practice (independent variable) and ‘</a:t>
            </a:r>
            <a:r>
              <a:rPr lang="en-US" dirty="0" err="1" smtClean="0"/>
              <a:t>Milk_production</a:t>
            </a:r>
            <a:r>
              <a:rPr lang="en-US" dirty="0" smtClean="0"/>
              <a:t>’ is </a:t>
            </a:r>
            <a:r>
              <a:rPr lang="en-US" dirty="0"/>
              <a:t>the </a:t>
            </a:r>
            <a:r>
              <a:rPr lang="en-US" dirty="0" smtClean="0"/>
              <a:t>measurement (dependent variable).</a:t>
            </a:r>
            <a:endParaRPr lang="en-US" dirty="0"/>
          </a:p>
        </p:txBody>
      </p:sp>
      <p:cxnSp>
        <p:nvCxnSpPr>
          <p:cNvPr id="15" name="Straight Connector 14"/>
          <p:cNvCxnSpPr>
            <a:endCxn id="13" idx="1"/>
          </p:cNvCxnSpPr>
          <p:nvPr/>
        </p:nvCxnSpPr>
        <p:spPr>
          <a:xfrm>
            <a:off x="1927413" y="3564377"/>
            <a:ext cx="836704" cy="73045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6-06-12 at 5.11.18 PM.png"/>
          <p:cNvPicPr>
            <a:picLocks noChangeAspect="1"/>
          </p:cNvPicPr>
          <p:nvPr/>
        </p:nvPicPr>
        <p:blipFill rotWithShape="1">
          <a:blip r:embed="rId3">
            <a:extLst>
              <a:ext uri="{28A0092B-C50C-407E-A947-70E740481C1C}">
                <a14:useLocalDpi xmlns:a14="http://schemas.microsoft.com/office/drawing/2010/main" val="0"/>
              </a:ext>
            </a:extLst>
          </a:blip>
          <a:srcRect b="11431"/>
          <a:stretch/>
        </p:blipFill>
        <p:spPr>
          <a:xfrm>
            <a:off x="3425991" y="1436884"/>
            <a:ext cx="5492731" cy="359824"/>
          </a:xfrm>
          <a:prstGeom prst="rect">
            <a:avLst/>
          </a:prstGeom>
        </p:spPr>
      </p:pic>
    </p:spTree>
    <p:extLst>
      <p:ext uri="{BB962C8B-B14F-4D97-AF65-F5344CB8AC3E}">
        <p14:creationId xmlns:p14="http://schemas.microsoft.com/office/powerpoint/2010/main" val="5454907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Revolution.thmx</Template>
  <TotalTime>122547</TotalTime>
  <Words>10364</Words>
  <Application>Microsoft Macintosh PowerPoint</Application>
  <PresentationFormat>On-screen Show (4:3)</PresentationFormat>
  <Paragraphs>1989</Paragraphs>
  <Slides>199</Slides>
  <Notes>132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199</vt:i4>
      </vt:variant>
    </vt:vector>
  </HeadingPairs>
  <TitlesOfParts>
    <vt:vector size="201" baseType="lpstr">
      <vt:lpstr>Revolution</vt:lpstr>
      <vt:lpstr>Equation</vt:lpstr>
      <vt:lpstr>Workshop in experimental design and applied statistics: Day 1</vt:lpstr>
      <vt:lpstr>Workshop Goals</vt:lpstr>
      <vt:lpstr>Workshop Goals</vt:lpstr>
      <vt:lpstr>What are we doing today?</vt:lpstr>
      <vt:lpstr>What basic experimental designs do you use in your research?</vt:lpstr>
      <vt:lpstr>Overview of experimental setups covered in this workshop and that can be analyzed with the App:</vt:lpstr>
      <vt:lpstr>Section 1 Learning Objectives</vt:lpstr>
      <vt:lpstr>Research question: Is there an effect of milking practice on milk production performance in Sahiwal cows?   Four milking practices: (1) hand-milk 2x/day  (2) hand-milk 3x/day (3) machine-milk 2x/day  (4) machine-milk 3x/day </vt:lpstr>
      <vt:lpstr>Research question: Is there an effect of milking practice on milk production performance in Sahiwal cows?   Four milking practices: (1) hand-milk 2x/day  (2) hand-milk 3x/day (3) machine-milk 2x/day  (4) machine-milk 3x/day </vt:lpstr>
      <vt:lpstr>Research question: Is there an effect of milking practice on milk production performance in Sahiwal cows?   Four milking practices: (1) hand-milk 2x/day  (2) hand-milk 3x/day (3) machine-milk 2x/day  (4) machine-milk 3x/day  </vt:lpstr>
      <vt:lpstr>Research question: Is there an effect of milking practice on milk production performance in Sahiwal cows?   Four milking practices: (1) hand-milk 2x/day  (2) hand-milk 3x/day (3) machine-milk 2x/day  (4) machine-milk 3x/day  </vt:lpstr>
      <vt:lpstr>Research question: Is there an effect of milking practice on milk production performance in Sahiwal cows?   Four milking practices: (1) hand-milk 2x/day  (2) hand-milk 3x/day (3) machine-milk 2x/day  (4) machine-milk 3x/day  </vt:lpstr>
      <vt:lpstr>PowerPoint Presentation</vt:lpstr>
      <vt:lpstr>PowerPoint Presentation</vt:lpstr>
      <vt:lpstr>PowerPoint Presentation</vt:lpstr>
      <vt:lpstr>PowerPoint Presentation</vt:lpstr>
      <vt:lpstr>Before looking at the milk production measurements, let’s discuss replications versus subsamples</vt:lpstr>
      <vt:lpstr>Questions to ask yourself to determine if you have replications or subsamples:</vt:lpstr>
      <vt:lpstr>Why subsample, or take multiple measurements of the same experimental unit?</vt:lpstr>
      <vt:lpstr>PowerPoint Presentation</vt:lpstr>
      <vt:lpstr>PowerPoint Presentation</vt:lpstr>
      <vt:lpstr>Replications versus subsamples:  important reminder</vt:lpstr>
      <vt:lpstr>In this field trial, are these samples considered subsamples or replications?</vt:lpstr>
      <vt:lpstr>In this field trial, are these samples considered subsamples or replications?</vt:lpstr>
      <vt:lpstr>How many replications are there?</vt:lpstr>
      <vt:lpstr>How many replications are there? 2</vt:lpstr>
      <vt:lpstr>Let’s take a look at the milk production data (dependent variable)!</vt:lpstr>
      <vt:lpstr>Observed milk production (kg)</vt:lpstr>
      <vt:lpstr>PowerPoint Presentation</vt:lpstr>
      <vt:lpstr>Observed milk production (kg)</vt:lpstr>
      <vt:lpstr>Observed milk production (kg)</vt:lpstr>
      <vt:lpstr>Observed milk production (kg)</vt:lpstr>
      <vt:lpstr>PowerPoint Presentation</vt:lpstr>
      <vt:lpstr>First, we need to ask: does mean milk production differ among any of the milking practices?</vt:lpstr>
      <vt:lpstr>Our data are the evidence we use to test if the H0 is  accepted or rejected. </vt:lpstr>
      <vt:lpstr>Analysis of Variance (ANOVA) is used to evaluate the validity of H0!</vt:lpstr>
      <vt:lpstr>PowerPoint Presentation</vt:lpstr>
      <vt:lpstr>PowerPoint Presentation</vt:lpstr>
      <vt:lpstr>PowerPoint Presentation</vt:lpstr>
      <vt:lpstr>PowerPoint Presentation</vt:lpstr>
      <vt:lpstr>PowerPoint Presentation</vt:lpstr>
      <vt:lpstr>ANOVA table Dependent variable = ?</vt:lpstr>
      <vt:lpstr>ANOVA table Dependent variable = ?</vt:lpstr>
      <vt:lpstr>ANOVA table Dependent variable = milk production</vt:lpstr>
      <vt:lpstr>ANOVA table Dependent variable = milk production</vt:lpstr>
      <vt:lpstr>ANOVA table Dependent variable = milk production</vt:lpstr>
      <vt:lpstr>ANOVA table Dependent variable = milk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uses significance level of p = 0.05</vt:lpstr>
      <vt:lpstr>PowerPoint Presentation</vt:lpstr>
      <vt:lpstr>End of Section 1</vt:lpstr>
      <vt:lpstr>Section 2 Learning Objectives</vt:lpstr>
      <vt:lpstr>Agricultural Field Trial Statistics App </vt:lpstr>
      <vt:lpstr>Agricultural Field Trial Statistics App </vt:lpstr>
      <vt:lpstr>How to load data to App?</vt:lpstr>
      <vt:lpstr>1. Click ‘Choose File’ and select your file (it MUST be .CSV file)</vt:lpstr>
      <vt:lpstr>1. Click ‘Choose File’ and select your file (it MUST be .CSV file)</vt:lpstr>
      <vt:lpstr>PowerPoint Presentation</vt:lpstr>
      <vt:lpstr>PowerPoint Presentation</vt:lpstr>
      <vt:lpstr>Agricultural Field Trial Statistics App </vt:lpstr>
      <vt:lpstr>2. Click ‘Experimental Setup and Assumption Tests’</vt:lpstr>
      <vt:lpstr>PowerPoint Presentation</vt:lpstr>
      <vt:lpstr>2.1 Click ‘Experimental Design’</vt:lpstr>
      <vt:lpstr>PowerPoint Presentation</vt:lpstr>
      <vt:lpstr>PowerPoint Presentation</vt:lpstr>
      <vt:lpstr>PowerPoint Presentation</vt:lpstr>
      <vt:lpstr>2.1b Click an ‘Analysis Subtype’ if applicable</vt:lpstr>
      <vt:lpstr>2.1b Click an ‘Analysis Subtype’ if applicable</vt:lpstr>
      <vt:lpstr>2.1c Click the number of factors in your dataset</vt:lpstr>
      <vt:lpstr>2.1c Click the number of factors in your dataset</vt:lpstr>
      <vt:lpstr>2.2 Click ‘Variable Types’</vt:lpstr>
      <vt:lpstr>2.2 Click ‘Variable Types’</vt:lpstr>
      <vt:lpstr>2.2a Click ‘Numeric’ or ‘Grouping’ for each variable </vt:lpstr>
      <vt:lpstr>2.2a Click ‘Numeric’ or ‘Grouping’ for each variable </vt:lpstr>
      <vt:lpstr>2.2a Click ‘Numeric’ or ‘Grouping’ for each variable </vt:lpstr>
      <vt:lpstr>2.2a Click ‘Numeric’ or ‘Grouping’ for each variable </vt:lpstr>
      <vt:lpstr>2.2a Click ‘Numeric’ or ‘Grouping’ for each variable </vt:lpstr>
      <vt:lpstr>2.3 Click ‘Dependent Variable’</vt:lpstr>
      <vt:lpstr>2.3a Click drop-down arrow and choose the dependent variable from the list </vt:lpstr>
      <vt:lpstr>2.3a Click drop-down arrow and choose the dependent variable from the list </vt:lpstr>
      <vt:lpstr>2.3a Click drop-down arrow and choose the dependent variable from the list </vt:lpstr>
      <vt:lpstr>2.3a Click drop-down arrow and choose the dependent variable from the list </vt:lpstr>
      <vt:lpstr>2.4 Click ‘Independent Variable’</vt:lpstr>
      <vt:lpstr>2.4a Click drop-down arrow and choose the independent variable from the list </vt:lpstr>
      <vt:lpstr>2.4a Click drop-down arrow and choose the independent variable from the list </vt:lpstr>
      <vt:lpstr>Agricultural Field Trial Statistics App </vt:lpstr>
      <vt:lpstr>2.5 Finally, click ‘Check Assumptions’</vt:lpstr>
      <vt:lpstr>Where are the ANOVA results?</vt:lpstr>
      <vt:lpstr>You must Check Assumptions of ANOVA to decide if a transformation is needed before you get ANOVA results </vt:lpstr>
      <vt:lpstr>PowerPoint Presentation</vt:lpstr>
      <vt:lpstr>PowerPoint Presentation</vt:lpstr>
      <vt:lpstr>PowerPoint Presentation</vt:lpstr>
      <vt:lpstr>PowerPoint Presentation</vt:lpstr>
      <vt:lpstr>PowerPoint Presentation</vt:lpstr>
      <vt:lpstr>PowerPoint Presentation</vt:lpstr>
      <vt:lpstr>Agricultural Field Trial Statistics App </vt:lpstr>
      <vt:lpstr>3. Click Results</vt:lpstr>
      <vt:lpstr>3.1 Click Run Data Analysis</vt:lpstr>
      <vt:lpstr>PowerPoint Presentation</vt:lpstr>
      <vt:lpstr>Same as our calculations</vt:lpstr>
      <vt:lpstr>Note the significance level of p-value in App</vt:lpstr>
      <vt:lpstr>Note the significance level of p-value in App</vt:lpstr>
      <vt:lpstr>Let’s use the App to find out which was the best milking practice using a mean comparison test.</vt:lpstr>
      <vt:lpstr>Agricultural Field Trial Statistics App </vt:lpstr>
      <vt:lpstr>3.2 Click Mean Comparison Tests &amp; Figures</vt:lpstr>
      <vt:lpstr>3.2 Click Mean Comparison Tests &amp; Figures</vt:lpstr>
      <vt:lpstr>3.2 Click Mean Comparison Tests &amp; Figures</vt:lpstr>
      <vt:lpstr>PowerPoint Presentation</vt:lpstr>
      <vt:lpstr>PowerPoint Presentation</vt:lpstr>
      <vt:lpstr>PowerPoint Presentation</vt:lpstr>
      <vt:lpstr>Right-click on the plot and click ‘Save Image As…’ or click ‘Copy Image’ and paste it into a document</vt:lpstr>
      <vt:lpstr>How to interpret Tukey results?</vt:lpstr>
      <vt:lpstr>How to interpret Tukey results?</vt:lpstr>
      <vt:lpstr>Agricultural Field Trial Statistics App </vt:lpstr>
      <vt:lpstr>Data must be entered in a program that can save files as comma-separated values (.csv) file</vt:lpstr>
      <vt:lpstr>How do we format our data files to work correctly with the App?</vt:lpstr>
      <vt:lpstr>What file needs to look like:</vt:lpstr>
      <vt:lpstr>What file needs to look like:</vt:lpstr>
      <vt:lpstr>What file needs to look like:</vt:lpstr>
      <vt:lpstr>PowerPoint Presentation</vt:lpstr>
      <vt:lpstr>PowerPoint Presentation</vt:lpstr>
      <vt:lpstr>PowerPoint Presentation</vt:lpstr>
      <vt:lpstr>You might have something that looks like this. </vt:lpstr>
      <vt:lpstr>This will not work with the App!</vt:lpstr>
      <vt:lpstr>Let’s format it correctly. </vt:lpstr>
      <vt:lpstr>Four columns</vt:lpstr>
      <vt:lpstr>Four rows</vt:lpstr>
      <vt:lpstr>Header row shows the titles of each column</vt:lpstr>
      <vt:lpstr>Dependent data (measurements) must be cut and paste to ONE column and independent data (treatment levels) in ONE column. </vt:lpstr>
      <vt:lpstr>PowerPoint Presentation</vt:lpstr>
      <vt:lpstr>How to save as .csv file in Excel or Google Spreadsheet?</vt:lpstr>
      <vt:lpstr>First, how to save file as .csv in Excel</vt:lpstr>
      <vt:lpstr>1. Click File</vt:lpstr>
      <vt:lpstr>2. Click Save As…</vt:lpstr>
      <vt:lpstr>3. Note where you are saving the file. You will need to find it when you use the App.</vt:lpstr>
      <vt:lpstr>4. Enter filename</vt:lpstr>
      <vt:lpstr>5. Click Format dropdown to select file type</vt:lpstr>
      <vt:lpstr>6. Click Windows Comma Separated (.csv)</vt:lpstr>
      <vt:lpstr>7. Verify that your filename reads .csv</vt:lpstr>
      <vt:lpstr>8. Lastly, click Save</vt:lpstr>
      <vt:lpstr>Second, how to save file as .csv in Google Sheets</vt:lpstr>
      <vt:lpstr>1. Click ‘Untitled spreadsheet’ to change file name</vt:lpstr>
      <vt:lpstr>1. Click ‘Untitled spreadsheet’ to change file name</vt:lpstr>
      <vt:lpstr>2. Click ‘File’, ‘Download as’, and finally ‘Comma-separated values (.csv)..’</vt:lpstr>
      <vt:lpstr>End of Section 2</vt:lpstr>
      <vt:lpstr>Section 3 Learning Objectives</vt:lpstr>
      <vt:lpstr>Research question: Is there a difference in yield among 4 new wheat varieties? </vt:lpstr>
      <vt:lpstr>To test H0 using 4 replications in a field where there is a known gradient in soil nitrogen (shown below), what would you choose as:  (1) the experimental design (identify the experimental unit) (2) the spatial layout/orientation of the plots? (3) how would you assign treatments to the plots?</vt:lpstr>
      <vt:lpstr>PowerPoint Presentation</vt:lpstr>
      <vt:lpstr>PowerPoint Presentation</vt:lpstr>
      <vt:lpstr>PowerPoint Presentation</vt:lpstr>
      <vt:lpstr>PowerPoint Presentation</vt:lpstr>
      <vt:lpstr>PowerPoint Presentation</vt:lpstr>
      <vt:lpstr>PowerPoint Presentation</vt:lpstr>
      <vt:lpstr>3. How are the varieties assigned to the plots?</vt:lpstr>
      <vt:lpstr>Randomly assign the four varieties to plots within each block. </vt:lpstr>
      <vt:lpstr>Starting with block 1, randomly assign the 4 wheat varieties to the 4 plots.</vt:lpstr>
      <vt:lpstr>But how do we do it randomly?</vt:lpstr>
      <vt:lpstr>Using a random number generator, or drawing numbers from a hat without replacement. Any other ideas?</vt:lpstr>
      <vt:lpstr>PowerPoint Presentation</vt:lpstr>
      <vt:lpstr>Randomly assign treatments to block 1!</vt:lpstr>
      <vt:lpstr>Repeat for each block by refreshing website, or by replacing numbers into hat and drawing them again for each block.</vt:lpstr>
      <vt:lpstr>Repeat for each block by refreshing website, or by replacing numbers into hat and drawing them again for each block.</vt:lpstr>
      <vt:lpstr>Our field trial is underway!</vt:lpstr>
      <vt:lpstr>Let’s review, when and why do we use a Randomized Complete Block Design (RCBD)?</vt:lpstr>
      <vt:lpstr>PowerPoint Presentation</vt:lpstr>
      <vt:lpstr>Have data. Want analysis.</vt:lpstr>
      <vt:lpstr>Exercise 2 </vt:lpstr>
      <vt:lpstr>Have data. Want   analysis.</vt:lpstr>
      <vt:lpstr>PowerPoint Presentation</vt:lpstr>
      <vt:lpstr>We will learn about assumptions of ANOVA and assumption tests using the app in the next section!</vt:lpstr>
      <vt:lpstr>Other resources for statistical software:</vt:lpstr>
    </vt:vector>
  </TitlesOfParts>
  <Company>UC Davis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statistics in agronomic systems</dc:title>
  <dc:creator>Maegen Simmonds</dc:creator>
  <cp:lastModifiedBy>Maegen Simmonds</cp:lastModifiedBy>
  <cp:revision>844</cp:revision>
  <cp:lastPrinted>2016-04-24T20:51:53Z</cp:lastPrinted>
  <dcterms:created xsi:type="dcterms:W3CDTF">2015-04-15T19:07:00Z</dcterms:created>
  <dcterms:modified xsi:type="dcterms:W3CDTF">2016-06-26T21:59:04Z</dcterms:modified>
</cp:coreProperties>
</file>